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7" r:id="rId2"/>
    <p:sldId id="284" r:id="rId3"/>
    <p:sldId id="285" r:id="rId4"/>
    <p:sldId id="263" r:id="rId5"/>
    <p:sldId id="258" r:id="rId6"/>
    <p:sldId id="261" r:id="rId7"/>
    <p:sldId id="259" r:id="rId8"/>
    <p:sldId id="28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7" r:id="rId19"/>
    <p:sldId id="278" r:id="rId20"/>
    <p:sldId id="279" r:id="rId21"/>
    <p:sldId id="280" r:id="rId22"/>
    <p:sldId id="281" r:id="rId23"/>
    <p:sldId id="286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4089D-2BA6-43D4-B311-D29FC2A3E8EB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832C-D12E-4F29-9330-91F7FB6B77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A1FC9-31B6-4DE3-BEB3-BA85588493C3}" type="datetimeFigureOut">
              <a:rPr lang="ru-RU" smtClean="0"/>
              <a:pPr/>
              <a:t>05.10.2014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BD6AE2-3BFF-4D1C-B2A0-F1828A5E201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/>
              <a:t>                                                                                               Петрова</a:t>
            </a:r>
            <a:br>
              <a:rPr lang="ru-RU" sz="2400" b="0" dirty="0" smtClean="0"/>
            </a:br>
            <a:r>
              <a:rPr lang="ru-RU" sz="2400" b="0" dirty="0" smtClean="0"/>
              <a:t>                                                                           Татьяна </a:t>
            </a:r>
            <a:r>
              <a:rPr lang="ru-RU" sz="2100" b="0" dirty="0" smtClean="0">
                <a:latin typeface="Arial" pitchFamily="34" charset="0"/>
                <a:cs typeface="Arial" pitchFamily="34" charset="0"/>
              </a:rPr>
              <a:t>Васильевна</a:t>
            </a:r>
            <a:endParaRPr lang="ru-RU" sz="2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b="1" i="1" dirty="0" smtClean="0">
                <a:latin typeface="Franklin Gothic Book" pitchFamily="34" charset="0"/>
              </a:rPr>
              <a:t>Петербург – это город который мы знаем,</a:t>
            </a:r>
          </a:p>
          <a:p>
            <a:r>
              <a:rPr lang="ru-RU" sz="3200" b="1" i="1" dirty="0" smtClean="0">
                <a:latin typeface="Franklin Gothic Book" pitchFamily="34" charset="0"/>
              </a:rPr>
              <a:t>              это город который мы видим глазами</a:t>
            </a:r>
          </a:p>
          <a:p>
            <a:r>
              <a:rPr lang="ru-RU" sz="3200" b="1" i="1" dirty="0" smtClean="0">
                <a:latin typeface="Franklin Gothic Book" pitchFamily="34" charset="0"/>
              </a:rPr>
              <a:t>                                                                     детей. </a:t>
            </a:r>
            <a:r>
              <a:rPr lang="ru-RU" sz="3200" i="1" dirty="0" smtClean="0">
                <a:latin typeface="Franklin Gothic Book" pitchFamily="34" charset="0"/>
              </a:rPr>
              <a:t>                    </a:t>
            </a:r>
            <a:endParaRPr lang="ru-RU" sz="3200" i="1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Исаакиевский собор  –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собор «Богатырь». </a:t>
            </a:r>
            <a:endParaRPr lang="ru-RU" sz="3200" dirty="0"/>
          </a:p>
        </p:txBody>
      </p:sp>
      <p:pic>
        <p:nvPicPr>
          <p:cNvPr id="4" name="Содержимое 3" descr="CIMG68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16780" t="2863" r="9398"/>
          <a:stretch>
            <a:fillRect/>
          </a:stretch>
        </p:blipFill>
        <p:spPr>
          <a:xfrm>
            <a:off x="899592" y="2060848"/>
            <a:ext cx="4896544" cy="4263752"/>
          </a:xfrm>
        </p:spPr>
      </p:pic>
      <p:sp>
        <p:nvSpPr>
          <p:cNvPr id="7" name="TextBox 6"/>
          <p:cNvSpPr txBox="1"/>
          <p:nvPr/>
        </p:nvSpPr>
        <p:spPr>
          <a:xfrm>
            <a:off x="5940152" y="573325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Саша Филинкова</a:t>
            </a:r>
          </a:p>
          <a:p>
            <a:r>
              <a:rPr lang="ru-RU" dirty="0" smtClean="0"/>
              <a:t>«Осенью Исаакиевский собор».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   Летний сад –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здесь кружевно узор оград.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На свете много есть чудес.</a:t>
            </a:r>
          </a:p>
          <a:p>
            <a:pPr>
              <a:buNone/>
            </a:pPr>
            <a:r>
              <a:rPr lang="ru-RU" sz="2000" dirty="0" smtClean="0"/>
              <a:t>Но вот прекрасный сад:</a:t>
            </a:r>
          </a:p>
          <a:p>
            <a:pPr>
              <a:buNone/>
            </a:pPr>
            <a:r>
              <a:rPr lang="ru-RU" sz="2000" dirty="0" smtClean="0"/>
              <a:t>С деревьями в одном ряду </a:t>
            </a:r>
          </a:p>
          <a:p>
            <a:pPr>
              <a:buNone/>
            </a:pPr>
            <a:r>
              <a:rPr lang="ru-RU" sz="2000" dirty="0" smtClean="0"/>
              <a:t>Скульптуры там стоят.</a:t>
            </a:r>
          </a:p>
          <a:p>
            <a:pPr>
              <a:buNone/>
            </a:pPr>
            <a:r>
              <a:rPr lang="ru-RU" sz="2000" dirty="0" smtClean="0"/>
              <a:t>А вдалеке, по глади вод,</a:t>
            </a:r>
          </a:p>
          <a:p>
            <a:pPr>
              <a:buNone/>
            </a:pPr>
            <a:r>
              <a:rPr lang="ru-RU" sz="2000" dirty="0" smtClean="0"/>
              <a:t>Вокруг пруда большого,</a:t>
            </a:r>
          </a:p>
          <a:p>
            <a:pPr>
              <a:buNone/>
            </a:pPr>
            <a:r>
              <a:rPr lang="ru-RU" sz="2000" dirty="0" smtClean="0"/>
              <a:t>Два белых лебедя плывут,</a:t>
            </a:r>
          </a:p>
          <a:p>
            <a:pPr>
              <a:buNone/>
            </a:pPr>
            <a:r>
              <a:rPr lang="ru-RU" sz="2000" dirty="0" smtClean="0"/>
              <a:t>Приветствуя любого.</a:t>
            </a:r>
          </a:p>
          <a:p>
            <a:pPr>
              <a:buNone/>
            </a:pPr>
            <a:r>
              <a:rPr lang="ru-RU" sz="2000" dirty="0" smtClean="0"/>
              <a:t>Дорожки чинно нас ведут </a:t>
            </a:r>
          </a:p>
          <a:p>
            <a:pPr>
              <a:buNone/>
            </a:pPr>
            <a:r>
              <a:rPr lang="ru-RU" sz="2000" dirty="0" smtClean="0"/>
              <a:t>Вдоль мраморных богов.</a:t>
            </a:r>
          </a:p>
          <a:p>
            <a:pPr>
              <a:buNone/>
            </a:pPr>
            <a:r>
              <a:rPr lang="ru-RU" sz="2000" dirty="0" smtClean="0"/>
              <a:t>В тенистом чудном уголке</a:t>
            </a:r>
          </a:p>
          <a:p>
            <a:pPr>
              <a:buNone/>
            </a:pPr>
            <a:r>
              <a:rPr lang="ru-RU" sz="2000" dirty="0" smtClean="0"/>
              <a:t>Сидит поэт Крылов.</a:t>
            </a:r>
          </a:p>
          <a:p>
            <a:pPr>
              <a:buNone/>
            </a:pPr>
            <a:r>
              <a:rPr lang="ru-RU" sz="2000" dirty="0" smtClean="0"/>
              <a:t>                                       В.Блейков.  </a:t>
            </a:r>
            <a:endParaRPr lang="ru-RU" sz="2000" dirty="0"/>
          </a:p>
        </p:txBody>
      </p:sp>
      <p:pic>
        <p:nvPicPr>
          <p:cNvPr id="5" name="Содержимое 4" descr="a71431485e902da5c2ec66abdba19ca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Каким мы видим Летний сад?</a:t>
            </a:r>
            <a:endParaRPr lang="ru-RU" sz="3200" dirty="0"/>
          </a:p>
        </p:txBody>
      </p:sp>
      <p:pic>
        <p:nvPicPr>
          <p:cNvPr id="10" name="Содержимое 9" descr="CIMG684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13792" y="2348880"/>
            <a:ext cx="3110136" cy="4248472"/>
          </a:xfrm>
        </p:spPr>
      </p:pic>
      <p:pic>
        <p:nvPicPr>
          <p:cNvPr id="11" name="Содержимое 10" descr="CIMG684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 l="2165"/>
          <a:stretch>
            <a:fillRect/>
          </a:stretch>
        </p:blipFill>
        <p:spPr>
          <a:xfrm>
            <a:off x="5076056" y="1484785"/>
            <a:ext cx="3096344" cy="4104455"/>
          </a:xfrm>
        </p:spPr>
      </p:pic>
      <p:sp>
        <p:nvSpPr>
          <p:cNvPr id="14" name="TextBox 13"/>
          <p:cNvSpPr txBox="1"/>
          <p:nvPr/>
        </p:nvSpPr>
        <p:spPr>
          <a:xfrm>
            <a:off x="755576" y="1700808"/>
            <a:ext cx="218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Амелия Пименова</a:t>
            </a:r>
          </a:p>
          <a:p>
            <a:r>
              <a:rPr lang="ru-RU" dirty="0" smtClean="0"/>
              <a:t>«Мой Летний сад».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58772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Ксения Фёдорова</a:t>
            </a:r>
          </a:p>
          <a:p>
            <a:r>
              <a:rPr lang="ru-RU" dirty="0" smtClean="0"/>
              <a:t>«Мой Летний сад».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    Ростральные колонны-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           символы города.</a:t>
            </a:r>
            <a:endParaRPr lang="ru-RU" sz="3200" b="1" dirty="0"/>
          </a:p>
        </p:txBody>
      </p:sp>
      <p:pic>
        <p:nvPicPr>
          <p:cNvPr id="5" name="Содержимое 4" descr="vasileostrovsky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844824"/>
            <a:ext cx="3312368" cy="4752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572000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Ветер с Балтики резкий,</a:t>
            </a:r>
          </a:p>
          <a:p>
            <a:pPr>
              <a:buNone/>
            </a:pPr>
            <a:r>
              <a:rPr lang="ru-RU" sz="2400" dirty="0" smtClean="0"/>
              <a:t>                                          студёный,</a:t>
            </a:r>
          </a:p>
          <a:p>
            <a:pPr>
              <a:buNone/>
            </a:pPr>
            <a:r>
              <a:rPr lang="ru-RU" sz="2400" dirty="0" smtClean="0"/>
              <a:t>На Ростральные дует колонны.</a:t>
            </a:r>
          </a:p>
          <a:p>
            <a:pPr>
              <a:buNone/>
            </a:pPr>
            <a:r>
              <a:rPr lang="ru-RU" sz="2400" dirty="0" smtClean="0"/>
              <a:t>Но не дрогнут колонны и ростры:</a:t>
            </a:r>
          </a:p>
          <a:p>
            <a:pPr>
              <a:buNone/>
            </a:pPr>
            <a:r>
              <a:rPr lang="ru-RU" sz="2400" dirty="0" smtClean="0"/>
              <a:t>Бережёт их Васильевский остров,</a:t>
            </a:r>
          </a:p>
          <a:p>
            <a:pPr>
              <a:buNone/>
            </a:pPr>
            <a:r>
              <a:rPr lang="ru-RU" sz="2400" dirty="0" smtClean="0"/>
              <a:t>Избавляет от будничных дел.</a:t>
            </a:r>
          </a:p>
          <a:p>
            <a:pPr>
              <a:buNone/>
            </a:pPr>
            <a:r>
              <a:rPr lang="ru-RU" sz="2400" dirty="0" smtClean="0"/>
              <a:t>Труд их в праздники- славный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удел!</a:t>
            </a:r>
          </a:p>
          <a:p>
            <a:pPr>
              <a:buNone/>
            </a:pPr>
            <a:r>
              <a:rPr lang="ru-RU" sz="2400" dirty="0" smtClean="0"/>
              <a:t>И когда наступает пора,</a:t>
            </a:r>
          </a:p>
          <a:p>
            <a:pPr>
              <a:buNone/>
            </a:pPr>
            <a:r>
              <a:rPr lang="ru-RU" sz="2400" dirty="0" smtClean="0"/>
              <a:t>Ростры держат прожектора,</a:t>
            </a:r>
          </a:p>
          <a:p>
            <a:pPr>
              <a:buNone/>
            </a:pPr>
            <a:r>
              <a:rPr lang="ru-RU" sz="2400" dirty="0" smtClean="0"/>
              <a:t>Чтоб, пронзая ночей синеву,</a:t>
            </a:r>
          </a:p>
          <a:p>
            <a:pPr>
              <a:buNone/>
            </a:pPr>
            <a:r>
              <a:rPr lang="ru-RU" sz="2400" dirty="0" smtClean="0"/>
              <a:t>Освещать и мосты, и Неву.</a:t>
            </a:r>
          </a:p>
          <a:p>
            <a:pPr>
              <a:buNone/>
            </a:pPr>
            <a:r>
              <a:rPr lang="ru-RU" sz="2200" dirty="0" smtClean="0"/>
              <a:t>                                            С.Скаченков.</a:t>
            </a:r>
            <a:endParaRPr lang="ru-RU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Ростральные колонны –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              наши маяки.</a:t>
            </a:r>
            <a:endParaRPr lang="ru-RU" sz="3200" b="1" dirty="0"/>
          </a:p>
        </p:txBody>
      </p:sp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4235" r="1571" b="3212"/>
          <a:stretch>
            <a:fillRect/>
          </a:stretch>
        </p:blipFill>
        <p:spPr>
          <a:xfrm>
            <a:off x="2771800" y="1772816"/>
            <a:ext cx="3456384" cy="4896544"/>
          </a:xfrm>
        </p:spPr>
      </p:pic>
      <p:sp>
        <p:nvSpPr>
          <p:cNvPr id="6" name="TextBox 5"/>
          <p:cNvSpPr txBox="1"/>
          <p:nvPr/>
        </p:nvSpPr>
        <p:spPr>
          <a:xfrm>
            <a:off x="6300192" y="57332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Миша Митин</a:t>
            </a:r>
          </a:p>
          <a:p>
            <a:r>
              <a:rPr lang="ru-RU" dirty="0" smtClean="0"/>
              <a:t>«Маяки в праздник».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Мосты, Мосты! Они, как руки,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Связуют время и сердца . 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394720" cy="4434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dirty="0" smtClean="0"/>
              <a:t>Сто один числят остров-</a:t>
            </a:r>
          </a:p>
          <a:p>
            <a:pPr>
              <a:buNone/>
            </a:pPr>
            <a:r>
              <a:rPr lang="ru-RU" sz="2100" dirty="0" smtClean="0"/>
              <a:t>Вот наш город каков!</a:t>
            </a:r>
          </a:p>
          <a:p>
            <a:pPr>
              <a:buNone/>
            </a:pPr>
            <a:r>
              <a:rPr lang="ru-RU" sz="2100" dirty="0" smtClean="0"/>
              <a:t>Людям было не просто</a:t>
            </a:r>
          </a:p>
          <a:p>
            <a:pPr>
              <a:buNone/>
            </a:pPr>
            <a:r>
              <a:rPr lang="ru-RU" sz="2100" dirty="0" smtClean="0"/>
              <a:t>Обойтись без мостов.</a:t>
            </a:r>
          </a:p>
          <a:p>
            <a:pPr>
              <a:buNone/>
            </a:pPr>
            <a:r>
              <a:rPr lang="ru-RU" sz="2100" dirty="0" smtClean="0"/>
              <a:t>      Вот тяжёлый, гранитный,</a:t>
            </a:r>
          </a:p>
          <a:p>
            <a:pPr>
              <a:buNone/>
            </a:pPr>
            <a:r>
              <a:rPr lang="ru-RU" sz="2100" dirty="0" smtClean="0"/>
              <a:t>      С чуть горбатой спиной,</a:t>
            </a:r>
          </a:p>
          <a:p>
            <a:pPr>
              <a:buNone/>
            </a:pPr>
            <a:r>
              <a:rPr lang="ru-RU" sz="2100" dirty="0" smtClean="0"/>
              <a:t>      Вот чугунный, отлитый</a:t>
            </a:r>
          </a:p>
          <a:p>
            <a:pPr>
              <a:buNone/>
            </a:pPr>
            <a:r>
              <a:rPr lang="ru-RU" sz="2100" dirty="0" smtClean="0"/>
              <a:t>      Весь почти кружевной.</a:t>
            </a:r>
          </a:p>
          <a:p>
            <a:pPr>
              <a:buNone/>
            </a:pPr>
            <a:r>
              <a:rPr lang="ru-RU" sz="2100" dirty="0" smtClean="0"/>
              <a:t>Львы крылатые, кони</a:t>
            </a:r>
          </a:p>
          <a:p>
            <a:pPr>
              <a:buNone/>
            </a:pPr>
            <a:r>
              <a:rPr lang="ru-RU" sz="2100" dirty="0" smtClean="0"/>
              <a:t>Глядят с высоты…</a:t>
            </a:r>
          </a:p>
          <a:p>
            <a:pPr>
              <a:buNone/>
            </a:pPr>
            <a:r>
              <a:rPr lang="ru-RU" sz="2100" dirty="0" smtClean="0"/>
              <a:t>Незаметно, спокойно</a:t>
            </a:r>
          </a:p>
          <a:p>
            <a:pPr>
              <a:buNone/>
            </a:pPr>
            <a:r>
              <a:rPr lang="ru-RU" sz="2100" dirty="0" smtClean="0"/>
              <a:t>Служат людям мосты.</a:t>
            </a:r>
          </a:p>
          <a:p>
            <a:pPr>
              <a:buNone/>
            </a:pPr>
            <a:r>
              <a:rPr lang="ru-RU" sz="2100" dirty="0" smtClean="0"/>
              <a:t>                          Н.Полякова.</a:t>
            </a:r>
            <a:endParaRPr lang="ru-RU" sz="2100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923928" y="2564904"/>
            <a:ext cx="5040560" cy="295232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Мосты повисли над Невой.</a:t>
            </a:r>
            <a:endParaRPr lang="ru-RU" sz="3200" b="1" dirty="0"/>
          </a:p>
        </p:txBody>
      </p:sp>
      <p:pic>
        <p:nvPicPr>
          <p:cNvPr id="7" name="Содержимое 6" descr="CIMG68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t="4838"/>
          <a:stretch>
            <a:fillRect/>
          </a:stretch>
        </p:blipFill>
        <p:spPr>
          <a:xfrm>
            <a:off x="971600" y="2132856"/>
            <a:ext cx="6526691" cy="3888432"/>
          </a:xfrm>
        </p:spPr>
      </p:pic>
      <p:sp>
        <p:nvSpPr>
          <p:cNvPr id="8" name="TextBox 7"/>
          <p:cNvSpPr txBox="1"/>
          <p:nvPr/>
        </p:nvSpPr>
        <p:spPr>
          <a:xfrm>
            <a:off x="5292080" y="6165304"/>
            <a:ext cx="376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Рома Копеин « Городские мосты».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Праздничный салют</a:t>
            </a:r>
            <a:endParaRPr lang="ru-RU" sz="4000" b="1" dirty="0"/>
          </a:p>
        </p:txBody>
      </p:sp>
      <p:pic>
        <p:nvPicPr>
          <p:cNvPr id="7" name="Содержимое 6" descr="i9SV03FC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848386"/>
            <a:ext cx="4038600" cy="257886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1920085"/>
            <a:ext cx="3672408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Гулко ахнули вдали </a:t>
            </a:r>
          </a:p>
          <a:p>
            <a:pPr>
              <a:buNone/>
            </a:pPr>
            <a:r>
              <a:rPr lang="ru-RU" sz="2400" dirty="0" smtClean="0"/>
              <a:t>Мирные зенитки,</a:t>
            </a:r>
          </a:p>
          <a:p>
            <a:pPr>
              <a:buNone/>
            </a:pPr>
            <a:r>
              <a:rPr lang="ru-RU" sz="2400" dirty="0" smtClean="0"/>
              <a:t>И рванули от земли </a:t>
            </a:r>
          </a:p>
          <a:p>
            <a:pPr>
              <a:buNone/>
            </a:pPr>
            <a:r>
              <a:rPr lang="ru-RU" sz="2400" dirty="0" smtClean="0"/>
              <a:t>Золотые нитки.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Полетели, полетели</a:t>
            </a:r>
          </a:p>
          <a:p>
            <a:pPr>
              <a:buNone/>
            </a:pPr>
            <a:r>
              <a:rPr lang="ru-RU" sz="2400" dirty="0" smtClean="0"/>
              <a:t>Сбоку, сзади, рядом,</a:t>
            </a:r>
          </a:p>
          <a:p>
            <a:pPr>
              <a:buNone/>
            </a:pPr>
            <a:r>
              <a:rPr lang="ru-RU" sz="2400" dirty="0" smtClean="0"/>
              <a:t>Сухо щёлкнув, расцвели</a:t>
            </a:r>
          </a:p>
          <a:p>
            <a:pPr>
              <a:buNone/>
            </a:pPr>
            <a:r>
              <a:rPr lang="ru-RU" sz="2400" dirty="0" smtClean="0"/>
              <a:t>Поднебесным садом.</a:t>
            </a:r>
          </a:p>
          <a:p>
            <a:pPr>
              <a:buNone/>
            </a:pPr>
            <a:r>
              <a:rPr lang="ru-RU" sz="2400" dirty="0" smtClean="0"/>
              <a:t>                    Е.Благинина.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Салют - 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какая красота…</a:t>
            </a:r>
            <a:endParaRPr lang="ru-RU" sz="3200" b="1" dirty="0"/>
          </a:p>
        </p:txBody>
      </p:sp>
      <p:pic>
        <p:nvPicPr>
          <p:cNvPr id="8" name="Содержимое 7" descr="CIMG67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 l="2039" b="4459"/>
          <a:stretch>
            <a:fillRect/>
          </a:stretch>
        </p:blipFill>
        <p:spPr>
          <a:xfrm>
            <a:off x="611560" y="1844824"/>
            <a:ext cx="3956248" cy="2880320"/>
          </a:xfrm>
        </p:spPr>
      </p:pic>
      <p:pic>
        <p:nvPicPr>
          <p:cNvPr id="9" name="Содержимое 8" descr="CIMG673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 l="1679" t="2439" b="4878"/>
          <a:stretch>
            <a:fillRect/>
          </a:stretch>
        </p:blipFill>
        <p:spPr>
          <a:xfrm>
            <a:off x="4716016" y="3717032"/>
            <a:ext cx="3970784" cy="2736304"/>
          </a:xfrm>
        </p:spPr>
      </p:pic>
      <p:sp>
        <p:nvSpPr>
          <p:cNvPr id="10" name="TextBox 9"/>
          <p:cNvSpPr txBox="1"/>
          <p:nvPr/>
        </p:nvSpPr>
        <p:spPr>
          <a:xfrm>
            <a:off x="611560" y="4797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Даша Бурцева</a:t>
            </a:r>
          </a:p>
          <a:p>
            <a:r>
              <a:rPr lang="ru-RU" dirty="0" smtClean="0"/>
              <a:t>«Салют на Неве».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Альбина Тищенко</a:t>
            </a:r>
          </a:p>
          <a:p>
            <a:r>
              <a:rPr lang="ru-RU" dirty="0" smtClean="0"/>
              <a:t>«Салют на Неве».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  Царственные львы –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       охраняют наш город.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2996952"/>
            <a:ext cx="4248472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«С поднятой лапой, как </a:t>
            </a:r>
          </a:p>
          <a:p>
            <a:pPr>
              <a:buNone/>
            </a:pPr>
            <a:r>
              <a:rPr lang="ru-RU" sz="2400" dirty="0" smtClean="0"/>
              <a:t>                                  живые»,</a:t>
            </a:r>
          </a:p>
          <a:p>
            <a:pPr>
              <a:buNone/>
            </a:pPr>
            <a:r>
              <a:rPr lang="ru-RU" sz="2400" dirty="0" smtClean="0"/>
              <a:t>Стоят два льва сторожевые.</a:t>
            </a:r>
          </a:p>
          <a:p>
            <a:pPr>
              <a:buNone/>
            </a:pPr>
            <a:r>
              <a:rPr lang="ru-RU" sz="2400" dirty="0" smtClean="0"/>
              <a:t>Шар мощной лапой</a:t>
            </a:r>
          </a:p>
          <a:p>
            <a:pPr>
              <a:buNone/>
            </a:pPr>
            <a:r>
              <a:rPr lang="ru-RU" sz="2400" dirty="0" smtClean="0"/>
              <a:t>                               подпирают,</a:t>
            </a:r>
          </a:p>
          <a:p>
            <a:pPr>
              <a:buNone/>
            </a:pPr>
            <a:r>
              <a:rPr lang="ru-RU" sz="2400" dirty="0" smtClean="0"/>
              <a:t>Как будто мячиком играют.</a:t>
            </a:r>
          </a:p>
          <a:p>
            <a:pPr>
              <a:buNone/>
            </a:pPr>
            <a:r>
              <a:rPr lang="ru-RU" sz="2000" dirty="0" smtClean="0"/>
              <a:t>                                        А.С.Пушкин.   </a:t>
            </a:r>
          </a:p>
          <a:p>
            <a:pPr>
              <a:buNone/>
            </a:pPr>
            <a:r>
              <a:rPr lang="ru-RU" sz="2400" dirty="0" smtClean="0"/>
              <a:t>         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" name="Содержимое 7" descr="17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b="6250"/>
          <a:stretch>
            <a:fillRect/>
          </a:stretch>
        </p:blipFill>
        <p:spPr>
          <a:xfrm>
            <a:off x="4499992" y="2708920"/>
            <a:ext cx="4478285" cy="324036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Цели: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Развивать любовь к родному городу, чувство гордости за слова «Мы – петербуржцы».</a:t>
            </a:r>
          </a:p>
          <a:p>
            <a:r>
              <a:rPr lang="ru-RU" sz="2400" dirty="0" smtClean="0"/>
              <a:t>Способность патриотического воспитания детей, привитию любви к родному городу через художественно - эстетическое и познавательное развитие.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«Сторожевые Львы».  </a:t>
            </a:r>
            <a:endParaRPr lang="ru-RU" sz="3200" dirty="0"/>
          </a:p>
        </p:txBody>
      </p:sp>
      <p:pic>
        <p:nvPicPr>
          <p:cNvPr id="4" name="Содержимое 3" descr="CIMG683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1412776"/>
            <a:ext cx="6408713" cy="4320480"/>
          </a:xfrm>
        </p:spPr>
      </p:pic>
      <p:sp>
        <p:nvSpPr>
          <p:cNvPr id="7" name="TextBox 6"/>
          <p:cNvSpPr txBox="1"/>
          <p:nvPr/>
        </p:nvSpPr>
        <p:spPr>
          <a:xfrm>
            <a:off x="6588224" y="58052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Лёня Яричен «Красавцы львы».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Мудрые сфинксы –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    охраняют покой города.</a:t>
            </a:r>
            <a:endParaRPr lang="ru-RU" sz="3200" b="1" dirty="0"/>
          </a:p>
        </p:txBody>
      </p:sp>
      <p:pic>
        <p:nvPicPr>
          <p:cNvPr id="7" name="Содержимое 6" descr="--H----------------TVTB--------------ZH----oTBTV-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0" y="3501008"/>
            <a:ext cx="4244280" cy="295232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920085"/>
            <a:ext cx="4320480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Вьюга, стужа, снегопад.</a:t>
            </a:r>
          </a:p>
          <a:p>
            <a:pPr>
              <a:buNone/>
            </a:pPr>
            <a:r>
              <a:rPr lang="ru-RU" dirty="0" smtClean="0"/>
              <a:t>Сфинксы стынут и дрожат.</a:t>
            </a:r>
          </a:p>
          <a:p>
            <a:pPr>
              <a:buNone/>
            </a:pPr>
            <a:r>
              <a:rPr lang="ru-RU" dirty="0" smtClean="0"/>
              <a:t>Но не дремлют и не спят-</a:t>
            </a:r>
          </a:p>
          <a:p>
            <a:pPr>
              <a:buNone/>
            </a:pPr>
            <a:r>
              <a:rPr lang="ru-RU" dirty="0" smtClean="0"/>
              <a:t>Сфинксы город сторожат.</a:t>
            </a:r>
          </a:p>
          <a:p>
            <a:pPr>
              <a:buNone/>
            </a:pPr>
            <a:r>
              <a:rPr lang="ru-RU" sz="2000" dirty="0" smtClean="0"/>
              <a:t>                                        С. Скаченков.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«Сфинксы на посту».</a:t>
            </a:r>
            <a:endParaRPr lang="ru-RU" sz="3200" dirty="0"/>
          </a:p>
        </p:txBody>
      </p:sp>
      <p:pic>
        <p:nvPicPr>
          <p:cNvPr id="4" name="Содержимое 3" descr="CIMG683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785" r="5222"/>
          <a:stretch>
            <a:fillRect/>
          </a:stretch>
        </p:blipFill>
        <p:spPr>
          <a:xfrm>
            <a:off x="1907704" y="1935163"/>
            <a:ext cx="7056784" cy="4734197"/>
          </a:xfrm>
        </p:spPr>
      </p:pic>
      <p:sp>
        <p:nvSpPr>
          <p:cNvPr id="8" name="TextBox 7"/>
          <p:cNvSpPr txBox="1"/>
          <p:nvPr/>
        </p:nvSpPr>
        <p:spPr>
          <a:xfrm>
            <a:off x="6732240" y="12687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Саша Алексашкина «Сфинкс у Невы».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очень </a:t>
            </a:r>
            <a:r>
              <a:rPr lang="ru-RU" smtClean="0"/>
              <a:t>любим творить.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305800" cy="3456384"/>
          </a:xfrm>
          <a:ln>
            <a:solidFill>
              <a:schemeClr val="bg1"/>
            </a:solidFill>
          </a:ln>
          <a:scene3d>
            <a:camera prst="perspectiveFront"/>
            <a:lightRig rig="threePt" dir="t"/>
          </a:scene3d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вам понравились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наши работы 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Углублять знания и представления детей, закрепить в памяти у ребят основные достопримечательности Санкт- Петербурга.</a:t>
            </a:r>
          </a:p>
          <a:p>
            <a:r>
              <a:rPr lang="ru-RU" dirty="0" smtClean="0"/>
              <a:t>Пополнять и расширять представления детей о Санкт-Петербурге, как о красивейшем городе, где мы живём. </a:t>
            </a:r>
          </a:p>
          <a:p>
            <a:r>
              <a:rPr lang="ru-RU" dirty="0" smtClean="0"/>
              <a:t>Использование нетрадиционных способов в художественно- эстетическом развитии оказывают неоценимую услугу в разностороннем воспитании детей.</a:t>
            </a:r>
          </a:p>
          <a:p>
            <a:r>
              <a:rPr lang="ru-RU" dirty="0" smtClean="0"/>
              <a:t>Продолжать знакомить с нетрадиционными способами изображения достопримечательностей Санкт- Петербурга.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Ты- всех прекрасней ,- несравнимый</a:t>
            </a:r>
            <a:br>
              <a:rPr lang="ru-RU" sz="3200" b="1" dirty="0" smtClean="0"/>
            </a:br>
            <a:r>
              <a:rPr lang="ru-RU" sz="3200" b="1" dirty="0" smtClean="0"/>
              <a:t>                        Блистательный Санкт-Петербург !  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осеннем тумане,             </a:t>
            </a:r>
          </a:p>
          <a:p>
            <a:pPr>
              <a:buNone/>
            </a:pPr>
            <a:r>
              <a:rPr lang="ru-RU" dirty="0" smtClean="0"/>
              <a:t>В январском снегу,</a:t>
            </a:r>
          </a:p>
          <a:p>
            <a:pPr>
              <a:buNone/>
            </a:pPr>
            <a:r>
              <a:rPr lang="ru-RU" dirty="0" smtClean="0"/>
              <a:t>Стоит Петербург</a:t>
            </a:r>
          </a:p>
          <a:p>
            <a:pPr>
              <a:buNone/>
            </a:pPr>
            <a:r>
              <a:rPr lang="ru-RU" dirty="0" smtClean="0"/>
              <a:t>На морском берегу.</a:t>
            </a:r>
          </a:p>
          <a:p>
            <a:pPr>
              <a:buNone/>
            </a:pPr>
            <a:r>
              <a:rPr lang="ru-RU" dirty="0" smtClean="0"/>
              <a:t>  С дворцами и парками,</a:t>
            </a:r>
          </a:p>
          <a:p>
            <a:pPr>
              <a:buNone/>
            </a:pPr>
            <a:r>
              <a:rPr lang="ru-RU" dirty="0" smtClean="0"/>
              <a:t>  Строг и красив,</a:t>
            </a:r>
          </a:p>
          <a:p>
            <a:pPr>
              <a:buNone/>
            </a:pPr>
            <a:r>
              <a:rPr lang="ru-RU" dirty="0" smtClean="0"/>
              <a:t>  Как будто вплывает</a:t>
            </a:r>
          </a:p>
          <a:p>
            <a:pPr>
              <a:buNone/>
            </a:pPr>
            <a:r>
              <a:rPr lang="ru-RU" dirty="0" smtClean="0"/>
              <a:t>  В широкий залив.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1248153256_1-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3968" y="2708920"/>
            <a:ext cx="4805750" cy="331236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      Петропавловская крепость-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   с неё начинался наш город.</a:t>
            </a:r>
            <a:endParaRPr lang="ru-RU" sz="3600" b="1" dirty="0"/>
          </a:p>
        </p:txBody>
      </p:sp>
      <p:pic>
        <p:nvPicPr>
          <p:cNvPr id="7" name="Содержимое 6" descr="10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2331" y="2670066"/>
            <a:ext cx="4387661" cy="291917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1148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Ветра вой и волн свирепость,</a:t>
            </a:r>
          </a:p>
          <a:p>
            <a:pPr>
              <a:buNone/>
            </a:pPr>
            <a:r>
              <a:rPr lang="ru-RU" sz="2300" dirty="0" smtClean="0"/>
              <a:t>Всё видала, всё снесла</a:t>
            </a:r>
          </a:p>
          <a:p>
            <a:pPr>
              <a:buNone/>
            </a:pPr>
            <a:r>
              <a:rPr lang="ru-RU" sz="2300" dirty="0" smtClean="0"/>
              <a:t>Петропавловская крепость,</a:t>
            </a:r>
          </a:p>
          <a:p>
            <a:pPr>
              <a:buNone/>
            </a:pPr>
            <a:r>
              <a:rPr lang="ru-RU" sz="2300" dirty="0" smtClean="0"/>
              <a:t>Тучи рвущая игла…</a:t>
            </a:r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300" dirty="0" smtClean="0"/>
              <a:t>Как хитро придумал кто-то</a:t>
            </a:r>
          </a:p>
          <a:p>
            <a:pPr>
              <a:buNone/>
            </a:pPr>
            <a:r>
              <a:rPr lang="ru-RU" sz="2300" dirty="0" smtClean="0"/>
              <a:t>В недалёкой старине.</a:t>
            </a:r>
          </a:p>
          <a:p>
            <a:pPr>
              <a:buNone/>
            </a:pPr>
            <a:r>
              <a:rPr lang="ru-RU" sz="2300" dirty="0" smtClean="0"/>
              <a:t>В синем небе позолота,</a:t>
            </a:r>
          </a:p>
          <a:p>
            <a:pPr>
              <a:buNone/>
            </a:pPr>
            <a:r>
              <a:rPr lang="ru-RU" sz="2300" dirty="0" smtClean="0"/>
              <a:t>Казематы в глубине.</a:t>
            </a:r>
          </a:p>
          <a:p>
            <a:pPr>
              <a:buNone/>
            </a:pPr>
            <a:r>
              <a:rPr lang="ru-RU" sz="2000" dirty="0" smtClean="0"/>
              <a:t>                                   С.Скаченков.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Летящий ангел над городом.</a:t>
            </a:r>
            <a:endParaRPr lang="ru-RU" sz="3200" b="1" dirty="0"/>
          </a:p>
        </p:txBody>
      </p:sp>
      <p:pic>
        <p:nvPicPr>
          <p:cNvPr id="4" name="Содержимое 3" descr="02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1916832"/>
            <a:ext cx="3600401" cy="4752528"/>
          </a:xfrm>
        </p:spPr>
      </p:pic>
      <p:sp>
        <p:nvSpPr>
          <p:cNvPr id="6" name="TextBox 5"/>
          <p:cNvSpPr txBox="1"/>
          <p:nvPr/>
        </p:nvSpPr>
        <p:spPr>
          <a:xfrm>
            <a:off x="5220072" y="55892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Вероника Соболева</a:t>
            </a:r>
          </a:p>
          <a:p>
            <a:r>
              <a:rPr lang="ru-RU" dirty="0" smtClean="0"/>
              <a:t>«Петропавловский собор».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              Памятник Петру </a:t>
            </a:r>
            <a:r>
              <a:rPr lang="en-US" sz="3600" b="1" dirty="0" smtClean="0"/>
              <a:t>I –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             </a:t>
            </a:r>
            <a:r>
              <a:rPr lang="en-US" sz="3600" b="1" dirty="0" smtClean="0"/>
              <a:t> </a:t>
            </a:r>
            <a:r>
              <a:rPr lang="ru-RU" sz="3600" b="1" dirty="0" smtClean="0"/>
              <a:t>                          Медный Всадник.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244280" cy="4434840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Конь над площадью летит</a:t>
            </a:r>
          </a:p>
          <a:p>
            <a:pPr>
              <a:buNone/>
            </a:pPr>
            <a:r>
              <a:rPr lang="ru-RU" sz="2200" dirty="0" smtClean="0"/>
              <a:t>Не шуми здесь, тише! тише!</a:t>
            </a:r>
          </a:p>
          <a:p>
            <a:pPr>
              <a:buNone/>
            </a:pPr>
            <a:r>
              <a:rPr lang="ru-RU" sz="2200" dirty="0" smtClean="0"/>
              <a:t>Звонкий стук его копыт</a:t>
            </a:r>
          </a:p>
          <a:p>
            <a:pPr>
              <a:buNone/>
            </a:pPr>
            <a:r>
              <a:rPr lang="ru-RU" sz="2200" dirty="0" smtClean="0"/>
              <a:t>Над Невою как-будто слышен.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Руку правую простёр</a:t>
            </a:r>
          </a:p>
          <a:p>
            <a:pPr>
              <a:buNone/>
            </a:pPr>
            <a:r>
              <a:rPr lang="ru-RU" sz="2200" dirty="0" smtClean="0"/>
              <a:t>Царь решительным движеньем,</a:t>
            </a:r>
          </a:p>
          <a:p>
            <a:pPr>
              <a:buNone/>
            </a:pPr>
            <a:r>
              <a:rPr lang="ru-RU" sz="2200" dirty="0" smtClean="0"/>
              <a:t>Глаз сурово выраженье,</a:t>
            </a:r>
          </a:p>
          <a:p>
            <a:pPr>
              <a:buNone/>
            </a:pPr>
            <a:r>
              <a:rPr lang="ru-RU" sz="2200" dirty="0" smtClean="0"/>
              <a:t>Грозен вид и взгляд остёр.</a:t>
            </a:r>
          </a:p>
        </p:txBody>
      </p:sp>
      <p:pic>
        <p:nvPicPr>
          <p:cNvPr id="5" name="Содержимое 4" descr="22201029_1.jpe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668390"/>
            <a:ext cx="4038600" cy="293885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«Медный всадник» в осеннем городе.</a:t>
            </a:r>
            <a:endParaRPr lang="ru-RU" sz="3600" dirty="0"/>
          </a:p>
        </p:txBody>
      </p:sp>
      <p:pic>
        <p:nvPicPr>
          <p:cNvPr id="4" name="Содержимое 3" descr="CIMG68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l="16780" r="9398" b="5270"/>
          <a:stretch>
            <a:fillRect/>
          </a:stretch>
        </p:blipFill>
        <p:spPr>
          <a:xfrm>
            <a:off x="323528" y="1484784"/>
            <a:ext cx="5760640" cy="5040560"/>
          </a:xfrm>
        </p:spPr>
      </p:pic>
      <p:sp>
        <p:nvSpPr>
          <p:cNvPr id="5" name="TextBox 4"/>
          <p:cNvSpPr txBox="1"/>
          <p:nvPr/>
        </p:nvSpPr>
        <p:spPr>
          <a:xfrm>
            <a:off x="6732240" y="5517232"/>
            <a:ext cx="227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 Скворцов</a:t>
            </a:r>
          </a:p>
          <a:p>
            <a:r>
              <a:rPr lang="ru-RU" dirty="0" smtClean="0"/>
              <a:t>« Медный всадник»</a:t>
            </a:r>
          </a:p>
          <a:p>
            <a:r>
              <a:rPr lang="ru-RU" dirty="0" smtClean="0"/>
              <a:t>осенью.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Исаакиевский собор- </a:t>
            </a:r>
            <a:br>
              <a:rPr lang="ru-RU" sz="3600" b="1" dirty="0" smtClean="0"/>
            </a:br>
            <a:r>
              <a:rPr lang="ru-RU" sz="3600" b="1" dirty="0" smtClean="0"/>
              <a:t>                             величественный и роскошный.</a:t>
            </a:r>
            <a:endParaRPr lang="ru-RU" sz="3600" b="1" dirty="0"/>
          </a:p>
        </p:txBody>
      </p:sp>
      <p:pic>
        <p:nvPicPr>
          <p:cNvPr id="5" name="Содержимое 4" descr="08a623be23bf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492896"/>
            <a:ext cx="4404552" cy="33843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172272" cy="46772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300" dirty="0" smtClean="0"/>
              <a:t>Едва взглянув из далека,</a:t>
            </a:r>
          </a:p>
          <a:p>
            <a:pPr>
              <a:buNone/>
            </a:pPr>
            <a:r>
              <a:rPr lang="ru-RU" sz="2300" dirty="0" smtClean="0"/>
              <a:t>Его у нас узнает всякий:</a:t>
            </a:r>
          </a:p>
          <a:p>
            <a:pPr>
              <a:buNone/>
            </a:pPr>
            <a:r>
              <a:rPr lang="ru-RU" sz="2300" dirty="0" smtClean="0"/>
              <a:t>Вот-вот достанет облака</a:t>
            </a:r>
          </a:p>
          <a:p>
            <a:pPr>
              <a:buNone/>
            </a:pPr>
            <a:r>
              <a:rPr lang="ru-RU" sz="2300" dirty="0" smtClean="0"/>
              <a:t>Гранитно- медный Исаакий!..</a:t>
            </a:r>
          </a:p>
          <a:p>
            <a:pPr>
              <a:buNone/>
            </a:pPr>
            <a:r>
              <a:rPr lang="ru-RU" sz="2300" dirty="0" smtClean="0"/>
              <a:t>У ног его бежит Нева,</a:t>
            </a:r>
          </a:p>
          <a:p>
            <a:pPr>
              <a:buNone/>
            </a:pPr>
            <a:r>
              <a:rPr lang="ru-RU" sz="2300" dirty="0" smtClean="0"/>
              <a:t>На плечи небо наседает,</a:t>
            </a:r>
          </a:p>
          <a:p>
            <a:pPr>
              <a:buNone/>
            </a:pPr>
            <a:r>
              <a:rPr lang="ru-RU" sz="2300" dirty="0" smtClean="0"/>
              <a:t>А сверху- купол- голова</a:t>
            </a:r>
          </a:p>
          <a:p>
            <a:pPr>
              <a:buNone/>
            </a:pPr>
            <a:r>
              <a:rPr lang="ru-RU" sz="2300" dirty="0" smtClean="0"/>
              <a:t>Огромной лысиной сверкает.</a:t>
            </a:r>
          </a:p>
          <a:p>
            <a:pPr>
              <a:buNone/>
            </a:pPr>
            <a:r>
              <a:rPr lang="ru-RU" sz="2300" dirty="0" smtClean="0"/>
              <a:t>И, если нет на небе туч,</a:t>
            </a:r>
          </a:p>
          <a:p>
            <a:pPr>
              <a:buNone/>
            </a:pPr>
            <a:r>
              <a:rPr lang="ru-RU" sz="2300" dirty="0" smtClean="0"/>
              <a:t>Забот у лысины- куда там !..</a:t>
            </a:r>
          </a:p>
          <a:p>
            <a:pPr>
              <a:buNone/>
            </a:pPr>
            <a:r>
              <a:rPr lang="ru-RU" sz="2300" dirty="0" smtClean="0"/>
              <a:t>Он солнца ловит каждый луч</a:t>
            </a:r>
          </a:p>
          <a:p>
            <a:pPr>
              <a:buNone/>
            </a:pPr>
            <a:r>
              <a:rPr lang="ru-RU" sz="2300" dirty="0" smtClean="0"/>
              <a:t>И отправляет вниз- к ребятам.</a:t>
            </a:r>
          </a:p>
          <a:p>
            <a:pPr>
              <a:buNone/>
            </a:pPr>
            <a:r>
              <a:rPr lang="ru-RU" sz="2200" dirty="0" smtClean="0"/>
              <a:t>                                      Вольт Суслов.</a:t>
            </a:r>
            <a:endParaRPr lang="ru-RU" sz="2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1001</TotalTime>
  <Words>724</Words>
  <Application>Microsoft Office PowerPoint</Application>
  <PresentationFormat>Экран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                                                                                      Петрова                                                                            Татьяна Васильевна</vt:lpstr>
      <vt:lpstr>    Цели:</vt:lpstr>
      <vt:lpstr>     Задачи:</vt:lpstr>
      <vt:lpstr>Ты- всех прекрасней ,- несравнимый                         Блистательный Санкт-Петербург !    </vt:lpstr>
      <vt:lpstr>      Петропавловская крепость-                                с неё начинался наш город.</vt:lpstr>
      <vt:lpstr>Летящий ангел над городом.</vt:lpstr>
      <vt:lpstr>              Памятник Петру I –                                               Медный Всадник.</vt:lpstr>
      <vt:lpstr> «Медный всадник» в осеннем городе.</vt:lpstr>
      <vt:lpstr>    Исаакиевский собор-                               величественный и роскошный.</vt:lpstr>
      <vt:lpstr>     Исаакиевский собор  –                                                  собор «Богатырь». </vt:lpstr>
      <vt:lpstr>                Летний сад –                             здесь кружевно узор оград.</vt:lpstr>
      <vt:lpstr>Каким мы видим Летний сад?</vt:lpstr>
      <vt:lpstr>                 Ростральные колонны-                                                   символы города.</vt:lpstr>
      <vt:lpstr>            Ростральные колонны –                                                      наши маяки.</vt:lpstr>
      <vt:lpstr>          Мосты, Мосты! Они, как руки,                                  Связуют время и сердца . </vt:lpstr>
      <vt:lpstr>Мосты повисли над Невой.</vt:lpstr>
      <vt:lpstr>Праздничный салют</vt:lpstr>
      <vt:lpstr>                       Салют -                                         какая красота…</vt:lpstr>
      <vt:lpstr>               Царственные львы –                                         охраняют наш город.</vt:lpstr>
      <vt:lpstr>       «Сторожевые Львы».  </vt:lpstr>
      <vt:lpstr>          Мудрые сфинксы –                                  охраняют покой города.</vt:lpstr>
      <vt:lpstr>«Сфинксы на посту».</vt:lpstr>
      <vt:lpstr>Мы очень любим творить.</vt:lpstr>
      <vt:lpstr>Как вам понравились  наши работы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Петрова                                                                            Татьяна Васильевна</dc:title>
  <dc:creator>-</dc:creator>
  <cp:lastModifiedBy>-</cp:lastModifiedBy>
  <cp:revision>109</cp:revision>
  <dcterms:created xsi:type="dcterms:W3CDTF">2014-01-23T11:33:27Z</dcterms:created>
  <dcterms:modified xsi:type="dcterms:W3CDTF">2014-10-05T10:39:40Z</dcterms:modified>
</cp:coreProperties>
</file>