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8" r:id="rId2"/>
    <p:sldId id="269" r:id="rId3"/>
    <p:sldId id="270" r:id="rId4"/>
    <p:sldId id="271" r:id="rId5"/>
    <p:sldId id="272" r:id="rId6"/>
    <p:sldId id="273" r:id="rId7"/>
    <p:sldId id="277" r:id="rId8"/>
    <p:sldId id="263" r:id="rId9"/>
    <p:sldId id="264" r:id="rId10"/>
    <p:sldId id="256" r:id="rId11"/>
    <p:sldId id="257" r:id="rId12"/>
    <p:sldId id="258" r:id="rId13"/>
    <p:sldId id="259" r:id="rId14"/>
    <p:sldId id="260" r:id="rId15"/>
    <p:sldId id="261" r:id="rId16"/>
    <p:sldId id="278" r:id="rId17"/>
    <p:sldId id="266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5C68F-B3CA-4BF3-993A-4EB25037E2AE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BA53-8644-49D1-B4A0-8960A0594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AC82DA-8FC9-4626-A62D-F18995B4EAC8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12968" cy="25202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Роль декоративно-прикладного искусства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воспитании гражданственности и духовности дошкольника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4869160"/>
            <a:ext cx="6120679" cy="1656184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Калинова Ирина Николаевна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Воспитатель высшей категории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ГБДОУ детский сад  № 17 Кировского района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г. Санкт-Петербург</a:t>
            </a:r>
          </a:p>
        </p:txBody>
      </p:sp>
      <p:pic>
        <p:nvPicPr>
          <p:cNvPr id="4" name="Picture 6" descr="https://encrypted-tbn3.gstatic.com/images?q=tbn:ANd9GcTJp7Esck13cwn_-hnDYC5S68Ul0_j_GXQP7jGd2LQSOgRHAyzAx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708920"/>
            <a:ext cx="1512169" cy="1947238"/>
          </a:xfrm>
          <a:prstGeom prst="rect">
            <a:avLst/>
          </a:prstGeom>
          <a:noFill/>
        </p:spPr>
      </p:pic>
      <p:pic>
        <p:nvPicPr>
          <p:cNvPr id="5" name="Picture 13" descr="http://www.filimonovo-museum.ru/site/content/images/toys2/DSC_5623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2708920"/>
            <a:ext cx="1296177" cy="1934592"/>
          </a:xfrm>
          <a:prstGeom prst="rect">
            <a:avLst/>
          </a:prstGeom>
          <a:noFill/>
        </p:spPr>
      </p:pic>
      <p:pic>
        <p:nvPicPr>
          <p:cNvPr id="6" name="Picture 50" descr="&amp;Icy;&amp;zcy;&amp;ocy;&amp;bcy;&amp;rcy;&amp;acy;&amp;zhcy;&amp;iecy;&amp;ncy;&amp;icy;&amp;yacy; &amp;Scy;&amp;ocy;&amp;lcy;&amp;ocy;&amp;ncy;&amp;kcy;&amp;acy; - &amp;Kcy;&amp;acy;&amp;tcy;&amp;acy;&amp;lcy;&amp;ocy;&amp;gcy; &amp;scy;&amp;ucy;&amp;vcy;&amp;iecy;&amp;ncy;&amp;icy;&amp;rcy;&amp;ocy;&amp;vcy; - &amp;Mcy;&amp;ocy;&amp;scy;&amp;kcy;&amp;ocy;&amp;vcy;&amp;scy;&amp;kcy;&amp;icy;&amp;jcy; &amp;scy;&amp;ucy;&amp;vcy;&amp;iecy;&amp;ncy;&amp;icy;&amp;r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2708920"/>
            <a:ext cx="1440159" cy="1891204"/>
          </a:xfrm>
          <a:prstGeom prst="rect">
            <a:avLst/>
          </a:prstGeom>
          <a:noFill/>
        </p:spPr>
      </p:pic>
      <p:pic>
        <p:nvPicPr>
          <p:cNvPr id="7" name="Picture 18" descr="https://encrypted-tbn1.gstatic.com/images?q=tbn:ANd9GcTP_Ca3WCdsu8AYGZ2Kwvp6ADz7KDZN8P4a4Yuon7on6VKaFdr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92280" y="2708920"/>
            <a:ext cx="1101869" cy="19105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86409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Дымковская игрушка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2" name="Picture 4" descr="https://encrypted-tbn1.gstatic.com/images?q=tbn:ANd9GcSdaLFCREX-Ox6qPKZMIKlcJrovBADZLql8iZ4yChuiULJISXauj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4437112"/>
            <a:ext cx="2899023" cy="2182663"/>
          </a:xfrm>
          <a:prstGeom prst="rect">
            <a:avLst/>
          </a:prstGeom>
          <a:noFill/>
        </p:spPr>
      </p:pic>
      <p:pic>
        <p:nvPicPr>
          <p:cNvPr id="7174" name="Picture 6" descr="https://encrypted-tbn3.gstatic.com/images?q=tbn:ANd9GcTJp7Esck13cwn_-hnDYC5S68Ul0_j_GXQP7jGd2LQSOgRHAyzAx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1196752"/>
            <a:ext cx="2180855" cy="2808312"/>
          </a:xfrm>
          <a:prstGeom prst="rect">
            <a:avLst/>
          </a:prstGeom>
          <a:noFill/>
        </p:spPr>
      </p:pic>
      <p:pic>
        <p:nvPicPr>
          <p:cNvPr id="7176" name="Picture 8" descr="https://encrypted-tbn0.gstatic.com/images?q=tbn:ANd9GcRqsYlfdn92nb8mhE4lPc2Zuy3jfjMXk2LV7V32khlfaForcgGk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30094" y="4437112"/>
            <a:ext cx="2734394" cy="2160240"/>
          </a:xfrm>
          <a:prstGeom prst="rect">
            <a:avLst/>
          </a:prstGeom>
          <a:noFill/>
        </p:spPr>
      </p:pic>
      <p:pic>
        <p:nvPicPr>
          <p:cNvPr id="7180" name="Picture 12" descr="https://encrypted-tbn2.gstatic.com/images?q=tbn:ANd9GcT3AU0gfHEZGdyLVF-Wu0K27Hp0TeX8lOm4p9ie5rmoG8vL7dtJ1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895" y="4437112"/>
            <a:ext cx="2958521" cy="2160240"/>
          </a:xfrm>
          <a:prstGeom prst="rect">
            <a:avLst/>
          </a:prstGeom>
          <a:noFill/>
        </p:spPr>
      </p:pic>
      <p:pic>
        <p:nvPicPr>
          <p:cNvPr id="7182" name="Picture 14" descr="https://encrypted-tbn1.gstatic.com/images?q=tbn:ANd9GcRivriaQEmYjI_iNVEYlarPIRlFu5M_jxgFy6KT8E-8OI2I763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1196752"/>
            <a:ext cx="1944216" cy="2808312"/>
          </a:xfrm>
          <a:prstGeom prst="rect">
            <a:avLst/>
          </a:prstGeom>
          <a:noFill/>
        </p:spPr>
      </p:pic>
      <p:pic>
        <p:nvPicPr>
          <p:cNvPr id="9" name="Рисунок 8" descr="http://www.megakot.ru/pic_fck/news/53/images/vyatka_trifon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67744" y="1196752"/>
            <a:ext cx="28346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https://encrypted-tbn0.gstatic.com/images?q=tbn:ANd9GcQ-viWLjPeOZzE6dKLfWDwx5sE_d66VUcwOmIWL8aa99Kq_U8k9UQ"/>
          <p:cNvPicPr>
            <a:picLocks noChangeAspect="1" noChangeArrowheads="1"/>
          </p:cNvPicPr>
          <p:nvPr/>
        </p:nvPicPr>
        <p:blipFill>
          <a:blip r:embed="rId8" cstate="email"/>
          <a:srcRect b="13247"/>
          <a:stretch>
            <a:fillRect/>
          </a:stretch>
        </p:blipFill>
        <p:spPr bwMode="auto">
          <a:xfrm>
            <a:off x="3995936" y="2780928"/>
            <a:ext cx="261937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ovchronic.ru/pub/i/263.jpg"/>
          <p:cNvPicPr>
            <a:picLocks noChangeAspect="1" noChangeArrowheads="1"/>
          </p:cNvPicPr>
          <p:nvPr/>
        </p:nvPicPr>
        <p:blipFill>
          <a:blip r:embed="rId2" cstate="print"/>
          <a:srcRect l="16538" b="17999"/>
          <a:stretch>
            <a:fillRect/>
          </a:stretch>
        </p:blipFill>
        <p:spPr bwMode="auto">
          <a:xfrm>
            <a:off x="4427984" y="1268760"/>
            <a:ext cx="2543721" cy="18722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Филимоновская</a:t>
            </a:r>
            <a:r>
              <a:rPr lang="ru-RU" dirty="0" smtClean="0">
                <a:solidFill>
                  <a:srgbClr val="FF0000"/>
                </a:solidFill>
              </a:rPr>
              <a:t>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8" name="Picture 4" descr="713712f97727fa5c81f050f8e0b2ab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869160"/>
            <a:ext cx="2401664" cy="180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https://encrypted-tbn3.gstatic.com/images?q=tbn:ANd9GcTvbU0ECrlECtb1sNgTBvMb9NDjoSD968sAfhD4ZfkiO1ah47k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611" y="1268760"/>
            <a:ext cx="1837517" cy="2736304"/>
          </a:xfrm>
          <a:prstGeom prst="rect">
            <a:avLst/>
          </a:prstGeom>
          <a:noFill/>
        </p:spPr>
      </p:pic>
      <p:pic>
        <p:nvPicPr>
          <p:cNvPr id="6153" name="Picture 9" descr="https://encrypted-tbn0.gstatic.com/images?q=tbn:ANd9GcTmdEuwTUa8d5cjK0SkUVCyoepMDvmn7qucMjjh0tL2xqslhl996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797152"/>
            <a:ext cx="2466975" cy="1847851"/>
          </a:xfrm>
          <a:prstGeom prst="rect">
            <a:avLst/>
          </a:prstGeom>
          <a:noFill/>
        </p:spPr>
      </p:pic>
      <p:pic>
        <p:nvPicPr>
          <p:cNvPr id="6155" name="Picture 11" descr="https://encrypted-tbn2.gstatic.com/images?q=tbn:ANd9GcTDAs4S0iNwmIuwaHVdXFyUwbm2ZL14Z3yMi6lTFC_W0zw0IX7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869160"/>
            <a:ext cx="2533650" cy="1809751"/>
          </a:xfrm>
          <a:prstGeom prst="rect">
            <a:avLst/>
          </a:prstGeom>
          <a:noFill/>
        </p:spPr>
      </p:pic>
      <p:pic>
        <p:nvPicPr>
          <p:cNvPr id="6157" name="Picture 13" descr="http://www.filimonovo-museum.ru/site/content/images/toys2/DSC_5623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268760"/>
            <a:ext cx="1872961" cy="2795464"/>
          </a:xfrm>
          <a:prstGeom prst="rect">
            <a:avLst/>
          </a:prstGeom>
          <a:noFill/>
        </p:spPr>
      </p:pic>
      <p:pic>
        <p:nvPicPr>
          <p:cNvPr id="6159" name="Picture 15" descr="http://cs405229.vk.me/v405229161/7f77/GyVRjt5859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2636912"/>
            <a:ext cx="2352261" cy="176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Мезенская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&amp;Dcy;&amp;iecy;&amp;kcy;&amp;ucy;&amp;pcy;&amp;acy;&amp;zhcy; - &amp;Scy;&amp;acy;&amp;jcy;&amp;tcy; &amp;lcy;&amp;yucy;&amp;bcy;&amp;icy;&amp;tcy;&amp;iecy;&amp;lcy;&amp;iecy;&amp;jcy; &amp;dcy;&amp;iecy;&amp;kcy;&amp;ucy;&amp;pcy;&amp;acy;&amp;zhcy;&amp;acy; - DCPG.RU &amp;Icy;&amp;ncy;&amp;tcy;&amp;iecy;&amp;rcy;&amp;pcy;&amp;rcy;&amp;iecy;&amp;tcy;&amp;acy;&amp;tscy;&amp;icy;&amp;yacy; &amp;ncy;&amp;acy;&amp;rcy;&amp;ocy;&amp;dcy;&amp;ncy;&amp;ocy;&amp;jcy; &amp;rcy;&amp;ocy;&amp;scy;&amp;pcy;&amp;icy;&amp;scy;&amp;i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195735" cy="1575089"/>
          </a:xfrm>
          <a:prstGeom prst="rect">
            <a:avLst/>
          </a:prstGeom>
          <a:noFill/>
        </p:spPr>
      </p:pic>
      <p:pic>
        <p:nvPicPr>
          <p:cNvPr id="6146" name="Picture 2" descr="http://ols04.com/wp-content/uploads/2014/03/0_a1279_13ae715b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1880" y="4437112"/>
            <a:ext cx="2184641" cy="2179272"/>
          </a:xfrm>
          <a:prstGeom prst="rect">
            <a:avLst/>
          </a:prstGeom>
          <a:noFill/>
        </p:spPr>
      </p:pic>
      <p:pic>
        <p:nvPicPr>
          <p:cNvPr id="6150" name="Picture 6" descr="https://encrypted-tbn1.gstatic.com/images?q=tbn:ANd9GcS7J0m3z7gr500yK03BMGn9C7hvCQye2mF6WpXlLXR7nOrf-GF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224" y="4437112"/>
            <a:ext cx="1799084" cy="2178303"/>
          </a:xfrm>
          <a:prstGeom prst="rect">
            <a:avLst/>
          </a:prstGeom>
          <a:noFill/>
        </p:spPr>
      </p:pic>
      <p:pic>
        <p:nvPicPr>
          <p:cNvPr id="6158" name="Picture 14" descr="https://encrypted-tbn1.gstatic.com/images?q=tbn:ANd9GcTTmeTzc2Sb2Ns3msqY1aOYeodymGcXYLkUDd4ndc5_mDLATTOz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1560" y="4437112"/>
            <a:ext cx="1812032" cy="2219740"/>
          </a:xfrm>
          <a:prstGeom prst="rect">
            <a:avLst/>
          </a:prstGeom>
          <a:noFill/>
        </p:spPr>
      </p:pic>
      <p:pic>
        <p:nvPicPr>
          <p:cNvPr id="6162" name="Picture 18" descr="https://encrypted-tbn1.gstatic.com/images?q=tbn:ANd9GcTP_Ca3WCdsu8AYGZ2Kwvp6ADz7KDZN8P4a4Yuon7on6VKaFdr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36296" y="1628800"/>
            <a:ext cx="1453531" cy="2520280"/>
          </a:xfrm>
          <a:prstGeom prst="rect">
            <a:avLst/>
          </a:prstGeom>
          <a:noFill/>
        </p:spPr>
      </p:pic>
      <p:pic>
        <p:nvPicPr>
          <p:cNvPr id="6166" name="Picture 22" descr="https://encrypted-tbn3.gstatic.com/images?q=tbn:ANd9GcR7k0ryjk9HlQfwyQ8l1o5mYlsI4f6dNdFeNzY04tpawaT_KEQ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6899" y="1556792"/>
            <a:ext cx="1584176" cy="2640294"/>
          </a:xfrm>
          <a:prstGeom prst="rect">
            <a:avLst/>
          </a:prstGeom>
          <a:noFill/>
        </p:spPr>
      </p:pic>
      <p:pic>
        <p:nvPicPr>
          <p:cNvPr id="16" name="Рисунок 15" descr="http://content.foto.mail.ru/mail/shel1983/mez-2012_d9/i-60863.jpg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09107" y="1484784"/>
            <a:ext cx="4464496" cy="275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&amp;Pcy;&amp;Ucy;&amp;Tcy;&amp;IEcy;&amp;SHcy;&amp;IEcy;&amp;Scy;&amp;Tcy;&amp;Vcy;&amp;Ucy;&amp;IEcy;&amp;Mcy; &amp;Pcy;&amp;Ocy; &amp;Rcy;&amp;Ocy;&amp;Scy;&amp;Scy;&amp;Icy;&amp;Icy; - &amp;Ncy;&amp;Icy;&amp;ZHcy;&amp;IEcy;&amp;Gcy;&amp;Ocy;&amp;Rcy;&amp;Ocy;&amp;Dcy;&amp;Scy;&amp;Kcy;&amp;Acy;&amp;YAcy; &amp;Gcy;&amp;Ucy;&amp;Bcy;&amp;IEcy;&amp;Rcy;&amp;Ncy;&amp;Icy;&amp;YA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1052736"/>
            <a:ext cx="2993253" cy="1944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5328592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Хохломская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6388" name="Picture 4" descr="&amp;Zcy;&amp;ocy;&amp;lcy;&amp;ocy;&amp;tcy;&amp;acy;&amp;yacy; &amp;khcy;&amp;ocy;&amp;khcy;&amp;lcy;&amp;ocy;&amp;mcy;&amp;acy; - &amp;Icy;&amp;ncy;&amp;tcy;&amp;iecy;&amp;rcy;&amp;iecy;&amp;scy;&amp;ncy;&amp;ocy;&amp;iecy; - &amp;Kcy;&amp;acy;&amp;tcy;&amp;acy;&amp;lcy;&amp;ocy;&amp;gcy; &amp;scy;&amp;tcy;&amp;acy;&amp;tcy;&amp;iecy;&amp;jcy; - &amp;Icy;&amp;scy;&amp;tcy;&amp;ocy;&amp;chcy;&amp;ncy;&amp;icy;&amp;kcy;-&amp;M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4869160"/>
            <a:ext cx="2533946" cy="1785089"/>
          </a:xfrm>
          <a:prstGeom prst="rect">
            <a:avLst/>
          </a:prstGeom>
          <a:noFill/>
        </p:spPr>
      </p:pic>
      <p:pic>
        <p:nvPicPr>
          <p:cNvPr id="11276" name="Picture 12" descr="&amp;Scy;&amp;iecy;&amp;mcy;&amp;iecy;&amp;ncy;&amp;ocy;&amp;vcy; (&amp;Ncy;&amp;icy;&amp;zhcy;&amp;iecy;&amp;gcy;&amp;ocy;&amp;rcy;&amp;ocy;&amp;dcy;&amp;scy;&amp;kcy;&amp;acy;&amp;yacy; &amp;ocy;&amp;bcy;&amp;lcy;&amp;acy;&amp;scy;&amp;tcy;&amp;softcy;) &amp;fcy;&amp;ocy;&amp;tcy;&amp;ocy;&amp;gcy;&amp;rcy;&amp;acy;&amp;fcy;&amp;i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3968" y="2492896"/>
            <a:ext cx="2992152" cy="2016224"/>
          </a:xfrm>
          <a:prstGeom prst="rect">
            <a:avLst/>
          </a:prstGeom>
          <a:noFill/>
        </p:spPr>
      </p:pic>
      <p:pic>
        <p:nvPicPr>
          <p:cNvPr id="11278" name="Picture 14" descr="&amp;Fcy;&amp;ocy;&amp;tcy;&amp;ocy;&amp;gcy;&amp;rcy;&amp;acy;&amp;fcy;&amp;icy;&amp;yacy; 1 - &amp;KHcy;&amp;ocy;&amp;khcy;&amp;lcy;&amp;ocy;&amp;mcy;&amp;scy;&amp;kcy;&amp;acy;&amp;yacy; - &amp;Rcy;&amp;ocy;&amp;scy;&amp;pcy;&amp;icy;&amp;scy;&amp;softcy; - &amp;Gcy;&amp;acy;&amp;lcy;&amp;iecy;&amp;rcy;&amp;iecy;&amp;yacy; - &amp;Icy;&amp;scy;&amp;kcy;&amp;ucy;&amp;scy;&amp;scy;&amp;tcy;&amp;vcy;&amp;ocy; &amp;rcy;&amp;icy;&amp;scy;&amp;ocy;&amp;vcy;&amp;acy;&amp;ncy;&amp;icy;&amp;yacy;-&amp;pcy;&amp;ocy;&amp;shcy;&amp;acy;&amp;gcy;&amp;ocy;&amp;vcy;&amp;ocy;&amp;iecy; &amp;rcy;&amp;ucy;&amp;kcy;&amp;ocy;&amp;vcy;&amp;ocy;&amp;dcy;&amp;scy;&amp;tcy;&amp;vcy;&amp;ocy;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1916832"/>
            <a:ext cx="1694306" cy="2592288"/>
          </a:xfrm>
          <a:prstGeom prst="rect">
            <a:avLst/>
          </a:prstGeom>
          <a:noFill/>
        </p:spPr>
      </p:pic>
      <p:pic>
        <p:nvPicPr>
          <p:cNvPr id="11282" name="Picture 18" descr="&amp;Rcy;&amp;ucy;&amp;scy;&amp;scy;&amp;kcy;&amp;icy;&amp;jcy; &amp;ncy;&amp;acy;&amp;rcy;&amp;ocy;&amp;dcy;&amp;ncy;&amp;ycy;&amp;jcy; &amp;pcy;&amp;rcy;&amp;ocy;&amp;mcy;&amp;ycy;&amp;scy;&amp;iecy;&amp;lcy; - &amp;KHcy;&amp;ocy;&amp;khcy;&amp;lcy;&amp;ocy;&amp;mcy;&amp;acy; - &amp;Rcy;&amp;ucy;&amp;kcy;&amp;acy;&amp;mcy;&amp;icy; &amp;scy;&amp;ocy;&amp;zcy;&amp;dcy;&amp;acy;&amp;ncy;&amp;ncy;&amp;ocy;&amp;iecy; &amp;chcy;&amp;ucy;&amp;dcy;&amp;ocy; - &amp;Icy;&amp;zcy;&amp;ocy;&amp;bcy;&amp;rcy;&amp;acy;&amp;zcy;&amp;icy;&amp;tcy;&amp;iecy;&amp;lcy;&amp;softcy;&amp;ncy;&amp;ocy;&amp;iecy; &amp;icy;&amp;scy;&amp;kcy;&amp;ucy;&amp;scy;&amp;scy;&amp;tcy;&amp;vcy;&amp;ocy; - &amp;Kcy;&amp;acy;&amp;tcy;&amp;acy;&amp;lcy;&amp;ocy;&amp;gcy; &amp;fcy;&amp;acy;&amp;jcy;&amp;lcy;&amp;ocy;&amp;vcy; - &amp;Mcy;&amp;IEcy;&amp;Tcy;&amp;Ocy;&amp;Dcy;&amp;Icy;&amp;CHcy;&amp;IEcy;&amp;Scy;&amp;Kcy;&amp;Icy;&amp;Jcy; &amp;Scy;&amp;Ucy;&amp;Ncy;&amp;Dcy;&amp;Ucy;&amp;CHcy;&amp;Ocy;&amp;K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1720" y="4869160"/>
            <a:ext cx="2269817" cy="1800200"/>
          </a:xfrm>
          <a:prstGeom prst="rect">
            <a:avLst/>
          </a:prstGeom>
          <a:noFill/>
        </p:spPr>
      </p:pic>
      <p:pic>
        <p:nvPicPr>
          <p:cNvPr id="11286" name="Picture 22" descr="https://encrypted-tbn1.gstatic.com/images?q=tbn:ANd9GcQkNObmuc20RpMTyNmBHS5IEG_49VJHXbLPjifREgl1gQVOUrEkA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1916832"/>
            <a:ext cx="1503809" cy="2538221"/>
          </a:xfrm>
          <a:prstGeom prst="rect">
            <a:avLst/>
          </a:prstGeom>
          <a:noFill/>
        </p:spPr>
      </p:pic>
      <p:pic>
        <p:nvPicPr>
          <p:cNvPr id="11288" name="Picture 24" descr="https://encrypted-tbn1.gstatic.com/images?q=tbn:ANd9GcSeHjuG1y1HvPnQS4yQuW6KRLf778kvwiUwmnFdh0BWRQZXMiT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0"/>
            <a:ext cx="1476672" cy="1387563"/>
          </a:xfrm>
          <a:prstGeom prst="rect">
            <a:avLst/>
          </a:prstGeom>
          <a:noFill/>
        </p:spPr>
      </p:pic>
      <p:pic>
        <p:nvPicPr>
          <p:cNvPr id="11290" name="Picture 26" descr="https://encrypted-tbn3.gstatic.com/images?q=tbn:ANd9GcS_xLGb26iY9xMr3vHmypSxaTIj4k8LtjD3lhWRsEpODxswGZqt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51520" y="4869160"/>
            <a:ext cx="1440160" cy="1798409"/>
          </a:xfrm>
          <a:prstGeom prst="rect">
            <a:avLst/>
          </a:prstGeom>
          <a:noFill/>
        </p:spPr>
      </p:pic>
      <p:pic>
        <p:nvPicPr>
          <p:cNvPr id="11294" name="Picture 30" descr="http://masterclassy.ru/uploads/posts/2012-03/1331120613_1-img_6390_min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596336" y="4797152"/>
            <a:ext cx="1296144" cy="184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://www.osd.ru/photos/txt/932_txt_001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944" y="2996952"/>
            <a:ext cx="2664296" cy="140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Гжельская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 descr="&amp;Kcy;&amp;rcy;&amp;acy;&amp;scy;&amp;ocy;&amp;tcy;&amp;ucy; &amp;tcy;&amp;vcy;&amp;ocy;&amp;rcy;&amp;yacy;&amp;tcy; &amp;lcy;&amp;yucy;&amp;dcy;&amp;icy;: &amp;scy;&amp;icy;&amp;ncy;&amp;softcy; &amp;gcy;&amp;zhcy;&amp;iecy;&amp;lcy;&amp;softcy;&amp;scy;&amp;kcy;&amp;ocy;&amp;gcy;&amp;ocy; &amp;fcy;&amp;acy;&amp;rcy;&amp;fcy;&amp;ocy;&amp;rcy;&amp;a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270" y="4562713"/>
            <a:ext cx="2986350" cy="2059551"/>
          </a:xfrm>
          <a:prstGeom prst="rect">
            <a:avLst/>
          </a:prstGeom>
          <a:noFill/>
        </p:spPr>
      </p:pic>
      <p:pic>
        <p:nvPicPr>
          <p:cNvPr id="17412" name="Picture 4" descr="&amp;Pcy;&amp;rcy;&amp;ocy;&amp;mcy;&amp;ycy;&amp;scy;&amp;lcy;&amp;ycy; &amp;Zcy;&amp;acy;&amp;pcy;&amp;icy;&amp;scy;&amp;icy; &amp;vcy; &amp;rcy;&amp;ucy;&amp;bcy;&amp;rcy;&amp;icy;&amp;kcy;&amp;iecy; &amp;Pcy;&amp;rcy;&amp;ocy;&amp;mcy;&amp;ycy;&amp;scy;&amp;lcy;&amp;ycy; &amp;Kcy;&amp;acy;&amp;kcy; &amp;bcy;&amp;ycy;&amp;scy;&amp;tcy;&amp;rcy;&amp;ocy; &amp;bcy;&amp;iecy;&amp;zhcy;&amp;icy;&amp;tcy; &amp;vcy;&amp;rcy;&amp;iecy;&amp;mcy;&amp;yacy;. &amp;Vcy;&amp;chcy;&amp;iecy;&amp;rcy;&amp;acy; &amp;iecy;&amp;shchcy;&amp;iecy; &amp;dcy;&amp;iecy;&amp;vcy;&amp;chcy;&amp;ocy;&amp;ncy;&amp;kcy;&amp;acy;, &amp;scy;&amp;iecy;&amp;gcy;&amp;ocy;&amp;dcy;&amp;ncy;&amp;yacy; - &amp;pcy;&amp;iecy;&amp;ncy;&amp;scy;&amp;icy;&amp;ocy;&amp;ncy;&amp;iecy;&amp;rcy;&amp;kcy;&amp;acy; : LiveInternet - &amp;Rcy;&amp;ocy;&amp;scy;&amp;scy;&amp;icy;&amp;jcy;&amp;scy;&amp;kcy;&amp;icy;&amp;j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4509120"/>
            <a:ext cx="2855339" cy="2086994"/>
          </a:xfrm>
          <a:prstGeom prst="rect">
            <a:avLst/>
          </a:prstGeom>
          <a:noFill/>
        </p:spPr>
      </p:pic>
      <p:pic>
        <p:nvPicPr>
          <p:cNvPr id="3076" name="Picture 4" descr="https://encrypted-tbn2.gstatic.com/images?q=tbn:ANd9GcR1jgT8RRFhp-D1t1l7QjaAdSNgv2Ij4jNEErJ2is3yYOB6WZCpI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248" y="1268760"/>
            <a:ext cx="2143125" cy="2143125"/>
          </a:xfrm>
          <a:prstGeom prst="rect">
            <a:avLst/>
          </a:prstGeom>
          <a:noFill/>
        </p:spPr>
      </p:pic>
      <p:pic>
        <p:nvPicPr>
          <p:cNvPr id="3080" name="Picture 8" descr="https://encrypted-tbn1.gstatic.com/images?q=tbn:ANd9GcRsA7h-Ua1Ww4qyd7ybrJIVEe7jchEdp-8bDyoDBdr4s4w9lbl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9512" y="1412776"/>
            <a:ext cx="2124075" cy="2152650"/>
          </a:xfrm>
          <a:prstGeom prst="rect">
            <a:avLst/>
          </a:prstGeom>
          <a:noFill/>
        </p:spPr>
      </p:pic>
      <p:pic>
        <p:nvPicPr>
          <p:cNvPr id="10244" name="Picture 4" descr="https://encrypted-tbn3.gstatic.com/images?q=tbn:ANd9GcTAvaC8Aqp8mL-4Gwm4QtxYUkUQYqDfTDrYYVew9dMyysBL3eW1b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851920" y="4581128"/>
            <a:ext cx="1512168" cy="2079231"/>
          </a:xfrm>
          <a:prstGeom prst="rect">
            <a:avLst/>
          </a:prstGeom>
          <a:noFill/>
        </p:spPr>
      </p:pic>
      <p:pic>
        <p:nvPicPr>
          <p:cNvPr id="10246" name="Picture 6" descr="C:\Documents and Settings\&amp;Ocy;&amp;lcy;&amp;softcy;&amp;gcy;&amp;acy;\&amp;Rcy;&amp;acy;&amp;bcy;&amp;ocy;&amp;chcy;&amp;icy;&amp;jcy; &amp;scy;&amp;tcy;&amp;ocy;&amp;lcy;\&amp;kcy;&amp;acy;&amp;rcy;&amp;tcy;&amp;icy;&amp;ncy;&amp;kcy;&amp;icy;\&amp;ncy;&amp;acy;&amp;rcy;&amp;ocy;&amp;dcy;&amp;ncy;&amp;ocy;&amp;iecy; &amp;tcy;&amp;vcy;&amp;ocy;&amp;rcy;&amp;chcy;&amp;iecy;&amp;scy;&amp;tcy;&amp;vcy;&amp;ocy;\&amp;scy;&amp;iecy;&amp;lcy;&amp;ocy; &amp;Gcy;&amp;zhcy;&amp;iecy;&amp;lcy;&amp;softcy;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39752" y="1052736"/>
            <a:ext cx="2808927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Матрёшки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60" name="Picture 4" descr="&amp;Ncy;&amp;acy; &amp;ncy;&amp;acy;&amp;shcy;&amp;iecy;&amp;mcy; &amp;bcy;&amp;lcy;&amp;ocy;&amp;gcy;&amp;iecy; &amp;Vcy;&amp;scy;&amp;iecy; &amp;ocy; &amp;fcy;&amp;ucy;&amp;tcy;&amp;bcy;&amp;ocy;&amp;lcy;&amp;kcy;&amp;acy;&amp;khcy;. &amp;Vcy;&amp;scy;&amp;iecy; &amp;ucy; &amp;ncy;&amp;acy;&amp;s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4070479"/>
            <a:ext cx="3635896" cy="2787521"/>
          </a:xfrm>
          <a:prstGeom prst="rect">
            <a:avLst/>
          </a:prstGeom>
          <a:noFill/>
        </p:spPr>
      </p:pic>
      <p:pic>
        <p:nvPicPr>
          <p:cNvPr id="9218" name="Picture 2" descr="Russia in pictures Pag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1107" y="1268760"/>
            <a:ext cx="3966693" cy="2664296"/>
          </a:xfrm>
          <a:prstGeom prst="rect">
            <a:avLst/>
          </a:prstGeom>
          <a:noFill/>
        </p:spPr>
      </p:pic>
      <p:pic>
        <p:nvPicPr>
          <p:cNvPr id="9220" name="Picture 4" descr="http://www.goldengrail.ru/i/big/72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148699"/>
            <a:ext cx="3600400" cy="2709301"/>
          </a:xfrm>
          <a:prstGeom prst="rect">
            <a:avLst/>
          </a:prstGeom>
          <a:noFill/>
        </p:spPr>
      </p:pic>
      <p:pic>
        <p:nvPicPr>
          <p:cNvPr id="9222" name="Picture 6" descr="http://www.ru.all.biz/img/ru/catalog/871832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1268760"/>
            <a:ext cx="2300818" cy="2664296"/>
          </a:xfrm>
          <a:prstGeom prst="rect">
            <a:avLst/>
          </a:prstGeom>
          <a:noFill/>
        </p:spPr>
      </p:pic>
      <p:pic>
        <p:nvPicPr>
          <p:cNvPr id="9224" name="Picture 8" descr="http://posadinfo.ru/images/stories/p1060302%2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4536" y="1268760"/>
            <a:ext cx="23072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Калининская (тверская) игрушка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lib.znate.ru/pars_docs/refs/258/257512/257512_html_m2f5d2cbf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428736"/>
            <a:ext cx="164307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&amp;Ecy;&amp;ncy;&amp;tscy;&amp;icy;&amp;kcy;&amp;lcy;&amp;ocy;&amp;pcy;&amp;iecy;&amp;dcy;&amp;icy;&amp;yacy; &amp;pcy;&amp;ucy;&amp;tcy;&amp;iecy;&amp;shcy;&amp;iecy;&amp;scy;&amp;tcy;&amp;vcy;&amp;icy;&amp;jcy; &quot; &amp;Tcy;&amp;vcy;&amp;iecy;&amp;rcy;&amp;scy;&amp;kcy;&amp;acy;&amp;yacy; &amp;ocy;&amp;bcy;&amp;lcy;&amp;acy;&amp;scy;&amp;tcy;&amp;soft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268760"/>
            <a:ext cx="4104456" cy="3078342"/>
          </a:xfrm>
          <a:prstGeom prst="rect">
            <a:avLst/>
          </a:prstGeom>
          <a:noFill/>
        </p:spPr>
      </p:pic>
      <p:pic>
        <p:nvPicPr>
          <p:cNvPr id="5" name="Рисунок 4" descr="http://lib.znate.ru/pars_docs/refs/258/257512/257512_html_m2f5d2cbf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04248" y="1412776"/>
            <a:ext cx="20882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fancybox-img" descr="&amp;Icy;&amp;gcy;&amp;rcy;&amp;ucy;&amp;shcy;&amp;kcy;&amp;acy; &amp;ncy;&amp;acy;&amp;rcy;&amp;ocy;&amp;dcy;&amp;ncy;&amp;acy;&amp;yacy; «&amp;Scy;&amp;ocy;&amp;bcy;&amp;acy;&amp;chcy;&amp;kcy;&amp;acy;», &amp;acy;&amp;vcy;&amp;tcy;&amp;ocy;&amp;rcy; &amp;ncy;&amp;iecy;&amp;icy;&amp;zcy;&amp;vcy;&amp;iecy;&amp;scy;&amp;tcy;&amp;iecy;&amp;ncy;, &amp;gcy;. &amp;Tcy;&amp;ocy;&amp;rcy;&amp;zhcy;&amp;ocy;&amp;kcy;, &amp;gcy;&amp;lcy;&amp;icy;&amp;ncy;&amp;acy;, &amp;lcy;&amp;iecy;&amp;pcy;&amp;kcy;&amp;acy;.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71736" y="4857760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fancybox-img" descr="&amp;Icy;&amp;gcy;&amp;rcy;&amp;ucy;&amp;shcy;&amp;kcy;&amp;acy; &amp;ncy;&amp;acy;&amp;rcy;&amp;ocy;&amp;dcy;&amp;ncy;&amp;acy;&amp;yacy;, &amp;scy;&amp;vcy;&amp;icy;&amp;scy;&amp;tcy;&amp;ucy;&amp;lcy;&amp;softcy;&amp;kcy;&amp;acy; «&amp;Lcy;&amp;iecy;&amp;bcy;&amp;iecy;&amp;dcy;&amp;softcy;», &amp;icy;&amp;zcy;&amp;gcy;&amp;ocy;&amp;tcy;&amp;ocy;&amp;vcy;&amp;icy;&amp;tcy;&amp;iecy;&amp;lcy;&amp;softcy;: &amp;Tcy;&amp;ocy;&amp;vcy;&amp;acy;&amp;rcy;&amp;icy;&amp;shchcy;&amp;iecy;&amp;scy;&amp;tcy;&amp;vcy;&amp;ocy; «&amp;KHcy;&amp;ucy;&amp;dcy;&amp;ocy;&amp;zhcy;&amp;iecy;&amp;scy;&amp;tcy;&amp;vcy;&amp;iecy;&amp;ncy;&amp;ncy;&amp;ycy;&amp;iecy; &amp;pcy;&amp;rcy;&amp;ocy;&amp;mcy;&amp;ycy;&amp;scy;&amp;lcy;&amp;ycy;» &amp;Lcy;&amp;Tcy;&amp;Dcy;, &amp;gcy;.&amp;Tcy;&amp;vcy;&amp;iecy;&amp;rcy;&amp;softcy;, &amp;gcy;&amp;lcy;&amp;icy;&amp;ncy;&amp;acy;, &amp;lcy;&amp;iecy;&amp;pcy;&amp;kcy;&amp;acy;, &amp;rcy;&amp;ocy;&amp;scy;&amp;pcy;&amp;icy;&amp;scy;&amp;softcy;.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15206" y="4857760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gbmt.ru/images/fsbn10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4857760"/>
            <a:ext cx="164943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fancybox-img" descr="&amp;Icy;&amp;gcy;&amp;rcy;&amp;ucy;&amp;shcy;&amp;kcy;&amp;acy;-&amp;scy;&amp;vcy;&amp;icy;&amp;scy;&amp;tcy;&amp;ucy;&amp;lcy;&amp;softcy;&amp;kcy;&amp;acy; «&amp;Ucy;&amp;tcy;&amp;ocy;&amp;chcy;&amp;kcy;&amp;acy;», &amp;acy;&amp;vcy;&amp;tcy;&amp;ocy;&amp;rcy; &amp;ncy;&amp;iecy;&amp;icy;&amp;zcy;&amp;vcy;&amp;iecy;&amp;scy;&amp;tcy;&amp;iecy;&amp;ncy;, &amp;gcy;.&amp;Tcy;&amp;ocy;&amp;rcy;&amp;zhcy;&amp;ocy;&amp;kcy;, &amp;gcy;&amp;lcy;&amp;icy;&amp;ncy;&amp;acy;, &amp;lcy;&amp;iecy;&amp;pcy;&amp;kcy;&amp;acy;, &amp;rcy;&amp;ocy;&amp;scy;&amp;pcy;&amp;icy;&amp;scy;&amp;softcy;."/>
          <p:cNvPicPr/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29190" y="4857760"/>
            <a:ext cx="1643074" cy="1423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Городецкая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encrypted-tbn3.gstatic.com/images?q=tbn:ANd9GcR0AXYPhcH2Mz3IKD7Yydn9qqcYt1kb6rMYnjagWTvgbEehBSfST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4149080"/>
            <a:ext cx="1790700" cy="2552700"/>
          </a:xfrm>
          <a:prstGeom prst="rect">
            <a:avLst/>
          </a:prstGeom>
          <a:noFill/>
        </p:spPr>
      </p:pic>
      <p:sp>
        <p:nvSpPr>
          <p:cNvPr id="23576" name="AutoShape 24" descr="data:image/jpeg;base64,/9j/4AAQSkZJRgABAQAAAQABAAD/2wCEAAkGBxQSEhUUEBQVFRUWGRUYFhcYGRUWGhoYGBkYGBgZFxkcHSogGhslHBcYIzEhJykrLi4wGCAzODMtNygtLisBCgoKDg0OGxAQGzImICQ1Lyw0Nyw0LDA4LSwvLCwsLCwvLCw0LywsLCwsLCwsLCw0NDQsLCwsLCwsLCwsLCwsLP/AABEIAMABBgMBIgACEQEDEQH/xAAcAAABBQEBAQAAAAAAAAAAAAAAAQIEBQYDBwj/xABBEAACAQMDAgQEBAQEBAQHAAABAhEAAyEEEjEFQQYiUWETcYGRMkKhsSNSwfAVgtHhFDNicgeSovEWNFOywtLi/8QAGgEAAwEBAQEAAAAAAAAAAAAAAAMEAgEFBv/EADARAAICAQMCBAQFBQEAAAAAAAECAAMRBBIhMUETIlFhBXGBoRQjMpHwQlKx0eHB/9oADAMBAAIRAxEAPwD1cmkmhqSlxsWaSTRRRCO3e9G6m0tchHbqXdTKWidjw1LuNMpZonI7dRuNVPWuu29NAeSzSVUe3c+g96odB/4gWWfbchQeCN5j5gqPvNZLqDiUpo7nTeq8TabqYWpFcEAgyDkH2NJW5NF3U9WNc6cKIR+/3pC1cyaJrs5HF6TdSUVydi7qN1JRRCLuo3UlJNEI7dRupKKIRd1G6koohF3UbqSiiEXdRNJRRCIRRSiiu5nMQbmkpWork7CiikohCiikNE6I6lFNFOFZhFoopCaITB+MdOjaht134bsgC7iFUqBkScTJmJrIa/punQqf+IXicS5J9TAwO3vFegeL9MLw2ra38Ak8c8j0gTn/AGrGdP6Ptuo4sEjBgyY3bo54IgfKRUD2gPjE+i0lrCgebGO3E9K8Mf8AytrmNuA3IEmAfkIqzNROnahGRQmIH4TyPn61Lq9ek+ff9RhRNJRWpiFFFFEIUUUUQhRVF4k6tctQllZYhmLGYUDn65/asGOv623dJCu23zHLlSvqQe1LawA4ltOhstTcOJ6zRVf0PqHx7SuV2twy+h/uKsKZmRkEHBhRRRROQoooohCiiiiEKKKKIRRRQKKIQaig0UQhRRRRCJTTTq5vXDOiPU0M4GSYqq1/WUsnaxAaJzxVbc6itz86NzHmAz/T7UprAseundhnHEttZ1pEGM+5wKr7nWsAtESASCRE94j1gVXrpnYANsxABgtIAjseR60n+H5lmc8iACBnmB9KnewnrKTUiDgEmWl7WgjyTcPov9T2FVX+IHdD2iv1/wBv60W9K+NwgLldskz25EfWmHR3GIa4ZOZw3pgrjn1plYox5pMfHPKiQ9Pea0xYFmU5DSZ57g9/tWj0XXv5oYes5qot9OCx+MnnM88k+1cxpIM+hkSDI9sis7wp8pjyxsHnXn2mz0+tRxKmpE1i/jBTyoz6gf1qbp/EaLhnU/Iz+tPS0HrENp37Caeio2n1IdQy8ESK6bqbEYnWaQmub3ABJIA96g3+sW19T2wK4SB1gBmZjxtqtRZu77JGz4ZDAiYmJP6fp71kNZ4r1DkQwll2EBRmTj6/616N1DqlpoW5EHEMsjMYMj5VVdR0dhRuNq3iWnaiwBkme0VFZZ5uDPb02pRKgrpkiW/gm3cXTD4s7iZM/ICPpWhrHaDxIEhSNyRg5BH35rT6XXI4lTNWIcrPGsOXJkqikDUtamIUUtJRCFFFFEIUtJS0QgtFC0UQg1FDUUQhRRRRCJTGrpXJ6ITL+KulpdIZ+YwRggDkVnG8JEmLd73hl/qK0fjS/sVMgc8zB+o4ql0fWHDFvhs2BG1kYEY4kjPtzmorVO7iezpG1ArzW3H89ZDXwzqROxrTR7kf/jXN+h60jAH+W5V7o+vKh84cbjI8pI+6yOKXp3iS15paYyfK+BuMTj/qFY2n0lPj6sc7QfpM3/geu42sTnIu59CPxU250HW8Bbgxn+IuT960un8Q2wSxcQSwEB+ZJ9PSKYviG2GLbpDbohXOJ9lroX2nTqdZ/YP2mXPQtaTEH5G4P9aG8PaskjcB/wBzyfWr9uurvLjeQTIAtuTG1VHb1BPyIqPf6wRcLhXKngwAOAOSYjBzQEJnTqdXzwP2lPa8M3iSDdUEcxuNN/wlEg3LjNPbAGM1Jv8AWWBJXYu4/mcRwP5e/tWd6prJEC4WiRAG32yZk/OYoCmdP4h/1N+09j0NxLNpFLDjHqRzgegmn3dYzQLcZ7z/AHFefdetX2vWzaJg2bRAmJIGYP8ASui9S1Fv/mWnWO8Fh85FOstIOBPPp0ItXcGBJ7TS6/4kg3CNs9pY9+fQe9R3tO0EEgc+mO3PH+9Uv/xLugMQR3BOT/5hig9dViSyA/y7do4xBIjtSC+TzHJ8PuTostNSU2srkmcQpAIJIgewmP7NVuoQbD8SIb8MkqzHsNqyH7dhzTX8RqUgoAZ4UbRn1g025162IItjfiSVMx7MWmP0o3L2WZs0WoJ/TOtnYyhmA834TJM8jMjnij/j/h/8u5meJn7VEudbsyNqwJBJAIO4d4mCfeM1wPWbQkBcZiCwntBG7jnHaa2Lj6TQ0txXDpmbDQ+ImCgmGHB9e/atDoOqJc/Cc+leVf48gA8qiJnj17HJp2m8SjcAm4n/AKQf9gKctxPWRv8AD7ByRieyK00tVXQNSblpWbnM/Q1a0+QEYOIUUUtEIlFFFEIq0UCiiEGoobmkohFomkoohFpjin1yuNRCUPifSJcVRcE5x7H2PasXrvC9oAkXmUSsggPk8YEHv+tbvrn4V+f+lZ3WaUvvKRO2PmQcSO/eo7QN/Mto1V1SflmUbeHbynyahCTOP4gmB2AnMcHnGK46a1qbu5UvW3KAEkOQQPYkCRnJ+nczotZpjbAcnyrBiCfwkkCe5LMc4wKh6PV/xFuiDO5WPEuNrqCxIhQJHOaySviBFPWehX8RuNTPYBx04HWUf/DarcZZSY5LKZUflEiCBMxRp9Dqbxm0wZvzfxbZOOPLAiO3p2q56port1WK2+ZONomRwsnuMfM1WdO6gtsFUtsl0E+aIMBWBQ7h5ZPpBkCmWqittVszWm191tZdlUdun35Mhr03UXXZVu2y6Yb+Lkdpkd+xPNOueG78j4l62pfyiGY7sbeABOMVYW9MrRbCL8UqF3FQrCRmYGSB9cGpt7QsHtIFAgA43bRtmciMkY4/N9KxWqsMlsTOr+J3VvtRR+wlSvg4/mvD5Bf9TUPqnRbVlCxlj6sf6DFaXpisof4g87M271wYU+kEdh/WqbxQ8ow7gbj+wrKrlsSZ9fc6+Yyx8SOyX7HwzG20oHcZb83/AJRUvSeIbqK5e2jhDBIJXsAIEGcyT86i9b3DUqVuBJsoYYbkO1iPMPryKkNYuhWFzShg0+ay8duyGtXMwc8cTumWtqwDjPzxJr9fslQ1zTmGiJCEGeff9M1zva3QEAvp43MAJthZB/Njt88+1Qb1+yVC3F1VrbEb7ZIEc5FLrdRpLu2dUogjDoy4H0pQsHdfvH/h2HTd9M/+SU46b3tlc91uoPn2xQ9nprAFvLEAbzeQ+3Pb3rhrFsXSsaqw0EdwuB7TR1HSW3InUafkT5lGB3itCxf7T9pwq4P6m+85tpOmcyOYy10cz2PbBzxio72+mj8oOYyLvuZzyuOeKXqWmtvBOo03ImHUCINRuorYYgtqbGOdpnEegoFi/wBp+06VsP8AW33nO5rtGp8mnz2/hjPpG496jWOrb7gVLWwTtMwI+gx+tGp1OnJEXWcj/wCnbY8cZpOnLN0FLNwSZ33IX6haYrg/0xFtRAJbP1/7PXOkWwttQBAgfrk1YVC6UP4a/IftU2rJ5UKSlmiiEKKSlohAUUooohEbmkpWpKIQooomiEK5OK6bqYxohKnruLf1qi02qWYkZ/2q/wCuxsE92Arz3X2ns3c8cqfUTP6Y+w96g1WQ2RL9IgsBUy+67e/hqJAlv2H+9QdFfcqURgxJRgBAJ2kkj07z/lqPrtYGs2zIBBKkNnIAjHeYH3qPZuujBlFoMMgmVM8dxUZYh8y1a1ao155lx1Wzc+Mu0eQYjbgkiF80yIzMc01rim+3xQdttN1wS+3fiDEwSZIGKXUWSdl9LhVN5e8NxI/KpRY5GGA92Brj1dltKtlSwEAsSNxMyFDHvA/celaRDWN2YuxVt21jt1lfb14a+rFmJLgxBgS37ZNanUXABJMf3/tWMe/tIbcxgyQFA75HHsKsNd1UX1RVDLJJMxjykDPvNarzgmZ1RrNirn2nDWdWDkbBzEHvkr/QvUbxAgCuY/EM+8D+/tXbo/Ttzbz+Bcj3PaPufvUHxX1AH+GuDjsIiePmQKdWCeTF6hVB2p2lv4lubL4YLLCyoXvPmckR3wP3q78Na4Mlu2XHxDIAJy0ZJA9M9uKzfi28V1CQJb4abZJgHdcBJA5xXbwan8dbhYQJXAGcE8n3J4/1p+ocZxI6a3OD7faaHxP1V7I2W4BYNLGcYwV+Xqaq9Nr74AFxAyEAIbiSwLcbifxEEgcZin+L7k3rZDqkTk5AMgjHBOODT+p3CygIpkEcggEzHP1pO7tiVrYqrjHMit1NW+IRY05RCw3lJmOAI54Of9pZqdVZew7Wbem+KsHaUQlkwS6rumApmPY1X9Mn4QtthjcKkHMQNx4z+EYHq3OYrtf1aW0CmBbkYCbt1wkusKOW8s89q4zbTtxzMabxH8xbiQtV1S21ofCt6ZHnaX2IJJMKVVpgcE8x7VrtJ062qDCOYB37LYnHI2iIrK64i6nxC7E7NyupHmBB2g7lJzuK9iJ9qT/Evh2tObYaLTBZyS6sxGwDGNp4PcD0rakMJ3UsycZM0utuqgOQIEx7esVntFfdri74zLACfwyACZyZmo/iDVrcVWK7WYFeThQzTMflxPvI9qOm39+qYfygLHyIH+/1qlauM/WSvkAZ7z2Hp/4B8hUmuGjEIK7U2Ji0lFFE7FopKWiEBRQKKIQauV68FGTXVzWe65qcEDOOK4xwMzqjJxH6jxFbBIXzEcxwPnUUeISxhAv3mqN9FaflmVjj/wBuG5Ij50tnogUD+IM8Sp5gN6n1ip/FY9JaNOo5ll/8RuDkAcZ7e9LqfE7IJ2hh9q5ajoQRA7XN0yMKezARz7jFVtzTWcAHfwDBH6jnj+lBZx1nPCU+n3kvqPiP49qAhVty7TMiZiPY1QdSNx4D7h3jOIP6faumtbsvlIgweece/apfT23Kd34cbfXHf70h23dY9GWk5WUek1SreBvR5SIGQRHfjn3qzu3EgFCSCZBZDxkYHz+nEd47azS7oKMFIiJAK44wagZ3AuxLkhcFpJ5E54/0pTsdmwCKpRVs8V3lhacNYW3Ky1wNAxKqJmD/ANS8+tN6rcDEEPkKqtAmHAhgccxFUGo61cFxkGxgpABmePQ47kj6mpPR+q71NplI2oTK4GCAWfuDxxM5rTL+VjvKRTdXabyPKffoPWTLJBDAwcAksoB/ykkAZwajLZLNjaWAYgAjygjsBgkgx6ZqVd6bvCFX3bj3Bx6nPaQftUi7s0+1bSlmYwSIkYO0n6j9z2oR3ICxT1U+J4i8k9pQL1V13Dcce/8Af9KqdZfLhCRywn1nAHz4nPrWre3ctAfHLMiqQdo8pctMkxKD6VT3tGt9pUxtdWPlMETwSYJJE5AjFbpH5mIzW6tSm0Lgy08QawJr13gbPgoCT2l7masvD/TA1022naoDq3fjb8u5qg8YEHUq4Mg20zziXb/X9qvvAurKrcZz5EHl7lVEkqfUDse4IpmpTJJk1DFawwnPxVoFtMpUM28hJDBSASDjseBU7q9xTYHmQzHJABjsTUfqXUEazaukSIMRBhoYDn0aKy+r6wxWAtqe52yePc1gthVAHQmUabSWapmYH06ydphtvIqjcLm1gCwn8BBUMfK0OMTGUFSb+lDCWXyySd+NpUkTKt5WGe/eqh9WrbDmFRJiAZUCdoGBLH7makMty+wuGbYLeQIrMzsASTxDERG5oUfeq9dUrOrLwcST4Z4m11b9KkjJknUKV22oCl1ZABiLYHmIHoFmCe/rUBLvxr6xGy1LxmWKjEA+4B+QzzT9d0h0Esr7TBMm2o82CC1o+XOJMqT6ZqHd6baYbrTbSOAYBB5iRkHjkT681OlYr6zOsJLg9R7TtrdXvYXbhAtBwJYxuhWJgH8WY/Q9qPDl43NXuOyWMbkIKsJx8mjB+ldb9+/qFV1RhC7ZHwlJIw3mMn8QOAB9a5eHka3qUN0FfMuW2dpOWWPTvXort2k55MktdnbOMCe4aYQorP8AjfxA2isi4qhiWC5MASCZ/Si74vsqhOSF5IBjHuefpWa8U6kdRsbbbhfMGE949ueDSXYKMmNqXcw9JP8AA3jV9ZeezcQAqu7cCYiQIIPfP6Vu68h8F6BtHduXWdWDBVG0+hJ7/SvRND4jsvjdB964jBhxO2rtY46S5paZbuBsgzTq1FxRRQKKIRl7g1jfEbna2QBwSf79a2V7g1lOoXB8QIR+KeeMCl2dIyrrI13XbLQ4uOpUMG8uTAJiP2FU97qLj8o2zuEomQQWjj8sBeB271ea/RfGVVdWgEMCs9vvggxTF0NlFIcNEzJO3bngHEc881GMYlVeVsyRkSHoerbrmxlTYocsQmd+6IQLJK4Jk5+dQOt6q6rkK0K8G1iD2mRIIHHtnNX2n0Nq2VdEMhdq8wByYHAme1QOoWbNy7vcAuFCQWI5JbiRJzWy2WziYdD2459ZltZonVbbEy+4epOMxk9v75q96cCqw3IkfScHHFdn0nxn/wCYqMBhSSCR7D04yJrl1LSvatbnUASBtJJ4EAyuROc9vQ0ABjzHblZsNxIeo0oZi9m5tbvA3g+8Agg/WoWos3VZNxVtxmTbbyiR2DZJkYPofkTWXGBDk/DfyyvByJIA/McxUe34oIMbnBGDKKf2cfaPr3ro4OMzK6DxidnaMu+H7gZzaUOqkCADMnmFbEfXE03T9Nu2d1y6DyVZVdQTOSeCO3BqzteKVzNz5fwm/wD2/vPHdz+JV/nTPI+G57d+xowM9Ze9Orarwj8s47R+j6i42gKwV9u0lcQYAmDA7DmrrUeHmeWtsqNC7cQccgkdvp+1Uul6l8cOoIZR32FQCeDBY8fvVtZa4oRbV5+F37wGgzBC4/DFSXXqrYzJ6tE1XU8xh6TdD7r53yTADEbTH4iYwYHpNQ+o9LIbctsGAPzkzP4oniIH39qvUW9cuugvoLaifibQJ94IMfbtVNq9/wASGvEoDBKgCQPzDvmlNYFw062mFrksecSg6xpoMTAgR6DaS2PuTUnoeuNu0+wHbKrKxKjzbhBiYIPeY78Vx19hVLnL+aVLcheCPqKh6MMDssliWO5gYjcPLMcH/wDod6qps3pxzB6tpCrJvVNWNjWpeEIhiYM9lwSTJ/rVfr9OVQMSsElgQIy0T8/n7Gl1Fh0fzsfwsYgDzR37H5+gqZq7NwWnc7TKSRILWw0ESO0/fFaYc4MbVY1TbioPMg37hSwqoPK6o1w95BY8+n4R/krSdJs/EQ/DjewtJJ3ElBbUqGA4yzGBjHrJGc03nW2BnyNC4yS0ADOTAP0HyrrYvXNOcblx5QysAwyWQ7gQwkyPLPuKdW/OTJluHNfuSJb9W6yEVlEbG32wHDO7CGtsz5ECYnHKAZiqvp+gG2G2nZuAmNu8BgCxAkgkx8gOYpty2LrM1/bKFy3l2hB+KAFMGctwQPTNGuuFQsOWDAbBlQeZnvPB++PTNlmWwI4lFB3dI7S9ZNhDbYByJJKwAWMk5AAMDaPwjg1GvdZ2kkqCygeVg2GJHf5TVZtO6bm3bIgKSD6AncMj5RV90z4d9dmotEhcJdTBC8qD6wCORTA20b55tRVnO4ZBkfTa25eY/GJ2RAAU7dwyuACfaf8A2qbe1Vu2lwM4uL5oVQMekED+v2qanh11UrptUpX+W4sEf5hP7VA1fhvWs0sEbABKOskf5gM0p2LnOZ6tNmnRNmMTvotR8JrYuqQpAXI+ICY/CDMrwc549qb4gu23UlLgWfwshgzweM8x681XavoWvJ/A5A4lrQIjjg81EPhzWHmAPdh/StE46GI0/hoPzDn5Sz8KeN7+luBdQ2+ySAZ/Es9x6j2Ne32nkA+tfP1nwuQwNx5MjA49pnNe+6P8C/IU+tt0i1ATd5BgTuKKBRTJPG3eDWP65IfyxugwD39q2L1j/FVnEzESQfesOMiHOOJldD1O5curybnxNqpMRDJtT2BJyff5Vb9V+JtIZ9nxCzMnmZGMSBabYCCSBGfWBxUTw4+/UPcICtsg+YQWhhuMA5iRGPTvBuums7yt4AmJLQBBBkDiPlOZAqUYHMroXykt3lCxi04t35NwL8JFaCVkEws7h3EjgADHApOpat/x4B27mWWaAoVDvJGGBgGfpVsuoVLoYlmfbAAAPxRuceZjxt8on9xFRdWpuyzqoGfZRI4Dct64/anbldfQyXU1iuwqTxLrpGhW9aR7F/ysAdjqt1Z74PGZqU/RboRkLabaSCf4UcTBiY71nNHe+AV2qROF24k4zE+s1f6W6XDC9BuAgi3MlQJMkDEz+1Lrr3NtB6yo6tlHmGcewMqNb074YJe4oGcWkRJ9pGT8qxV7qBRoa2FAkbSCP19cCrbreu/iuts91+kDj74+QFMN17nmImfQj9qS67Dg8z0NBabst0/ntIC9WSZ+Gn1M/bEfpXTUdRQKCLQG6YZuPQwO9dvhKebZOY/DOaeyKQBsJ2TgphZM4+czWPL6Gekc+o+8uvBe6+HNldsfiI/DHufXmtRqyLYBlCeSRhY/7p2ge+O9c/DmjYaMC0Bkv8SPxenlwc4FQNKLlxvNPmJ2rEgTHaOdp7DHtWq6UbzYz855zI9rsC2AJ303WHt7thVt6lWEE+Q/mUjkY5ri2ot7tjA7+du4Rtj17/OqjU9LNi4BfVlJBwDBkgkbeRJO3BGfSovX7csgQ7pQ2+Nk7ezA+oPyrl1AfAIxiZFTVWFVbIIyJa622SOFUeoyePWqfpdr4gbZuJEAxxEMpM8EEAZqIOpvbVLZWAJAKkEHcSYwIAyIipnge8xfUd/N5R244Hpmu1VhPlJ9QWB2sImm0UsQ2QgcCPw4kiO/3pF1hIYJbUs1tRccPJKqsCRwGIAn+zXXXOFtrcub0N1ix2tkSDAnGI7VXXupKbAssqSoBVgMg7juz3JEY96c20mbrTKghu46+8vfD3TUuaVNwg7twYHMqYH2jj/WrnqFprlpreAzAieRnvWa6BrnW2qLdtKBuO10OPMfzAj51Yt1G6TAv6Yd+G9vf3rAYTNunxacEdff/Ui6zpD2QvwFNw7T8UmIbnG3mc9uw781D1XS7j3ACpKgJ2CgcMR6T+X6VO1HUry4F+0x5IVeB8yf6UatXdZ+ISIBUqY3EjK+gIM454oyuc4nX09hQZbg/ORL/TbaCX55gmRgzjAJ7c07p3VPggSm4MfSDkiYj50WLKHb8VWM913gz2BJ5M+lPvdH2Mm5imWKgqTHESeAeO3auOC/SO04oqDLZjPabbR6azdXcrrkSBOfkVOQfnTzoEBHm5z9PWsit0qoVwGtnkBQZPYnIpn8MywUKyEQw5Wf5Tyvy9/eltuQdJOKgx6zW3tOB+Y/eqrWpbGGbJkgFuY9BWfu3tL5lBccb1iRc92G7IJz5qj3tXpgp2qzMQBtIACj/uk45gADma5vb0/xHj4fYfWMu6+0txHQ7lkbgs5WRJ9vUV7donDIpUyCAQfYjFeB67qAIi1b4BJJhmEwPYRwMg16t/4aa1rmjUXOUZlz6cj9D+lWacnGDI9VRs78jia0UUUlUyKD96zniTSfEWPetI3eq3qVmVPyx86y4yJ1feYPqWluWLYa3KwyEkE5g4DMIMYMgfzCpGv62yj4arDgBmIIPlIkbvKDtiJIX2nvVjfvQjQGmD5G4b2BOM9qj2ut+aGTbOJO04BiDH9ajXuZVUmDtU+8zwuK77lTaANgnuB5md+AoliB9TkmlNn40g3FOJKqWkjtBgQv0+ua0ekv27jMEVVO0qx2BRE/hPr3/WoF6zp7YZ0ZJAGEI5E7cAxyTmKCQp5nF04d9x5JkPSdND71YgbVA/mJM+nJUgnM+nvXfRsEtvackZG19rwV/l4kCTjH7Vn9brd7BvwkcEE7vuI+1bnoOwnOd1qzcWc87g313DPzFFdpVty9pRq/hppUGwfq4mTv9Ia45Nu27LtEACDIAiC3HoZ9KfovA2puAG4bVvjBG8/p3+teg3NWqDJAH2qq1PimyuFbefRfN+1cZixJMxp3NIxWJB0ngGyIN1y3OFVVGfcyf1q403hrR2s/CU+7kt/9xis1rPFd1/LYAGQJPYkwAfQyQPrUTX6dxtOqvXGDhjMTbBgQCFjaDPc9vnXFCscEzlmptz1Mvek3wqai0H27TIcZj3x/2j71Aa45tlLTfDuEjO4iV3Bj5x5kkSJ57d6q+nE6YC/bZLlqGDIjEsATGAcGJ43f1qRf6tZJ3WAsAYGF82ZLTGRxxj602tfDOM8TeoawOLEHJxke8ka7SlxbS5c+K6KWkMxY5LKEuGCxUEANzAnGKqeuhU06CVW9IMnPmmATOOM+kzS6nq6W7YVRugBQQSCSBHJ/b3rMa607NuupAkiA0kGJhu8x2Oa1ZzHV13nzsM/KDSNqlwzAlmbJC8mCTzgx9K1XgbQhAxjkKzest2j7feq19Ips2rm5NvllQIw0E/tn2BqbouqNbuIbcNv3fESfUwoE9wE/WslTs3ESZ7hc+F7DE1x6fabbutq0cbhu/erC1aUDyqB8gBUTR9Qst+Im038rjb9p5+k1YqFPDrWNwmMMI34QPKj7Cq/WdEsXMtaWfUDafuINWFy4q8sPvFVmo6wgkId59EBf7kYH1rhZZpQ/aY7qnQks31AcxcDwXM+YbYB9s0//AA2/YOUuAH81s71PzHcfOKp/FuruNeD3IhHVdsjg+Yz7nbHpith0rqLXLgewymAQAQZ80mNogKo7fMHitvpiyeJn2jl+KNp/yyMiUY1rKfyEj/pKH/0EVKvdVBUfEQtmR5pyPufvVzrPESJqETUKrD4VwttUPuYtb+HjscXczH6Umn6xpLmbmkKAfm2Iwg8Tt80+0GlKHToZatlN6eJ4HEornWU7WvuWPt6jHtULVa57q7Vtrt9IhQfkO8+9XNzxBplhl0w+H8QoWFvBUxtdWIAncYK5+frD8Tu9wI9lotMhBUQBuBkY7k+X7H1roRz1MUdVUg3V1Y+counaZGuql6TLEAQCCYkh5zt8o4ntMTVt1jo6BHCKqkCVIlBJyCY9D2M96q9D1NrTn4e55PnBwvceXBM8ex+1d9VrLl8YR9pILn8RMZ5AgcAf6V61V1SJgzyNTRqrH8QA4lUjC7ct7VIWZII7xke4wPtXq/8A4d6ZrdkA5JJJ+ZP9j6Vjek9Ha7cB2hQI47fOP29q9V6PpBbQCpFGW3Thyq7D1lkKKBRTZiDVX6u4GjmZxxzn39Jqfc7xVdqi2cgHa23vBiR+1TapyqcRtSgtzKTV3Uk2mYeeVK+aRiInscnn2qMLaICAsBQDJIMxz7z9Oalbrm+ybrWhdKsVLACJkAXMc+np+8qx0uLapdVWaWngzJJyeK80qykFT1noFa1GT/Ov2mbsWLNshzvZpY7iV2ndz9PbnHAqP1nqCfDZUVfMCIByYiIAHuf7NbfSeH7SxNtCQZwvEjt/rUn/AAu2PwooMDMDsMcf3mrvw7tyxil1NKEEAzxzpXT7l+4EW2yr+ZmG2B7A5JrY2+kC0oAusCgIEc+YgsJ9MTFL1FG09xma1caWYqyz+Yj8wPECNpxgYqt1fiRzt2pdBU/i22z2H/TEYNYK4no3HU6oA5yPpK7qPT1Nw/GuPtMAFjuG44z6VI0tp7AZQoKkEggemc0fBvavyrZYwGjf2JI4OFj8U4BiBNbCx4eKWVWDISJHsMxnA9qaiBhzIL0NJG4jPpMLf6TsZE829ynmEAhywIIHcTGPatGLd8yji38RQFG1jDEYkKfnwCartVqnLqzoqmy5uFjFseWAgPMycEnmBNT9PrA7LdYELuaZUGd3cKRABMQT7GtKgWWC1bCH43ATo/R1K+e425pA7cBMBPUEvI9QKzNvpVo3Lq3AdyxDK0Hv6YPA/Wtb1Lp6PdW+z7fh7R2OVbMEQPzgGBnbHaqfTaVrz3brBhJAWcnAjJP0rrJngCIsu8uSf+HPSUHUFRWtR+EIwkc7iTuP/cMfak09tYVRG3hrjqGgfhDADEgcZJJzNTusaVfhQiQ9xgN5MkFtqlAD+EbsxxIqLoUlC1s8gHaRuGOYHZgR/wCmipAXAPScfXEU7QORnmWWk6Bba65VXFjcQqkkqzfn2nBVvzgEDdxzS+IOjLbKXLcKA4JC+6rx/Ku7H+cVceGiosmW3uWO9irSSSSN7lwtwnkDaSMQKperW2s2XG5rjM/xDHIUESYM5xz7n1r1NWeNuOJ4mkUFs55/zLbQ9V26Yvbb4gCuWLS0kc+yQTxERHzqd0jQoQLXw0yA6XCgbcpncST3Dcz6gc1ndLqbK6dkssJuC4qqN25mcAHyn8C7QfYdpIFW/h/SOrW1+KMefaoLMIBDAEkiCCZrykrBOCJfqm2EbTgx3W7CWjae0tu5aZn3kLbRpWIVSBkZn/Lk5qBp9T/xB+DeYK8MyptBBAmGIiI5IBPb1zU/xe5uWrRA+GDu8h2qVbgOIyxIJEHGRP8A1U3T9Ulk7rhG6MGJOZwYGcTyByfpt61VuBE0O7tjOf8Acq+o6CPiBQITZcAJJIKuQZ/U/U1Ka0u0Net7SxMPbcqwGTyMwYJHIxnmu/SmZjfuFcEED1aJOff/AFNV3Quo2xt+IWsuswQN9vODKGdn0j51x7CEx6xzaR7WJXqJyNsJd7uMeZiZYS0FjnzYIjjySMGtI2qQadjZ2K/lncV/DJ3wSCAYiCR696naS2GDR/wt4OFBA8ghZI8vmzLMe3NcW6EoHlsEMDIYXd0GZGGwY9CDUy8HMtS8LUqODlfvMNrUu7B/K3mWIA3E4MekhsesVaXNO2y2D+KCQufXBPae1Wy9ISxB+GiqoiLl0FZ43xtPm+UD9Il9ARdReYghgpBMAgExAiewj/anDzcSZ7GKE46nM59N8O3WAmQcZ+If6KJ+tX2m8JCZf68mfvWp01gKIArtTwijtJDYx6mQNF0pLYAAGKngUUVuYiiigUUQg1Q9RZiWZvSOwHH3MVNYZppFYsQOMGdViDkSrbThipe2jMQACw7GP9Tj3Fd7VqSQ26Y9gIwP7g1Ma2DE9jI+dOip10iA5jDaSMRttdoAHb1p4akiiq4qBPsK5/BXnaPt9KfRRDMEAHAFLuoiiiEp+sdJ+LJSAxET25njvVIvS9Sp8yqydwsyRMxLHA+lbOKSKMD0mldlOVMwx6RfLztCLAHckiZ7GBnvmtdodKFthSBxFS4pYrgGIM7OcsZkeueEviHchyDuGSIPqO0x/Ss5d8JOhJt70OPQgxzIODXqNJFZKAnMYl7Ku3jE8n0/S9QB/DVxd86s5iCDEbV2gJjEjJzWk6Z4buEFrpBZhB9IyYA9M1s/hj0pYpzWMwwZOFAJInmPUPBN5WLWoYZgcMPkeKhDouqRg4W4rLwwJnv39M163FG2pzUCcgz0q/iDKMMoPznlmq0GsvMC6uTAXO7gT68cmu3TfB11j/EG0fc+uBwK9N2+1EUeH6mZOuIGEUD5Sk03h9VUAYiqjqfgW3cJZDsY+nH2rZxRW2UMMGT1X2VNuQ4M8x1HgS7EKEPvwf1qPe8HarsD24aP616tRSfwyS8fGL++D9J5La8Cahj5wB7kz+1bTwx4eGmHqTya01EVtKlTkSbUa628Ybp7RKKWimyOJRS00tRCOFJSiii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78" name="AutoShape 26" descr="data:image/jpeg;base64,/9j/4AAQSkZJRgABAQAAAQABAAD/2wCEAAkGBxQSEhUUEBQVFRUWGRUYFhcYGRUWGhoYGBkYGBgZFxkcHSogGhslHBcYIzEhJykrLi4wGCAzODMtNygtLisBCgoKDg0OGxAQGzImICQ1Lyw0Nyw0LDA4LSwvLCwsLCwvLCw0LywsLCwsLCwsLCw0NDQsLCwsLCwsLCwsLCwsLP/AABEIAMABBgMBIgACEQEDEQH/xAAcAAABBQEBAQAAAAAAAAAAAAAAAQIEBQYDBwj/xABBEAACAQMDAgQEBAQEBAQHAAABAhEAAyEEEjEFQQYiUWETcYGRMkKhsSNSwfAVgtHhFDNicgeSovEWNFOywtLi/8QAGgEAAwEBAQEAAAAAAAAAAAAAAAMEAgEFBv/EADARAAICAQMCBAQFBQEAAAAAAAECAAMRBBIhMUETIlFhBXGBoRQjMpHwQlKx0eHB/9oADAMBAAIRAxEAPwD1cmkmhqSlxsWaSTRRRCO3e9G6m0tchHbqXdTKWidjw1LuNMpZonI7dRuNVPWuu29NAeSzSVUe3c+g96odB/4gWWfbchQeCN5j5gqPvNZLqDiUpo7nTeq8TabqYWpFcEAgyDkH2NJW5NF3U9WNc6cKIR+/3pC1cyaJrs5HF6TdSUVydi7qN1JRRCLuo3UlJNEI7dRupKKIRd1G6koohF3UbqSiiEXdRNJRRCIRRSiiu5nMQbmkpWork7CiikohCiikNE6I6lFNFOFZhFoopCaITB+MdOjaht134bsgC7iFUqBkScTJmJrIa/punQqf+IXicS5J9TAwO3vFegeL9MLw2ra38Ak8c8j0gTn/AGrGdP6Ptuo4sEjBgyY3bo54IgfKRUD2gPjE+i0lrCgebGO3E9K8Mf8AytrmNuA3IEmAfkIqzNROnahGRQmIH4TyPn61Lq9ek+ff9RhRNJRWpiFFFFEIUUUUQhRVF4k6tctQllZYhmLGYUDn65/asGOv623dJCu23zHLlSvqQe1LawA4ltOhstTcOJ6zRVf0PqHx7SuV2twy+h/uKsKZmRkEHBhRRRROQoooohCiiiiEKKKKIRRRQKKIQaig0UQhRRRRCJTTTq5vXDOiPU0M4GSYqq1/WUsnaxAaJzxVbc6itz86NzHmAz/T7UprAseundhnHEttZ1pEGM+5wKr7nWsAtESASCRE94j1gVXrpnYANsxABgtIAjseR60n+H5lmc8iACBnmB9KnewnrKTUiDgEmWl7WgjyTcPov9T2FVX+IHdD2iv1/wBv60W9K+NwgLldskz25EfWmHR3GIa4ZOZw3pgrjn1plYox5pMfHPKiQ9Pea0xYFmU5DSZ57g9/tWj0XXv5oYes5qot9OCx+MnnM88k+1cxpIM+hkSDI9sis7wp8pjyxsHnXn2mz0+tRxKmpE1i/jBTyoz6gf1qbp/EaLhnU/Iz+tPS0HrENp37Caeio2n1IdQy8ESK6bqbEYnWaQmub3ABJIA96g3+sW19T2wK4SB1gBmZjxtqtRZu77JGz4ZDAiYmJP6fp71kNZ4r1DkQwll2EBRmTj6/616N1DqlpoW5EHEMsjMYMj5VVdR0dhRuNq3iWnaiwBkme0VFZZ5uDPb02pRKgrpkiW/gm3cXTD4s7iZM/ICPpWhrHaDxIEhSNyRg5BH35rT6XXI4lTNWIcrPGsOXJkqikDUtamIUUtJRCFFFFEIUtJS0QgtFC0UQg1FDUUQhRRRRCJTGrpXJ6ITL+KulpdIZ+YwRggDkVnG8JEmLd73hl/qK0fjS/sVMgc8zB+o4ql0fWHDFvhs2BG1kYEY4kjPtzmorVO7iezpG1ArzW3H89ZDXwzqROxrTR7kf/jXN+h60jAH+W5V7o+vKh84cbjI8pI+6yOKXp3iS15paYyfK+BuMTj/qFY2n0lPj6sc7QfpM3/geu42sTnIu59CPxU250HW8Bbgxn+IuT960un8Q2wSxcQSwEB+ZJ9PSKYviG2GLbpDbohXOJ9lroX2nTqdZ/YP2mXPQtaTEH5G4P9aG8PaskjcB/wBzyfWr9uurvLjeQTIAtuTG1VHb1BPyIqPf6wRcLhXKngwAOAOSYjBzQEJnTqdXzwP2lPa8M3iSDdUEcxuNN/wlEg3LjNPbAGM1Jv8AWWBJXYu4/mcRwP5e/tWd6prJEC4WiRAG32yZk/OYoCmdP4h/1N+09j0NxLNpFLDjHqRzgegmn3dYzQLcZ7z/AHFefdetX2vWzaJg2bRAmJIGYP8ASui9S1Fv/mWnWO8Fh85FOstIOBPPp0ItXcGBJ7TS6/4kg3CNs9pY9+fQe9R3tO0EEgc+mO3PH+9Uv/xLugMQR3BOT/5hig9dViSyA/y7do4xBIjtSC+TzHJ8PuTostNSU2srkmcQpAIJIgewmP7NVuoQbD8SIb8MkqzHsNqyH7dhzTX8RqUgoAZ4UbRn1g025162IItjfiSVMx7MWmP0o3L2WZs0WoJ/TOtnYyhmA834TJM8jMjnij/j/h/8u5meJn7VEudbsyNqwJBJAIO4d4mCfeM1wPWbQkBcZiCwntBG7jnHaa2Lj6TQ0txXDpmbDQ+ImCgmGHB9e/atDoOqJc/Cc+leVf48gA8qiJnj17HJp2m8SjcAm4n/AKQf9gKctxPWRv8AD7ByRieyK00tVXQNSblpWbnM/Q1a0+QEYOIUUUtEIlFFFEIq0UCiiEGoobmkohFomkoohFpjin1yuNRCUPifSJcVRcE5x7H2PasXrvC9oAkXmUSsggPk8YEHv+tbvrn4V+f+lZ3WaUvvKRO2PmQcSO/eo7QN/Mto1V1SflmUbeHbynyahCTOP4gmB2AnMcHnGK46a1qbu5UvW3KAEkOQQPYkCRnJ+nczotZpjbAcnyrBiCfwkkCe5LMc4wKh6PV/xFuiDO5WPEuNrqCxIhQJHOaySviBFPWehX8RuNTPYBx04HWUf/DarcZZSY5LKZUflEiCBMxRp9Dqbxm0wZvzfxbZOOPLAiO3p2q56port1WK2+ZONomRwsnuMfM1WdO6gtsFUtsl0E+aIMBWBQ7h5ZPpBkCmWqittVszWm191tZdlUdun35Mhr03UXXZVu2y6Yb+Lkdpkd+xPNOueG78j4l62pfyiGY7sbeABOMVYW9MrRbCL8UqF3FQrCRmYGSB9cGpt7QsHtIFAgA43bRtmciMkY4/N9KxWqsMlsTOr+J3VvtRR+wlSvg4/mvD5Bf9TUPqnRbVlCxlj6sf6DFaXpisof4g87M271wYU+kEdh/WqbxQ8ow7gbj+wrKrlsSZ9fc6+Yyx8SOyX7HwzG20oHcZb83/AJRUvSeIbqK5e2jhDBIJXsAIEGcyT86i9b3DUqVuBJsoYYbkO1iPMPryKkNYuhWFzShg0+ay8duyGtXMwc8cTumWtqwDjPzxJr9fslQ1zTmGiJCEGeff9M1zva3QEAvp43MAJthZB/Njt88+1Qb1+yVC3F1VrbEb7ZIEc5FLrdRpLu2dUogjDoy4H0pQsHdfvH/h2HTd9M/+SU46b3tlc91uoPn2xQ9nprAFvLEAbzeQ+3Pb3rhrFsXSsaqw0EdwuB7TR1HSW3InUafkT5lGB3itCxf7T9pwq4P6m+85tpOmcyOYy10cz2PbBzxio72+mj8oOYyLvuZzyuOeKXqWmtvBOo03ImHUCINRuorYYgtqbGOdpnEegoFi/wBp+06VsP8AW33nO5rtGp8mnz2/hjPpG496jWOrb7gVLWwTtMwI+gx+tGp1OnJEXWcj/wCnbY8cZpOnLN0FLNwSZ33IX6haYrg/0xFtRAJbP1/7PXOkWwttQBAgfrk1YVC6UP4a/IftU2rJ5UKSlmiiEKKSlohAUUooohEbmkpWpKIQooomiEK5OK6bqYxohKnruLf1qi02qWYkZ/2q/wCuxsE92Arz3X2ns3c8cqfUTP6Y+w96g1WQ2RL9IgsBUy+67e/hqJAlv2H+9QdFfcqURgxJRgBAJ2kkj07z/lqPrtYGs2zIBBKkNnIAjHeYH3qPZuujBlFoMMgmVM8dxUZYh8y1a1ao155lx1Wzc+Mu0eQYjbgkiF80yIzMc01rim+3xQdttN1wS+3fiDEwSZIGKXUWSdl9LhVN5e8NxI/KpRY5GGA92Brj1dltKtlSwEAsSNxMyFDHvA/celaRDWN2YuxVt21jt1lfb14a+rFmJLgxBgS37ZNanUXABJMf3/tWMe/tIbcxgyQFA75HHsKsNd1UX1RVDLJJMxjykDPvNarzgmZ1RrNirn2nDWdWDkbBzEHvkr/QvUbxAgCuY/EM+8D+/tXbo/Ttzbz+Bcj3PaPufvUHxX1AH+GuDjsIiePmQKdWCeTF6hVB2p2lv4lubL4YLLCyoXvPmckR3wP3q78Na4Mlu2XHxDIAJy0ZJA9M9uKzfi28V1CQJb4abZJgHdcBJA5xXbwan8dbhYQJXAGcE8n3J4/1p+ocZxI6a3OD7faaHxP1V7I2W4BYNLGcYwV+Xqaq9Nr74AFxAyEAIbiSwLcbifxEEgcZin+L7k3rZDqkTk5AMgjHBOODT+p3CygIpkEcggEzHP1pO7tiVrYqrjHMit1NW+IRY05RCw3lJmOAI54Of9pZqdVZew7Wbem+KsHaUQlkwS6rumApmPY1X9Mn4QtthjcKkHMQNx4z+EYHq3OYrtf1aW0CmBbkYCbt1wkusKOW8s89q4zbTtxzMabxH8xbiQtV1S21ofCt6ZHnaX2IJJMKVVpgcE8x7VrtJ062qDCOYB37LYnHI2iIrK64i6nxC7E7NyupHmBB2g7lJzuK9iJ9qT/Evh2tObYaLTBZyS6sxGwDGNp4PcD0rakMJ3UsycZM0utuqgOQIEx7esVntFfdri74zLACfwyACZyZmo/iDVrcVWK7WYFeThQzTMflxPvI9qOm39+qYfygLHyIH+/1qlauM/WSvkAZ7z2Hp/4B8hUmuGjEIK7U2Ji0lFFE7FopKWiEBRQKKIQauV68FGTXVzWe65qcEDOOK4xwMzqjJxH6jxFbBIXzEcxwPnUUeISxhAv3mqN9FaflmVjj/wBuG5Ij50tnogUD+IM8Sp5gN6n1ip/FY9JaNOo5ll/8RuDkAcZ7e9LqfE7IJ2hh9q5ajoQRA7XN0yMKezARz7jFVtzTWcAHfwDBH6jnj+lBZx1nPCU+n3kvqPiP49qAhVty7TMiZiPY1QdSNx4D7h3jOIP6faumtbsvlIgweece/apfT23Kd34cbfXHf70h23dY9GWk5WUek1SreBvR5SIGQRHfjn3qzu3EgFCSCZBZDxkYHz+nEd47azS7oKMFIiJAK44wagZ3AuxLkhcFpJ5E54/0pTsdmwCKpRVs8V3lhacNYW3Ky1wNAxKqJmD/ANS8+tN6rcDEEPkKqtAmHAhgccxFUGo61cFxkGxgpABmePQ47kj6mpPR+q71NplI2oTK4GCAWfuDxxM5rTL+VjvKRTdXabyPKffoPWTLJBDAwcAksoB/ykkAZwajLZLNjaWAYgAjygjsBgkgx6ZqVd6bvCFX3bj3Bx6nPaQftUi7s0+1bSlmYwSIkYO0n6j9z2oR3ICxT1U+J4i8k9pQL1V13Dcce/8Af9KqdZfLhCRywn1nAHz4nPrWre3ctAfHLMiqQdo8pctMkxKD6VT3tGt9pUxtdWPlMETwSYJJE5AjFbpH5mIzW6tSm0Lgy08QawJr13gbPgoCT2l7masvD/TA1022naoDq3fjb8u5qg8YEHUq4Mg20zziXb/X9qvvAurKrcZz5EHl7lVEkqfUDse4IpmpTJJk1DFawwnPxVoFtMpUM28hJDBSASDjseBU7q9xTYHmQzHJABjsTUfqXUEazaukSIMRBhoYDn0aKy+r6wxWAtqe52yePc1gthVAHQmUabSWapmYH06ydphtvIqjcLm1gCwn8BBUMfK0OMTGUFSb+lDCWXyySd+NpUkTKt5WGe/eqh9WrbDmFRJiAZUCdoGBLH7makMty+wuGbYLeQIrMzsASTxDERG5oUfeq9dUrOrLwcST4Z4m11b9KkjJknUKV22oCl1ZABiLYHmIHoFmCe/rUBLvxr6xGy1LxmWKjEA+4B+QzzT9d0h0Esr7TBMm2o82CC1o+XOJMqT6ZqHd6baYbrTbSOAYBB5iRkHjkT681OlYr6zOsJLg9R7TtrdXvYXbhAtBwJYxuhWJgH8WY/Q9qPDl43NXuOyWMbkIKsJx8mjB+ldb9+/qFV1RhC7ZHwlJIw3mMn8QOAB9a5eHka3qUN0FfMuW2dpOWWPTvXort2k55MktdnbOMCe4aYQorP8AjfxA2isi4qhiWC5MASCZ/Si74vsqhOSF5IBjHuefpWa8U6kdRsbbbhfMGE949ueDSXYKMmNqXcw9JP8AA3jV9ZeezcQAqu7cCYiQIIPfP6Vu68h8F6BtHduXWdWDBVG0+hJ7/SvRND4jsvjdB964jBhxO2rtY46S5paZbuBsgzTq1FxRRQKKIRl7g1jfEbna2QBwSf79a2V7g1lOoXB8QIR+KeeMCl2dIyrrI13XbLQ4uOpUMG8uTAJiP2FU97qLj8o2zuEomQQWjj8sBeB271ea/RfGVVdWgEMCs9vvggxTF0NlFIcNEzJO3bngHEc881GMYlVeVsyRkSHoerbrmxlTYocsQmd+6IQLJK4Jk5+dQOt6q6rkK0K8G1iD2mRIIHHtnNX2n0Nq2VdEMhdq8wByYHAme1QOoWbNy7vcAuFCQWI5JbiRJzWy2WziYdD2459ZltZonVbbEy+4epOMxk9v75q96cCqw3IkfScHHFdn0nxn/wCYqMBhSSCR7D04yJrl1LSvatbnUASBtJJ4EAyuROc9vQ0ABjzHblZsNxIeo0oZi9m5tbvA3g+8Agg/WoWos3VZNxVtxmTbbyiR2DZJkYPofkTWXGBDk/DfyyvByJIA/McxUe34oIMbnBGDKKf2cfaPr3ro4OMzK6DxidnaMu+H7gZzaUOqkCADMnmFbEfXE03T9Nu2d1y6DyVZVdQTOSeCO3BqzteKVzNz5fwm/wD2/vPHdz+JV/nTPI+G57d+xowM9Ze9Orarwj8s47R+j6i42gKwV9u0lcQYAmDA7DmrrUeHmeWtsqNC7cQccgkdvp+1Uul6l8cOoIZR32FQCeDBY8fvVtZa4oRbV5+F37wGgzBC4/DFSXXqrYzJ6tE1XU8xh6TdD7r53yTADEbTH4iYwYHpNQ+o9LIbctsGAPzkzP4oniIH39qvUW9cuugvoLaifibQJ94IMfbtVNq9/wASGvEoDBKgCQPzDvmlNYFw062mFrksecSg6xpoMTAgR6DaS2PuTUnoeuNu0+wHbKrKxKjzbhBiYIPeY78Vx19hVLnL+aVLcheCPqKh6MMDssliWO5gYjcPLMcH/wDod6qps3pxzB6tpCrJvVNWNjWpeEIhiYM9lwSTJ/rVfr9OVQMSsElgQIy0T8/n7Gl1Fh0fzsfwsYgDzR37H5+gqZq7NwWnc7TKSRILWw0ESO0/fFaYc4MbVY1TbioPMg37hSwqoPK6o1w95BY8+n4R/krSdJs/EQ/DjewtJJ3ElBbUqGA4yzGBjHrJGc03nW2BnyNC4yS0ADOTAP0HyrrYvXNOcblx5QysAwyWQ7gQwkyPLPuKdW/OTJluHNfuSJb9W6yEVlEbG32wHDO7CGtsz5ECYnHKAZiqvp+gG2G2nZuAmNu8BgCxAkgkx8gOYpty2LrM1/bKFy3l2hB+KAFMGctwQPTNGuuFQsOWDAbBlQeZnvPB++PTNlmWwI4lFB3dI7S9ZNhDbYByJJKwAWMk5AAMDaPwjg1GvdZ2kkqCygeVg2GJHf5TVZtO6bm3bIgKSD6AncMj5RV90z4d9dmotEhcJdTBC8qD6wCORTA20b55tRVnO4ZBkfTa25eY/GJ2RAAU7dwyuACfaf8A2qbe1Vu2lwM4uL5oVQMekED+v2qanh11UrptUpX+W4sEf5hP7VA1fhvWs0sEbABKOskf5gM0p2LnOZ6tNmnRNmMTvotR8JrYuqQpAXI+ICY/CDMrwc549qb4gu23UlLgWfwshgzweM8x681XavoWvJ/A5A4lrQIjjg81EPhzWHmAPdh/StE46GI0/hoPzDn5Sz8KeN7+luBdQ2+ySAZ/Es9x6j2Ne32nkA+tfP1nwuQwNx5MjA49pnNe+6P8C/IU+tt0i1ATd5BgTuKKBRTJPG3eDWP65IfyxugwD39q2L1j/FVnEzESQfesOMiHOOJldD1O5curybnxNqpMRDJtT2BJyff5Vb9V+JtIZ9nxCzMnmZGMSBabYCCSBGfWBxUTw4+/UPcICtsg+YQWhhuMA5iRGPTvBuums7yt4AmJLQBBBkDiPlOZAqUYHMroXykt3lCxi04t35NwL8JFaCVkEws7h3EjgADHApOpat/x4B27mWWaAoVDvJGGBgGfpVsuoVLoYlmfbAAAPxRuceZjxt8on9xFRdWpuyzqoGfZRI4Dct64/anbldfQyXU1iuwqTxLrpGhW9aR7F/ysAdjqt1Z74PGZqU/RboRkLabaSCf4UcTBiY71nNHe+AV2qROF24k4zE+s1f6W6XDC9BuAgi3MlQJMkDEz+1Lrr3NtB6yo6tlHmGcewMqNb074YJe4oGcWkRJ9pGT8qxV7qBRoa2FAkbSCP19cCrbreu/iuts91+kDj74+QFMN17nmImfQj9qS67Dg8z0NBabst0/ntIC9WSZ+Gn1M/bEfpXTUdRQKCLQG6YZuPQwO9dvhKebZOY/DOaeyKQBsJ2TgphZM4+czWPL6Gekc+o+8uvBe6+HNldsfiI/DHufXmtRqyLYBlCeSRhY/7p2ge+O9c/DmjYaMC0Bkv8SPxenlwc4FQNKLlxvNPmJ2rEgTHaOdp7DHtWq6UbzYz855zI9rsC2AJ303WHt7thVt6lWEE+Q/mUjkY5ri2ot7tjA7+du4Rtj17/OqjU9LNi4BfVlJBwDBkgkbeRJO3BGfSovX7csgQ7pQ2+Nk7ezA+oPyrl1AfAIxiZFTVWFVbIIyJa622SOFUeoyePWqfpdr4gbZuJEAxxEMpM8EEAZqIOpvbVLZWAJAKkEHcSYwIAyIipnge8xfUd/N5R244Hpmu1VhPlJ9QWB2sImm0UsQ2QgcCPw4kiO/3pF1hIYJbUs1tRccPJKqsCRwGIAn+zXXXOFtrcub0N1ix2tkSDAnGI7VXXupKbAssqSoBVgMg7juz3JEY96c20mbrTKghu46+8vfD3TUuaVNwg7twYHMqYH2jj/WrnqFprlpreAzAieRnvWa6BrnW2qLdtKBuO10OPMfzAj51Yt1G6TAv6Yd+G9vf3rAYTNunxacEdff/Ui6zpD2QvwFNw7T8UmIbnG3mc9uw781D1XS7j3ACpKgJ2CgcMR6T+X6VO1HUry4F+0x5IVeB8yf6UatXdZ+ISIBUqY3EjK+gIM454oyuc4nX09hQZbg/ORL/TbaCX55gmRgzjAJ7c07p3VPggSm4MfSDkiYj50WLKHb8VWM913gz2BJ5M+lPvdH2Mm5imWKgqTHESeAeO3auOC/SO04oqDLZjPabbR6azdXcrrkSBOfkVOQfnTzoEBHm5z9PWsit0qoVwGtnkBQZPYnIpn8MywUKyEQw5Wf5Tyvy9/eltuQdJOKgx6zW3tOB+Y/eqrWpbGGbJkgFuY9BWfu3tL5lBccb1iRc92G7IJz5qj3tXpgp2qzMQBtIACj/uk45gADma5vb0/xHj4fYfWMu6+0txHQ7lkbgs5WRJ9vUV7donDIpUyCAQfYjFeB67qAIi1b4BJJhmEwPYRwMg16t/4aa1rmjUXOUZlz6cj9D+lWacnGDI9VRs78jia0UUUlUyKD96zniTSfEWPetI3eq3qVmVPyx86y4yJ1feYPqWluWLYa3KwyEkE5g4DMIMYMgfzCpGv62yj4arDgBmIIPlIkbvKDtiJIX2nvVjfvQjQGmD5G4b2BOM9qj2ut+aGTbOJO04BiDH9ajXuZVUmDtU+8zwuK77lTaANgnuB5md+AoliB9TkmlNn40g3FOJKqWkjtBgQv0+ua0ekv27jMEVVO0qx2BRE/hPr3/WoF6zp7YZ0ZJAGEI5E7cAxyTmKCQp5nF04d9x5JkPSdND71YgbVA/mJM+nJUgnM+nvXfRsEtvackZG19rwV/l4kCTjH7Vn9brd7BvwkcEE7vuI+1bnoOwnOd1qzcWc87g313DPzFFdpVty9pRq/hppUGwfq4mTv9Ia45Nu27LtEACDIAiC3HoZ9KfovA2puAG4bVvjBG8/p3+teg3NWqDJAH2qq1PimyuFbefRfN+1cZixJMxp3NIxWJB0ngGyIN1y3OFVVGfcyf1q403hrR2s/CU+7kt/9xis1rPFd1/LYAGQJPYkwAfQyQPrUTX6dxtOqvXGDhjMTbBgQCFjaDPc9vnXFCscEzlmptz1Mvek3wqai0H27TIcZj3x/2j71Aa45tlLTfDuEjO4iV3Bj5x5kkSJ57d6q+nE6YC/bZLlqGDIjEsATGAcGJ43f1qRf6tZJ3WAsAYGF82ZLTGRxxj602tfDOM8TeoawOLEHJxke8ka7SlxbS5c+K6KWkMxY5LKEuGCxUEANzAnGKqeuhU06CVW9IMnPmmATOOM+kzS6nq6W7YVRugBQQSCSBHJ/b3rMa607NuupAkiA0kGJhu8x2Oa1ZzHV13nzsM/KDSNqlwzAlmbJC8mCTzgx9K1XgbQhAxjkKzest2j7feq19Ips2rm5NvllQIw0E/tn2BqbouqNbuIbcNv3fESfUwoE9wE/WslTs3ESZ7hc+F7DE1x6fabbutq0cbhu/erC1aUDyqB8gBUTR9Qst+Im038rjb9p5+k1YqFPDrWNwmMMI34QPKj7Cq/WdEsXMtaWfUDafuINWFy4q8sPvFVmo6wgkId59EBf7kYH1rhZZpQ/aY7qnQks31AcxcDwXM+YbYB9s0//AA2/YOUuAH81s71PzHcfOKp/FuruNeD3IhHVdsjg+Yz7nbHpith0rqLXLgewymAQAQZ80mNogKo7fMHitvpiyeJn2jl+KNp/yyMiUY1rKfyEj/pKH/0EVKvdVBUfEQtmR5pyPufvVzrPESJqETUKrD4VwttUPuYtb+HjscXczH6Umn6xpLmbmkKAfm2Iwg8Tt80+0GlKHToZatlN6eJ4HEornWU7WvuWPt6jHtULVa57q7Vtrt9IhQfkO8+9XNzxBplhl0w+H8QoWFvBUxtdWIAncYK5+frD8Tu9wI9lotMhBUQBuBkY7k+X7H1roRz1MUdVUg3V1Y+counaZGuql6TLEAQCCYkh5zt8o4ntMTVt1jo6BHCKqkCVIlBJyCY9D2M96q9D1NrTn4e55PnBwvceXBM8ex+1d9VrLl8YR9pILn8RMZ5AgcAf6V61V1SJgzyNTRqrH8QA4lUjC7ct7VIWZII7xke4wPtXq/8A4d6ZrdkA5JJJ+ZP9j6Vjek9Ha7cB2hQI47fOP29q9V6PpBbQCpFGW3Thyq7D1lkKKBRTZiDVX6u4GjmZxxzn39Jqfc7xVdqi2cgHa23vBiR+1TapyqcRtSgtzKTV3Uk2mYeeVK+aRiInscnn2qMLaICAsBQDJIMxz7z9Oalbrm+ybrWhdKsVLACJkAXMc+np+8qx0uLapdVWaWngzJJyeK80qykFT1noFa1GT/Ov2mbsWLNshzvZpY7iV2ndz9PbnHAqP1nqCfDZUVfMCIByYiIAHuf7NbfSeH7SxNtCQZwvEjt/rUn/AAu2PwooMDMDsMcf3mrvw7tyxil1NKEEAzxzpXT7l+4EW2yr+ZmG2B7A5JrY2+kC0oAusCgIEc+YgsJ9MTFL1FG09xma1caWYqyz+Yj8wPECNpxgYqt1fiRzt2pdBU/i22z2H/TEYNYK4no3HU6oA5yPpK7qPT1Nw/GuPtMAFjuG44z6VI0tp7AZQoKkEggemc0fBvavyrZYwGjf2JI4OFj8U4BiBNbCx4eKWVWDISJHsMxnA9qaiBhzIL0NJG4jPpMLf6TsZE829ynmEAhywIIHcTGPatGLd8yji38RQFG1jDEYkKfnwCartVqnLqzoqmy5uFjFseWAgPMycEnmBNT9PrA7LdYELuaZUGd3cKRABMQT7GtKgWWC1bCH43ATo/R1K+e425pA7cBMBPUEvI9QKzNvpVo3Lq3AdyxDK0Hv6YPA/Wtb1Lp6PdW+z7fh7R2OVbMEQPzgGBnbHaqfTaVrz3brBhJAWcnAjJP0rrJngCIsu8uSf+HPSUHUFRWtR+EIwkc7iTuP/cMfak09tYVRG3hrjqGgfhDADEgcZJJzNTusaVfhQiQ9xgN5MkFtqlAD+EbsxxIqLoUlC1s8gHaRuGOYHZgR/wCmipAXAPScfXEU7QORnmWWk6Bba65VXFjcQqkkqzfn2nBVvzgEDdxzS+IOjLbKXLcKA4JC+6rx/Ku7H+cVceGiosmW3uWO9irSSSSN7lwtwnkDaSMQKperW2s2XG5rjM/xDHIUESYM5xz7n1r1NWeNuOJ4mkUFs55/zLbQ9V26Yvbb4gCuWLS0kc+yQTxERHzqd0jQoQLXw0yA6XCgbcpncST3Dcz6gc1ndLqbK6dkssJuC4qqN25mcAHyn8C7QfYdpIFW/h/SOrW1+KMefaoLMIBDAEkiCCZrykrBOCJfqm2EbTgx3W7CWjae0tu5aZn3kLbRpWIVSBkZn/Lk5qBp9T/xB+DeYK8MyptBBAmGIiI5IBPb1zU/xe5uWrRA+GDu8h2qVbgOIyxIJEHGRP8A1U3T9Ulk7rhG6MGJOZwYGcTyByfpt61VuBE0O7tjOf8Acq+o6CPiBQITZcAJJIKuQZ/U/U1Ka0u0Net7SxMPbcqwGTyMwYJHIxnmu/SmZjfuFcEED1aJOff/AFNV3Quo2xt+IWsuswQN9vODKGdn0j51x7CEx6xzaR7WJXqJyNsJd7uMeZiZYS0FjnzYIjjySMGtI2qQadjZ2K/lncV/DJ3wSCAYiCR696naS2GDR/wt4OFBA8ghZI8vmzLMe3NcW6EoHlsEMDIYXd0GZGGwY9CDUy8HMtS8LUqODlfvMNrUu7B/K3mWIA3E4MekhsesVaXNO2y2D+KCQufXBPae1Wy9ISxB+GiqoiLl0FZ43xtPm+UD9Il9ARdReYghgpBMAgExAiewj/anDzcSZ7GKE46nM59N8O3WAmQcZ+If6KJ+tX2m8JCZf68mfvWp01gKIArtTwijtJDYx6mQNF0pLYAAGKngUUVuYiiigUUQg1Q9RZiWZvSOwHH3MVNYZppFYsQOMGdViDkSrbThipe2jMQACw7GP9Tj3Fd7VqSQ26Y9gIwP7g1Ma2DE9jI+dOip10iA5jDaSMRttdoAHb1p4akiiq4qBPsK5/BXnaPt9KfRRDMEAHAFLuoiiiEp+sdJ+LJSAxET25njvVIvS9Sp8yqydwsyRMxLHA+lbOKSKMD0mldlOVMwx6RfLztCLAHckiZ7GBnvmtdodKFthSBxFS4pYrgGIM7OcsZkeueEviHchyDuGSIPqO0x/Ss5d8JOhJt70OPQgxzIODXqNJFZKAnMYl7Ku3jE8n0/S9QB/DVxd86s5iCDEbV2gJjEjJzWk6Z4buEFrpBZhB9IyYA9M1s/hj0pYpzWMwwZOFAJInmPUPBN5WLWoYZgcMPkeKhDouqRg4W4rLwwJnv39M163FG2pzUCcgz0q/iDKMMoPznlmq0GsvMC6uTAXO7gT68cmu3TfB11j/EG0fc+uBwK9N2+1EUeH6mZOuIGEUD5Sk03h9VUAYiqjqfgW3cJZDsY+nH2rZxRW2UMMGT1X2VNuQ4M8x1HgS7EKEPvwf1qPe8HarsD24aP616tRSfwyS8fGL++D9J5La8Cahj5wB7kz+1bTwx4eGmHqTya01EVtKlTkSbUa628Ybp7RKKWimyOJRS00tRCOFJSiii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0" name="AutoShape 28" descr="data:image/jpeg;base64,/9j/4AAQSkZJRgABAQAAAQABAAD/2wCEAAkGBxQSEhUUEBQVFRUWGRUYFhcYGRUWGhoYGBkYGBgZFxkcHSogGhslHBcYIzEhJykrLi4wGCAzODMtNygtLisBCgoKDg0OGxAQGzImICQ1Lyw0Nyw0LDA4LSwvLCwsLCwvLCw0LywsLCwsLCwsLCw0NDQsLCwsLCwsLCwsLCwsLP/AABEIAMABBgMBIgACEQEDEQH/xAAcAAABBQEBAQAAAAAAAAAAAAAAAQIEBQYDBwj/xABBEAACAQMDAgQEBAQEBAQHAAABAhEAAyEEEjEFQQYiUWETcYGRMkKhsSNSwfAVgtHhFDNicgeSovEWNFOywtLi/8QAGgEAAwEBAQEAAAAAAAAAAAAAAAMEAgEFBv/EADARAAICAQMCBAQFBQEAAAAAAAECAAMRBBIhMUETIlFhBXGBoRQjMpHwQlKx0eHB/9oADAMBAAIRAxEAPwD1cmkmhqSlxsWaSTRRRCO3e9G6m0tchHbqXdTKWidjw1LuNMpZonI7dRuNVPWuu29NAeSzSVUe3c+g96odB/4gWWfbchQeCN5j5gqPvNZLqDiUpo7nTeq8TabqYWpFcEAgyDkH2NJW5NF3U9WNc6cKIR+/3pC1cyaJrs5HF6TdSUVydi7qN1JRRCLuo3UlJNEI7dRupKKIRd1G6koohF3UbqSiiEXdRNJRRCIRRSiiu5nMQbmkpWork7CiikohCiikNE6I6lFNFOFZhFoopCaITB+MdOjaht134bsgC7iFUqBkScTJmJrIa/punQqf+IXicS5J9TAwO3vFegeL9MLw2ra38Ak8c8j0gTn/AGrGdP6Ptuo4sEjBgyY3bo54IgfKRUD2gPjE+i0lrCgebGO3E9K8Mf8AytrmNuA3IEmAfkIqzNROnahGRQmIH4TyPn61Lq9ek+ff9RhRNJRWpiFFFFEIUUUUQhRVF4k6tctQllZYhmLGYUDn65/asGOv623dJCu23zHLlSvqQe1LawA4ltOhstTcOJ6zRVf0PqHx7SuV2twy+h/uKsKZmRkEHBhRRRROQoooohCiiiiEKKKKIRRRQKKIQaig0UQhRRRRCJTTTq5vXDOiPU0M4GSYqq1/WUsnaxAaJzxVbc6itz86NzHmAz/T7UprAseundhnHEttZ1pEGM+5wKr7nWsAtESASCRE94j1gVXrpnYANsxABgtIAjseR60n+H5lmc8iACBnmB9KnewnrKTUiDgEmWl7WgjyTcPov9T2FVX+IHdD2iv1/wBv60W9K+NwgLldskz25EfWmHR3GIa4ZOZw3pgrjn1plYox5pMfHPKiQ9Pea0xYFmU5DSZ57g9/tWj0XXv5oYes5qot9OCx+MnnM88k+1cxpIM+hkSDI9sis7wp8pjyxsHnXn2mz0+tRxKmpE1i/jBTyoz6gf1qbp/EaLhnU/Iz+tPS0HrENp37Caeio2n1IdQy8ESK6bqbEYnWaQmub3ABJIA96g3+sW19T2wK4SB1gBmZjxtqtRZu77JGz4ZDAiYmJP6fp71kNZ4r1DkQwll2EBRmTj6/616N1DqlpoW5EHEMsjMYMj5VVdR0dhRuNq3iWnaiwBkme0VFZZ5uDPb02pRKgrpkiW/gm3cXTD4s7iZM/ICPpWhrHaDxIEhSNyRg5BH35rT6XXI4lTNWIcrPGsOXJkqikDUtamIUUtJRCFFFFEIUtJS0QgtFC0UQg1FDUUQhRRRRCJTGrpXJ6ITL+KulpdIZ+YwRggDkVnG8JEmLd73hl/qK0fjS/sVMgc8zB+o4ql0fWHDFvhs2BG1kYEY4kjPtzmorVO7iezpG1ArzW3H89ZDXwzqROxrTR7kf/jXN+h60jAH+W5V7o+vKh84cbjI8pI+6yOKXp3iS15paYyfK+BuMTj/qFY2n0lPj6sc7QfpM3/geu42sTnIu59CPxU250HW8Bbgxn+IuT960un8Q2wSxcQSwEB+ZJ9PSKYviG2GLbpDbohXOJ9lroX2nTqdZ/YP2mXPQtaTEH5G4P9aG8PaskjcB/wBzyfWr9uurvLjeQTIAtuTG1VHb1BPyIqPf6wRcLhXKngwAOAOSYjBzQEJnTqdXzwP2lPa8M3iSDdUEcxuNN/wlEg3LjNPbAGM1Jv8AWWBJXYu4/mcRwP5e/tWd6prJEC4WiRAG32yZk/OYoCmdP4h/1N+09j0NxLNpFLDjHqRzgegmn3dYzQLcZ7z/AHFefdetX2vWzaJg2bRAmJIGYP8ASui9S1Fv/mWnWO8Fh85FOstIOBPPp0ItXcGBJ7TS6/4kg3CNs9pY9+fQe9R3tO0EEgc+mO3PH+9Uv/xLugMQR3BOT/5hig9dViSyA/y7do4xBIjtSC+TzHJ8PuTostNSU2srkmcQpAIJIgewmP7NVuoQbD8SIb8MkqzHsNqyH7dhzTX8RqUgoAZ4UbRn1g025162IItjfiSVMx7MWmP0o3L2WZs0WoJ/TOtnYyhmA834TJM8jMjnij/j/h/8u5meJn7VEudbsyNqwJBJAIO4d4mCfeM1wPWbQkBcZiCwntBG7jnHaa2Lj6TQ0txXDpmbDQ+ImCgmGHB9e/atDoOqJc/Cc+leVf48gA8qiJnj17HJp2m8SjcAm4n/AKQf9gKctxPWRv8AD7ByRieyK00tVXQNSblpWbnM/Q1a0+QEYOIUUUtEIlFFFEIq0UCiiEGoobmkohFomkoohFpjin1yuNRCUPifSJcVRcE5x7H2PasXrvC9oAkXmUSsggPk8YEHv+tbvrn4V+f+lZ3WaUvvKRO2PmQcSO/eo7QN/Mto1V1SflmUbeHbynyahCTOP4gmB2AnMcHnGK46a1qbu5UvW3KAEkOQQPYkCRnJ+nczotZpjbAcnyrBiCfwkkCe5LMc4wKh6PV/xFuiDO5WPEuNrqCxIhQJHOaySviBFPWehX8RuNTPYBx04HWUf/DarcZZSY5LKZUflEiCBMxRp9Dqbxm0wZvzfxbZOOPLAiO3p2q56port1WK2+ZONomRwsnuMfM1WdO6gtsFUtsl0E+aIMBWBQ7h5ZPpBkCmWqittVszWm191tZdlUdun35Mhr03UXXZVu2y6Yb+Lkdpkd+xPNOueG78j4l62pfyiGY7sbeABOMVYW9MrRbCL8UqF3FQrCRmYGSB9cGpt7QsHtIFAgA43bRtmciMkY4/N9KxWqsMlsTOr+J3VvtRR+wlSvg4/mvD5Bf9TUPqnRbVlCxlj6sf6DFaXpisof4g87M271wYU+kEdh/WqbxQ8ow7gbj+wrKrlsSZ9fc6+Yyx8SOyX7HwzG20oHcZb83/AJRUvSeIbqK5e2jhDBIJXsAIEGcyT86i9b3DUqVuBJsoYYbkO1iPMPryKkNYuhWFzShg0+ay8duyGtXMwc8cTumWtqwDjPzxJr9fslQ1zTmGiJCEGeff9M1zva3QEAvp43MAJthZB/Njt88+1Qb1+yVC3F1VrbEb7ZIEc5FLrdRpLu2dUogjDoy4H0pQsHdfvH/h2HTd9M/+SU46b3tlc91uoPn2xQ9nprAFvLEAbzeQ+3Pb3rhrFsXSsaqw0EdwuB7TR1HSW3InUafkT5lGB3itCxf7T9pwq4P6m+85tpOmcyOYy10cz2PbBzxio72+mj8oOYyLvuZzyuOeKXqWmtvBOo03ImHUCINRuorYYgtqbGOdpnEegoFi/wBp+06VsP8AW33nO5rtGp8mnz2/hjPpG496jWOrb7gVLWwTtMwI+gx+tGp1OnJEXWcj/wCnbY8cZpOnLN0FLNwSZ33IX6haYrg/0xFtRAJbP1/7PXOkWwttQBAgfrk1YVC6UP4a/IftU2rJ5UKSlmiiEKKSlohAUUooohEbmkpWpKIQooomiEK5OK6bqYxohKnruLf1qi02qWYkZ/2q/wCuxsE92Arz3X2ns3c8cqfUTP6Y+w96g1WQ2RL9IgsBUy+67e/hqJAlv2H+9QdFfcqURgxJRgBAJ2kkj07z/lqPrtYGs2zIBBKkNnIAjHeYH3qPZuujBlFoMMgmVM8dxUZYh8y1a1ao155lx1Wzc+Mu0eQYjbgkiF80yIzMc01rim+3xQdttN1wS+3fiDEwSZIGKXUWSdl9LhVN5e8NxI/KpRY5GGA92Brj1dltKtlSwEAsSNxMyFDHvA/celaRDWN2YuxVt21jt1lfb14a+rFmJLgxBgS37ZNanUXABJMf3/tWMe/tIbcxgyQFA75HHsKsNd1UX1RVDLJJMxjykDPvNarzgmZ1RrNirn2nDWdWDkbBzEHvkr/QvUbxAgCuY/EM+8D+/tXbo/Ttzbz+Bcj3PaPufvUHxX1AH+GuDjsIiePmQKdWCeTF6hVB2p2lv4lubL4YLLCyoXvPmckR3wP3q78Na4Mlu2XHxDIAJy0ZJA9M9uKzfi28V1CQJb4abZJgHdcBJA5xXbwan8dbhYQJXAGcE8n3J4/1p+ocZxI6a3OD7faaHxP1V7I2W4BYNLGcYwV+Xqaq9Nr74AFxAyEAIbiSwLcbifxEEgcZin+L7k3rZDqkTk5AMgjHBOODT+p3CygIpkEcggEzHP1pO7tiVrYqrjHMit1NW+IRY05RCw3lJmOAI54Of9pZqdVZew7Wbem+KsHaUQlkwS6rumApmPY1X9Mn4QtthjcKkHMQNx4z+EYHq3OYrtf1aW0CmBbkYCbt1wkusKOW8s89q4zbTtxzMabxH8xbiQtV1S21ofCt6ZHnaX2IJJMKVVpgcE8x7VrtJ062qDCOYB37LYnHI2iIrK64i6nxC7E7NyupHmBB2g7lJzuK9iJ9qT/Evh2tObYaLTBZyS6sxGwDGNp4PcD0rakMJ3UsycZM0utuqgOQIEx7esVntFfdri74zLACfwyACZyZmo/iDVrcVWK7WYFeThQzTMflxPvI9qOm39+qYfygLHyIH+/1qlauM/WSvkAZ7z2Hp/4B8hUmuGjEIK7U2Ji0lFFE7FopKWiEBRQKKIQauV68FGTXVzWe65qcEDOOK4xwMzqjJxH6jxFbBIXzEcxwPnUUeISxhAv3mqN9FaflmVjj/wBuG5Ij50tnogUD+IM8Sp5gN6n1ip/FY9JaNOo5ll/8RuDkAcZ7e9LqfE7IJ2hh9q5ajoQRA7XN0yMKezARz7jFVtzTWcAHfwDBH6jnj+lBZx1nPCU+n3kvqPiP49qAhVty7TMiZiPY1QdSNx4D7h3jOIP6faumtbsvlIgweece/apfT23Kd34cbfXHf70h23dY9GWk5WUek1SreBvR5SIGQRHfjn3qzu3EgFCSCZBZDxkYHz+nEd47azS7oKMFIiJAK44wagZ3AuxLkhcFpJ5E54/0pTsdmwCKpRVs8V3lhacNYW3Ky1wNAxKqJmD/ANS8+tN6rcDEEPkKqtAmHAhgccxFUGo61cFxkGxgpABmePQ47kj6mpPR+q71NplI2oTK4GCAWfuDxxM5rTL+VjvKRTdXabyPKffoPWTLJBDAwcAksoB/ykkAZwajLZLNjaWAYgAjygjsBgkgx6ZqVd6bvCFX3bj3Bx6nPaQftUi7s0+1bSlmYwSIkYO0n6j9z2oR3ICxT1U+J4i8k9pQL1V13Dcce/8Af9KqdZfLhCRywn1nAHz4nPrWre3ctAfHLMiqQdo8pctMkxKD6VT3tGt9pUxtdWPlMETwSYJJE5AjFbpH5mIzW6tSm0Lgy08QawJr13gbPgoCT2l7masvD/TA1022naoDq3fjb8u5qg8YEHUq4Mg20zziXb/X9qvvAurKrcZz5EHl7lVEkqfUDse4IpmpTJJk1DFawwnPxVoFtMpUM28hJDBSASDjseBU7q9xTYHmQzHJABjsTUfqXUEazaukSIMRBhoYDn0aKy+r6wxWAtqe52yePc1gthVAHQmUabSWapmYH06ydphtvIqjcLm1gCwn8BBUMfK0OMTGUFSb+lDCWXyySd+NpUkTKt5WGe/eqh9WrbDmFRJiAZUCdoGBLH7makMty+wuGbYLeQIrMzsASTxDERG5oUfeq9dUrOrLwcST4Z4m11b9KkjJknUKV22oCl1ZABiLYHmIHoFmCe/rUBLvxr6xGy1LxmWKjEA+4B+QzzT9d0h0Esr7TBMm2o82CC1o+XOJMqT6ZqHd6baYbrTbSOAYBB5iRkHjkT681OlYr6zOsJLg9R7TtrdXvYXbhAtBwJYxuhWJgH8WY/Q9qPDl43NXuOyWMbkIKsJx8mjB+ldb9+/qFV1RhC7ZHwlJIw3mMn8QOAB9a5eHka3qUN0FfMuW2dpOWWPTvXort2k55MktdnbOMCe4aYQorP8AjfxA2isi4qhiWC5MASCZ/Si74vsqhOSF5IBjHuefpWa8U6kdRsbbbhfMGE949ueDSXYKMmNqXcw9JP8AA3jV9ZeezcQAqu7cCYiQIIPfP6Vu68h8F6BtHduXWdWDBVG0+hJ7/SvRND4jsvjdB964jBhxO2rtY46S5paZbuBsgzTq1FxRRQKKIRl7g1jfEbna2QBwSf79a2V7g1lOoXB8QIR+KeeMCl2dIyrrI13XbLQ4uOpUMG8uTAJiP2FU97qLj8o2zuEomQQWjj8sBeB271ea/RfGVVdWgEMCs9vvggxTF0NlFIcNEzJO3bngHEc881GMYlVeVsyRkSHoerbrmxlTYocsQmd+6IQLJK4Jk5+dQOt6q6rkK0K8G1iD2mRIIHHtnNX2n0Nq2VdEMhdq8wByYHAme1QOoWbNy7vcAuFCQWI5JbiRJzWy2WziYdD2459ZltZonVbbEy+4epOMxk9v75q96cCqw3IkfScHHFdn0nxn/wCYqMBhSSCR7D04yJrl1LSvatbnUASBtJJ4EAyuROc9vQ0ABjzHblZsNxIeo0oZi9m5tbvA3g+8Agg/WoWos3VZNxVtxmTbbyiR2DZJkYPofkTWXGBDk/DfyyvByJIA/McxUe34oIMbnBGDKKf2cfaPr3ro4OMzK6DxidnaMu+H7gZzaUOqkCADMnmFbEfXE03T9Nu2d1y6DyVZVdQTOSeCO3BqzteKVzNz5fwm/wD2/vPHdz+JV/nTPI+G57d+xowM9Ze9Orarwj8s47R+j6i42gKwV9u0lcQYAmDA7DmrrUeHmeWtsqNC7cQccgkdvp+1Uul6l8cOoIZR32FQCeDBY8fvVtZa4oRbV5+F37wGgzBC4/DFSXXqrYzJ6tE1XU8xh6TdD7r53yTADEbTH4iYwYHpNQ+o9LIbctsGAPzkzP4oniIH39qvUW9cuugvoLaifibQJ94IMfbtVNq9/wASGvEoDBKgCQPzDvmlNYFw062mFrksecSg6xpoMTAgR6DaS2PuTUnoeuNu0+wHbKrKxKjzbhBiYIPeY78Vx19hVLnL+aVLcheCPqKh6MMDssliWO5gYjcPLMcH/wDod6qps3pxzB6tpCrJvVNWNjWpeEIhiYM9lwSTJ/rVfr9OVQMSsElgQIy0T8/n7Gl1Fh0fzsfwsYgDzR37H5+gqZq7NwWnc7TKSRILWw0ESO0/fFaYc4MbVY1TbioPMg37hSwqoPK6o1w95BY8+n4R/krSdJs/EQ/DjewtJJ3ElBbUqGA4yzGBjHrJGc03nW2BnyNC4yS0ADOTAP0HyrrYvXNOcblx5QysAwyWQ7gQwkyPLPuKdW/OTJluHNfuSJb9W6yEVlEbG32wHDO7CGtsz5ECYnHKAZiqvp+gG2G2nZuAmNu8BgCxAkgkx8gOYpty2LrM1/bKFy3l2hB+KAFMGctwQPTNGuuFQsOWDAbBlQeZnvPB++PTNlmWwI4lFB3dI7S9ZNhDbYByJJKwAWMk5AAMDaPwjg1GvdZ2kkqCygeVg2GJHf5TVZtO6bm3bIgKSD6AncMj5RV90z4d9dmotEhcJdTBC8qD6wCORTA20b55tRVnO4ZBkfTa25eY/GJ2RAAU7dwyuACfaf8A2qbe1Vu2lwM4uL5oVQMekED+v2qanh11UrptUpX+W4sEf5hP7VA1fhvWs0sEbABKOskf5gM0p2LnOZ6tNmnRNmMTvotR8JrYuqQpAXI+ICY/CDMrwc549qb4gu23UlLgWfwshgzweM8x681XavoWvJ/A5A4lrQIjjg81EPhzWHmAPdh/StE46GI0/hoPzDn5Sz8KeN7+luBdQ2+ySAZ/Es9x6j2Ne32nkA+tfP1nwuQwNx5MjA49pnNe+6P8C/IU+tt0i1ATd5BgTuKKBRTJPG3eDWP65IfyxugwD39q2L1j/FVnEzESQfesOMiHOOJldD1O5curybnxNqpMRDJtT2BJyff5Vb9V+JtIZ9nxCzMnmZGMSBabYCCSBGfWBxUTw4+/UPcICtsg+YQWhhuMA5iRGPTvBuums7yt4AmJLQBBBkDiPlOZAqUYHMroXykt3lCxi04t35NwL8JFaCVkEws7h3EjgADHApOpat/x4B27mWWaAoVDvJGGBgGfpVsuoVLoYlmfbAAAPxRuceZjxt8on9xFRdWpuyzqoGfZRI4Dct64/anbldfQyXU1iuwqTxLrpGhW9aR7F/ysAdjqt1Z74PGZqU/RboRkLabaSCf4UcTBiY71nNHe+AV2qROF24k4zE+s1f6W6XDC9BuAgi3MlQJMkDEz+1Lrr3NtB6yo6tlHmGcewMqNb074YJe4oGcWkRJ9pGT8qxV7qBRoa2FAkbSCP19cCrbreu/iuts91+kDj74+QFMN17nmImfQj9qS67Dg8z0NBabst0/ntIC9WSZ+Gn1M/bEfpXTUdRQKCLQG6YZuPQwO9dvhKebZOY/DOaeyKQBsJ2TgphZM4+czWPL6Gekc+o+8uvBe6+HNldsfiI/DHufXmtRqyLYBlCeSRhY/7p2ge+O9c/DmjYaMC0Bkv8SPxenlwc4FQNKLlxvNPmJ2rEgTHaOdp7DHtWq6UbzYz855zI9rsC2AJ303WHt7thVt6lWEE+Q/mUjkY5ri2ot7tjA7+du4Rtj17/OqjU9LNi4BfVlJBwDBkgkbeRJO3BGfSovX7csgQ7pQ2+Nk7ezA+oPyrl1AfAIxiZFTVWFVbIIyJa622SOFUeoyePWqfpdr4gbZuJEAxxEMpM8EEAZqIOpvbVLZWAJAKkEHcSYwIAyIipnge8xfUd/N5R244Hpmu1VhPlJ9QWB2sImm0UsQ2QgcCPw4kiO/3pF1hIYJbUs1tRccPJKqsCRwGIAn+zXXXOFtrcub0N1ix2tkSDAnGI7VXXupKbAssqSoBVgMg7juz3JEY96c20mbrTKghu46+8vfD3TUuaVNwg7twYHMqYH2jj/WrnqFprlpreAzAieRnvWa6BrnW2qLdtKBuO10OPMfzAj51Yt1G6TAv6Yd+G9vf3rAYTNunxacEdff/Ui6zpD2QvwFNw7T8UmIbnG3mc9uw781D1XS7j3ACpKgJ2CgcMR6T+X6VO1HUry4F+0x5IVeB8yf6UatXdZ+ISIBUqY3EjK+gIM454oyuc4nX09hQZbg/ORL/TbaCX55gmRgzjAJ7c07p3VPggSm4MfSDkiYj50WLKHb8VWM913gz2BJ5M+lPvdH2Mm5imWKgqTHESeAeO3auOC/SO04oqDLZjPabbR6azdXcrrkSBOfkVOQfnTzoEBHm5z9PWsit0qoVwGtnkBQZPYnIpn8MywUKyEQw5Wf5Tyvy9/eltuQdJOKgx6zW3tOB+Y/eqrWpbGGbJkgFuY9BWfu3tL5lBccb1iRc92G7IJz5qj3tXpgp2qzMQBtIACj/uk45gADma5vb0/xHj4fYfWMu6+0txHQ7lkbgs5WRJ9vUV7donDIpUyCAQfYjFeB67qAIi1b4BJJhmEwPYRwMg16t/4aa1rmjUXOUZlz6cj9D+lWacnGDI9VRs78jia0UUUlUyKD96zniTSfEWPetI3eq3qVmVPyx86y4yJ1feYPqWluWLYa3KwyEkE5g4DMIMYMgfzCpGv62yj4arDgBmIIPlIkbvKDtiJIX2nvVjfvQjQGmD5G4b2BOM9qj2ut+aGTbOJO04BiDH9ajXuZVUmDtU+8zwuK77lTaANgnuB5md+AoliB9TkmlNn40g3FOJKqWkjtBgQv0+ua0ekv27jMEVVO0qx2BRE/hPr3/WoF6zp7YZ0ZJAGEI5E7cAxyTmKCQp5nF04d9x5JkPSdND71YgbVA/mJM+nJUgnM+nvXfRsEtvackZG19rwV/l4kCTjH7Vn9brd7BvwkcEE7vuI+1bnoOwnOd1qzcWc87g313DPzFFdpVty9pRq/hppUGwfq4mTv9Ia45Nu27LtEACDIAiC3HoZ9KfovA2puAG4bVvjBG8/p3+teg3NWqDJAH2qq1PimyuFbefRfN+1cZixJMxp3NIxWJB0ngGyIN1y3OFVVGfcyf1q403hrR2s/CU+7kt/9xis1rPFd1/LYAGQJPYkwAfQyQPrUTX6dxtOqvXGDhjMTbBgQCFjaDPc9vnXFCscEzlmptz1Mvek3wqai0H27TIcZj3x/2j71Aa45tlLTfDuEjO4iV3Bj5x5kkSJ57d6q+nE6YC/bZLlqGDIjEsATGAcGJ43f1qRf6tZJ3WAsAYGF82ZLTGRxxj602tfDOM8TeoawOLEHJxke8ka7SlxbS5c+K6KWkMxY5LKEuGCxUEANzAnGKqeuhU06CVW9IMnPmmATOOM+kzS6nq6W7YVRugBQQSCSBHJ/b3rMa607NuupAkiA0kGJhu8x2Oa1ZzHV13nzsM/KDSNqlwzAlmbJC8mCTzgx9K1XgbQhAxjkKzest2j7feq19Ips2rm5NvllQIw0E/tn2BqbouqNbuIbcNv3fESfUwoE9wE/WslTs3ESZ7hc+F7DE1x6fabbutq0cbhu/erC1aUDyqB8gBUTR9Qst+Im038rjb9p5+k1YqFPDrWNwmMMI34QPKj7Cq/WdEsXMtaWfUDafuINWFy4q8sPvFVmo6wgkId59EBf7kYH1rhZZpQ/aY7qnQks31AcxcDwXM+YbYB9s0//AA2/YOUuAH81s71PzHcfOKp/FuruNeD3IhHVdsjg+Yz7nbHpith0rqLXLgewymAQAQZ80mNogKo7fMHitvpiyeJn2jl+KNp/yyMiUY1rKfyEj/pKH/0EVKvdVBUfEQtmR5pyPufvVzrPESJqETUKrD4VwttUPuYtb+HjscXczH6Umn6xpLmbmkKAfm2Iwg8Tt80+0GlKHToZatlN6eJ4HEornWU7WvuWPt6jHtULVa57q7Vtrt9IhQfkO8+9XNzxBplhl0w+H8QoWFvBUxtdWIAncYK5+frD8Tu9wI9lotMhBUQBuBkY7k+X7H1roRz1MUdVUg3V1Y+counaZGuql6TLEAQCCYkh5zt8o4ntMTVt1jo6BHCKqkCVIlBJyCY9D2M96q9D1NrTn4e55PnBwvceXBM8ex+1d9VrLl8YR9pILn8RMZ5AgcAf6V61V1SJgzyNTRqrH8QA4lUjC7ct7VIWZII7xke4wPtXq/8A4d6ZrdkA5JJJ+ZP9j6Vjek9Ha7cB2hQI47fOP29q9V6PpBbQCpFGW3Thyq7D1lkKKBRTZiDVX6u4GjmZxxzn39Jqfc7xVdqi2cgHa23vBiR+1TapyqcRtSgtzKTV3Uk2mYeeVK+aRiInscnn2qMLaICAsBQDJIMxz7z9Oalbrm+ybrWhdKsVLACJkAXMc+np+8qx0uLapdVWaWngzJJyeK80qykFT1noFa1GT/Ov2mbsWLNshzvZpY7iV2ndz9PbnHAqP1nqCfDZUVfMCIByYiIAHuf7NbfSeH7SxNtCQZwvEjt/rUn/AAu2PwooMDMDsMcf3mrvw7tyxil1NKEEAzxzpXT7l+4EW2yr+ZmG2B7A5JrY2+kC0oAusCgIEc+YgsJ9MTFL1FG09xma1caWYqyz+Yj8wPECNpxgYqt1fiRzt2pdBU/i22z2H/TEYNYK4no3HU6oA5yPpK7qPT1Nw/GuPtMAFjuG44z6VI0tp7AZQoKkEggemc0fBvavyrZYwGjf2JI4OFj8U4BiBNbCx4eKWVWDISJHsMxnA9qaiBhzIL0NJG4jPpMLf6TsZE829ynmEAhywIIHcTGPatGLd8yji38RQFG1jDEYkKfnwCartVqnLqzoqmy5uFjFseWAgPMycEnmBNT9PrA7LdYELuaZUGd3cKRABMQT7GtKgWWC1bCH43ATo/R1K+e425pA7cBMBPUEvI9QKzNvpVo3Lq3AdyxDK0Hv6YPA/Wtb1Lp6PdW+z7fh7R2OVbMEQPzgGBnbHaqfTaVrz3brBhJAWcnAjJP0rrJngCIsu8uSf+HPSUHUFRWtR+EIwkc7iTuP/cMfak09tYVRG3hrjqGgfhDADEgcZJJzNTusaVfhQiQ9xgN5MkFtqlAD+EbsxxIqLoUlC1s8gHaRuGOYHZgR/wCmipAXAPScfXEU7QORnmWWk6Bba65VXFjcQqkkqzfn2nBVvzgEDdxzS+IOjLbKXLcKA4JC+6rx/Ku7H+cVceGiosmW3uWO9irSSSSN7lwtwnkDaSMQKperW2s2XG5rjM/xDHIUESYM5xz7n1r1NWeNuOJ4mkUFs55/zLbQ9V26Yvbb4gCuWLS0kc+yQTxERHzqd0jQoQLXw0yA6XCgbcpncST3Dcz6gc1ndLqbK6dkssJuC4qqN25mcAHyn8C7QfYdpIFW/h/SOrW1+KMefaoLMIBDAEkiCCZrykrBOCJfqm2EbTgx3W7CWjae0tu5aZn3kLbRpWIVSBkZn/Lk5qBp9T/xB+DeYK8MyptBBAmGIiI5IBPb1zU/xe5uWrRA+GDu8h2qVbgOIyxIJEHGRP8A1U3T9Ulk7rhG6MGJOZwYGcTyByfpt61VuBE0O7tjOf8Acq+o6CPiBQITZcAJJIKuQZ/U/U1Ka0u0Net7SxMPbcqwGTyMwYJHIxnmu/SmZjfuFcEED1aJOff/AFNV3Quo2xt+IWsuswQN9vODKGdn0j51x7CEx6xzaR7WJXqJyNsJd7uMeZiZYS0FjnzYIjjySMGtI2qQadjZ2K/lncV/DJ3wSCAYiCR696naS2GDR/wt4OFBA8ghZI8vmzLMe3NcW6EoHlsEMDIYXd0GZGGwY9CDUy8HMtS8LUqODlfvMNrUu7B/K3mWIA3E4MekhsesVaXNO2y2D+KCQufXBPae1Wy9ISxB+GiqoiLl0FZ43xtPm+UD9Il9ARdReYghgpBMAgExAiewj/anDzcSZ7GKE46nM59N8O3WAmQcZ+If6KJ+tX2m8JCZf68mfvWp01gKIArtTwijtJDYx6mQNF0pLYAAGKngUUVuYiiigUUQg1Q9RZiWZvSOwHH3MVNYZppFYsQOMGdViDkSrbThipe2jMQACw7GP9Tj3Fd7VqSQ26Y9gIwP7g1Ma2DE9jI+dOip10iA5jDaSMRttdoAHb1p4akiiq4qBPsK5/BXnaPt9KfRRDMEAHAFLuoiiiEp+sdJ+LJSAxET25njvVIvS9Sp8yqydwsyRMxLHA+lbOKSKMD0mldlOVMwx6RfLztCLAHckiZ7GBnvmtdodKFthSBxFS4pYrgGIM7OcsZkeueEviHchyDuGSIPqO0x/Ss5d8JOhJt70OPQgxzIODXqNJFZKAnMYl7Ku3jE8n0/S9QB/DVxd86s5iCDEbV2gJjEjJzWk6Z4buEFrpBZhB9IyYA9M1s/hj0pYpzWMwwZOFAJInmPUPBN5WLWoYZgcMPkeKhDouqRg4W4rLwwJnv39M163FG2pzUCcgz0q/iDKMMoPznlmq0GsvMC6uTAXO7gT68cmu3TfB11j/EG0fc+uBwK9N2+1EUeH6mZOuIGEUD5Sk03h9VUAYiqjqfgW3cJZDsY+nH2rZxRW2UMMGT1X2VNuQ4M8x1HgS7EKEPvwf1qPe8HarsD24aP616tRSfwyS8fGL++D9J5La8Cahj5wB7kz+1bTwx4eGmHqTya01EVtKlTkSbUa628Ybp7RKKWimyOJRS00tRCOFJSiii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2" name="AutoShape 30" descr="data:image/jpeg;base64,/9j/4AAQSkZJRgABAQAAAQABAAD/2wCEAAkGBhMSERMUExQVFRUWFxkYGBYYGBgZGhsVFxgYGhYaFxgaHSYeGBojHBoWHzAgIygpLSwvFx8xNTAqNSYrLSkBCQoKDgwOGg8PGiwjHiUvLCwpLSosLy8pLCwpKi0pKiwsLCwsLCwqLCwsLCksLCwsKSwsKSwsLCwsLCwsLCksLP/AABEIAMgAyAMBIgACEQEDEQH/xAAcAAEAAgMBAQEAAAAAAAAAAAAABQYDBAcCAQj/xABBEAACAQMCAwYDBAcIAQUBAAABAhEAAyESMQQFQQYTIlFhcTKBkQdCobEjUmJygsHRFDNDY5Ky4fCTJFOi0vEV/8QAGgEBAAMBAQEAAAAAAAAAAAAAAAIDBAEFBv/EAC4RAAICAQMCAwcFAQEAAAAAAAABAgMRBCExEkEFE1EiMmFxkcHwFIGhsdEzUv/aAAwDAQACEQMRAD8A7BSlK882ClKUApSlAKUpQClKUApStHm/O7HC2zcv3Ftr6nJ9ANyfah3ng3qx3+IVBLsFHmTArnnGfaUbt9bdorasmP0sh3YsQqgD4U8RGfFH5VbjedrbvXO8B4hmUEPeua/CxbAQLCggA9D0O1c34R32V7zOp8R214NDHfKTtC5zny9j9K8J254Qn42HuprltjnKXLZS3btBDEWoAQkEwT4ZEzB3+ERuakeZ8Fw5sg2PCQwUG2MSZA1q0SkiOkeYzUZOSeMGqlaaazJS+aa/w6vwXNLV7+7uK/sc/Mb1tVxIWDae0S86p7u4oZJYbgSZUxmJyNqvnIO2eyXz7XP/AL/1op55NF3h/s+ZRLqX8lxpXwGvtTPLFKUoBSlKAUpSgFKUoBSlKAUpSgFKUoBSlKArPaXtiti4nD2gLnE3MhfuonV7kdPIddqp3GctdiWvN/aLnxElYlgrm2FSYFtWxozmCTU7xh/9XxRj/EUfLurZ/M15v2FYEMoI2jfB3H/FZrLWpYNCSxhHI+c8E1pg9+Z7xQzmdRLMNZIJE4ExEYGwArfvgHhi3hJVgA3Txkav4cz8qct4gd9at3Xa5Ya6bY1yWtXTKgeKSodZWPpGasXG8RwruB4BaDLLao8bwwxtC49TkdK3wvUYtNZyjJLRTcnh8blW5XYzqEqFySRpkj4cAtidxJ6VuhriKSpMg6BiVGtvvAnMFYjJmPOrle7NWigCTb22yc6dweoAIHlqODWnzLs2CQbQyWkqxYgkfCZLQBuMDOrfGcnmRbNtUnXS62U3lXF3bb5VSpaH1FWBAJhCvxEgkwImWNWoOzhrgSEgGfJvvoQc+E9YzMRiTFDs61i6HdcoCiXCOjKRv8seQYg1oL2g/s0gLrLrLIVLZgqSwGEHiI84X2rS61ZW5534wZNLq7NLascdzpXZPtZ3cWrp/Rn4W/V9D+z+VX+a4bw7rpUh1YHbxS0ZKzPx4++N96vfYvtRtYun0tsf9p/kaoTw+lnuavTQvr/U0fui70pSpniClKUApSlAKUpQClKUApSlAKUpQClKUBRONvFuJ4obaboUeo7q20/VjWPj+IFu07kgBVJk7DHX0rZ464Df4iBEXIPqdCH8iKgO1t9hw8IbYZ3VR3nwnrHziKwz3mbK45wjnHFWzpc6YYKwaCP75fHaK+kKxB963OP463c48ta8KK1vWBkMWZGYjyBMggbxWpxSAMUAYHSAA33NBI0HzKh3E9RFbH2evbPFaHCOCkgnfUpDLg7EQT869FL2G/RFLufnZfDe69cHT+bIxQhdyf8A9Fa/KAFJUmMSB5kHp8qke/CeIkADMnb5zWVuKW4Ayhc/eUzPzrBFrpaZJp9iH7R80NlLZCzruBSYnTgsDHl4TnpH0rbdnDxDW71vRpKEY37wkaz6AaMerxW59oyt3NogkIpdi0HDaRoJ9IL+81F3eJW1wfCpwikXuNABeSSFRRr8R2+L5ST0q+tNRUkdnGEo9L57f1uS3A8lDWLlm641WmLW2DDUgKgnY7apORGRjFahYK2nqFUkbfEsz7SDB9K1uwvAcOLzhcsirDKuAW1TDQSuAMk5narhzflPeI7aVNwKe7+Q2nrqPT2qMpb4NuktejnjOV3/AD4Fk7Hdo/7Qnduf0qD/AFL5+/n/AM1ZK4dyvm5tlLqGCuRP4qR+BFdn5Zx4vWbd1dnUMPnVkHkj4lpVTPrh7r/g2qUpUzyxSlKAUpSgFKUoBSlKAUpSgFKUoCl8YR39+N+8M++lf5RVV7cWibdqLS3vGfAzBREbyYz0+dWnio76/H/uNPvAH5AVE8+5cL9l0hSd1DCV1DaRWCckp7myvsc6FkO8kOoRfEGkugX4QWG/UBuo/HQ0jhbtviEBGgq5WRGk68LiZ8JU779JFb9pLVtrlu4G1eIAMihVCEghWmTrMYgCAD0zoc449dOjUjkyREQB1M/dBwY6wduvpwXZHn6htzzwX3iONZwFJkKWaYA1IQNBMGAdJPvOwyB87O8WRcQQV1eEp6qCQ3vAAx0j5VXjXCG0cLc0KSDklgF9RIAIxnFY07R3bkKoUMR8A1EAsMBmkQSCYEHrVHlenBujqoeW4S5Lj9oHMQnBsuJusLYk46s2fYH8KonA8xbQwUHVatvbtCZ8XEXfDB8xMVtdqE7ziLHDWwdFq3kHSmbniacaVbwgbVHrb7uGV9K3VXSxHwwPxaGkDclfpbGKVXT+5kUs2lm7EcSlriO5tDWAsPd16QzKTkLBBEyBMTvNdJmuQcu4vu7tkrft2ADCWILGCYm5GASD1OK6zbbYH2NYbdpfn59Da94pnNOZXtXEX2Ij9I4j91tP8p+ZrtvZNI4Lhh/lL+VcO4viu9d7oAAclgPQmR84j513jkKRwtgeVpP9orTE2+I7VQX5wb9KUqZ4wpSlAKUpQClKUApSozi+fopKqC59ML/q/pNcbS3Z3kk6wcTxyW/iYD03P0GaqvF84dpFy6qg/cU6Me+rUffFRlzj7dspbti2S5gDUAonMsRMz+NVuz/ySUfUudnn1purD3BFRfMe090MVsWA0Y1u+lT6qACSPeKhOH43X8L2XkYCsc/UmOvnUgLgyJEjcYkD1HSqpWzLIKKeeSNtpd8T3ANTMWbTkSTmPSva3Qa37fEAiVKkeciJ8sVie5bdgrrpYiROJAxg9en1rFLLeWXpoj+O5XavKVdQQwzjNVXiuxFheJDaBqe6rIuNOi2g1L5ySJJj86urcHk924aN1nI+lYnJEaljyP8AQ1Ou2VecMjKKmU3tFdtOED247w6tTE4KnTBUgeE6RG3nFRfK+XhrraLiawCVs9JGZDbGDHoM+kWrtVyA8VbHdtDpJG0MIPhJgxnrB61G9iuz9y0TdcwHRdImTp0iPb29a3QtiqXjkySrl5vwK32l4c2uPY3F1C/bU5g+JF8XkDGknpuPOvnMLbXAw0wUaZJCzpw+3TTiAegzVr7QdnzxPdrfyuu4AEADCRKEMT0C/Mn6Q6ci421atllF9ipLLEFTKSpY6tcgZMDr51ZC2DSy9zjqkp5RFW2A8NtuFOBNtl8bDeJNdX4QeFeggR7VzflXZu7dcBkZVRwwVlwFk4RydQIIiDIIIjYz0vRII2kEfUZrJc05LDNq93By2/bQK/dmUGrQT+qJ0/hFfoTlyRatjyRR/wDEV+frVn9FpmfDEjYwIkehr9DW1gAeQA/CtcTX4l7sF8/se6UpUjxxSlKAUpSgFfCY3r7UT2ruleDvkb92R9aEox6mkQvE82PF6tu4nwAEy4Egl/Sdl+vkNYcNcLfHC9AoA+pMknby61h4Lix3C6SkhQIHhXVGwU5A9K+Hmc2mNxWQbSAxj1JUiR7GsslJvLLdlsiC7UcCw1N3isBC6TJZQep6R8s1VrPLpEqVG0w8b4HgIg/81Jc3S05Oi/AVc6i4LE7gKZAWPcmaj7i2xZUpdOuBMiM+nlGa21LK6c/U863HVlmbheUuxmTKkBt4E58RHWMxuJ61JcXYe4AysTgT4ifmRJImJj061ocpa+ZOykQWBADECMzIbBicbkeYrbt3XafEsDqpU7fkf+M1XZmLwe5RpNPKOUnv6mPhLL25ALMB4oRtEbnYjPmOnlXnjONu3tPhOkbM7SJGZn7046dOhFZLW7Gcjd9QJBABiIHQj0E7V5tm6+UBYNJEkCTvIABk9dh85qlzWN0i1aCvKcW8dzTsniFctbIJAyUcSM/CMiSYOfTrVj5L2wRgReZw0mQZkkYiPhioX+z3gGVFQPgyApyZ0aog5z7kVDi1+l7y9cZyTAKpABM6lYRONogRU41xsTzjJl1ND08VKCfx9P8AS/8AEdpOFIkEg+UaSfacH6wfOpW3YJUMhV18wf8AornHD3eH7wd4pK6yQWcHAzAAWcnSckx86vHZzgbCIW4YrJidmz5E6QayW1Riiiq1y9DeNwTDCPesoQGtxPEIYD+R9Y6VjflgPwkj8R9Kymkw93FYeLt6rbhd2RgPmpArNcsXFBkT6j+lQdrju7s3FMhgG0iDO34ZqyEW90RbSZT+X28Iu3wiPmBFfoE1+feWcUouWQSR47ckztqXJNd/t3VYalIIOxBkfWvUSNPiUs9LXx+x7pSldPJFKUoBSlKAVF9pknhb37v4CKlK8ssgg7HB9jQlGXTJM44OZPbjSQCNjEg4jPyqY4ftRauygDIx21LKkj2MH5xWp2m7HNYcBLmtYmNMMOkb52qv3eGBXT/351VNLKye7HTw1cXOG379ywrwqMp1jMYIVAs+YAUdfU/nWO52ctWy5nXrVToIUaYEaVPruZzVc4bh3tyEuGCI0mSvyWcVMpzDvXBvwAAIZBBkHqCevnNd8x52Zis8Jtim+nPyNbjWNkkIJYYCQACfKZiATmCa1OI5oxVQFRHOCVUiGyF2G042MTtVlTjOHa6Hi4MzlNc4jLBmP1rV5vybgz3hN1AWBgNhV6iI+GPOp+cnyjG6L6msZRHvdCgHvE1MBLMnToAB74A9a1eL4zQQV0r0YDb89qtVngbd0B7Ztqgg6g63FmM5xB/PfFebPZzhWuBu8Fxh90ONPzUGSMDExUJXwa3X8HYefCWYyK4eKRirgIBABCqRpKnVtssxWhc4jvbtt1JEEkgEiTudUYJ3ifPrmLlxfKOGDt47aE7oSonOQZMgHyqO4/lPDozQ1m1rMgF9WCNwoz8gQK7G+HocnG+3l5KoeJuG6WQlcTBA06cqCSNx8cTgwT0mrTyDmV3SddwXRGDpjTjoevT/ALvI314QWADdU4gtp1FiBBLIPMRWj/aOES22i60kyQE06mPXxGBjc1x3Ka4OQ0VqeyZP8dzGNkLNAgHw59ztk1tWwVUl9PQwOmIPv71UOL7TI51BGUgDSNQYSDI1YBj2rW4rtfeIZSQNQOwAMenlVHRJ4SNy0dm7lt8y7HmYCASMSM7bwsn2qpc8415w9pl2HdmZ/aecyarljiWbckgfOT863eDstddUmJ6+QG+KuVfS9jRTpkouybyYbYA2xXZuxSxwNj93+ZrlfNOTLYVCGZizxmMKATiB7Z9K612USOD4cf5a/jVuMFOrtVlSa4yS1KUoeUKUpQClKUApSlAUjt9xRR1gx4R5frHeem1UpOIDlQVCyVWTPQdMbtIHofpVq+0xvEv7g/Ak7VzbmzDDkEganwxPiglDr3aGgz5irHFOJVHUTqnmLwWTi+WFADIgkDOMsYA+ZIHzrVu8Mw3U/n+VbXa/mpXhrUKG1qXeGjw2wpcLG7S4x0g1rWOcJdfS05K6Lg3JdhIj7sYg5xPzzqvKye7X4xZF9MsM1GFfBdZfhJHsSPyNTHD8bacAFkLkwAYySSFA8+m3nWHjOHNvvCLYcImsgrpk+SvsOvQxGdxXPLeTavGK2t4kTcvMdyT75/OtZlzPXz/p5VaBy20wkKCCJBBMEHyrG3Jbf6p+pp0MmvFafRlX0Rt+QrzoqzXOV2U+IQJAEk7kwB7kxWpeVVnTYDgDUfFBC/xCJIBgT0zFOgjLxaC4yQhA9KyWrZPwifYT+VWWzpKIyqoDLqkAExEwPXpXyzxdwXEVihW4G0gAhgUE/wAQM7wIgeeJKLM8/FE+IkRY5Tdb7se8CvTcsAMMdt4QsAJiZMA58pipa5zpFS6wBLW7ndlSQJeARB8iDP1rWv8AHJctMqqQHTxMy6tPjCkMkiYBnfON6lGD7mKzxGctlhG/w/Z60u8t7mPwFSVmyiQFCrPlAJ/rUGnajXctW1TLuAxnCqS2BG7QAD0BOJqV5ghlYAMkCYkjxD4c46mfSuqDXJllqJW8vJqdqb4C21jLMWHoEGf9w/Gup8lSOHsjytp/tFcl7Vuo7v8AW8ZH7sDV+OiuwcEsW0Hkij8BXWTs/wCMfmzPSlK4ZRSlKAUpSgFKUoDn32kD9Iv7n4Sao3cSoUqXZ94zIUyGIOwGT/0Crv8AaOT3yR+oPzNVXlZ+GFHwAZ2ILZJI3G0/SrJZUUW6GuM7n1IheYXH4hTY0fpLQWXwu+sQqqPEukkgGDvk1rKullhgSkLqJjKuBDEAldjMjEEx0qzWuV60IeSNI7p5xkDxKN8So+ZBqucTetD9Kw0u8zknxBQFYA7EAsv1xvXISzsXazQdEXZF5xz9jT4u/qdEAgFgvkRJ09Dgx5dRv4RVv4Pnz3uEYkBLj/o0JPxDQpe4ZIwupiYP3cZxVS4HgiGGR3my+Vv4QXfO6hlIQZHhmK3P/wCmh4ez4V1aIggECLWpMHHhdZE9Wq1pSZ5Fc+jLfcv3Avbe2ptsGSIVhsYxg/Ktbm10JbaRqJEBdWiSQYGr7uxzVI4vtffBVg8ItyCo0gMAyFVmMCNYx0rPxvGXeMzcKqsiO7AOkbkK5zMeLPkMZmuKiUt0XfqI4PL8/F42RJNqFOR43cFWSRtIKNkbycbV6fnl5mYXNKAI4EE6fGVCktE+GG8vi9Kw8RykIhuM5hQCVOkaSAQcgQVycEGN4bYRV1ipH3mKsoGZnGw3kywjMaRU3Xh4K/NfJZrHaVLaNOp9IYgAQqqijSgJ8TdBqIydW2BUsB3l0mfDZVg0MZF1lyCuxKrkH9r3qpcnMFiGEr1PwliyhlDfsgDOYL7GKnuC5yND2ywZe7OkKGlVjJa45BuOSV6A71U490WwsbW5CcZxQ0IvePnJLqUZoAVdYO5Awc/8YOHuQrJA0khj6ASIA6T5z90V7u3CACZG4Un73whgsZidPlWPuvpGmQN/RR5zP1zVmTPLqzlmxwNks/xlAJlxggT4ivkTsD5n0q7cu4jvybhVlCGEUqRHhEsdQywllkYgkedc/t3TBMwGWYGw6KAdzGc+tTnZbg2uXAZIVDqYSYP6qnzBOf4fWozW2WTpnh9KRKdqEBNv9YhxH7Ph/n+Zrs6CAB6CuOc9tf8AqLOfiCiPLx/z1fhXZTVB613/ACgvn9hSlKGMUpSgFKUoBSlKA579pA/SD9wfmapYdkVbiw0fdJ3DEllJ3EwYPSOtXz7Q7JOfILP1Nc64q8bfeRMzGOoBJMgg4x8pwate8TlFqpu6nx3JG3zuwBKm4GAgWijavMjX8GTHi26+lR1u5FhgylixB28AYHXJzqA8JAgfMVneyi6JnTcyrQQBI8MH70z92fh6Vi5lxBK6FaApD4QgvoEsSxwtoEg6oAMjeQDVCOHjB7ep1FMKZYl1Nlfa85ILQgTE6SqQp31AaRiPwrFa4IFf71HA3FuXOR1OFSciWMV9s2pIa34cjKyuC6KuQd5Jny+de7XMmK/pOoBNxR4sAMNaiBdG+DB3gzWh9XY+TXS3ub3E8kZLHeyutTIQNqC2z/eMzY1NkGYEaYHWvHAcy7twQQ5IAMmBpVhpIInSct6EQPWt8FEtPcki4pUaVKwe8PgKsVLaTnOfhPlUPxlvWwcLbsjOp0GkE4w04JG+M+lbNOuutqS9nPJ29RjJOD3xwbnMOcg2iloaS6kEkwRAyoCsfrOIiDvULcvBcEiTgiZJMnDN1BjIAG/WvHG2mUp4IYiJ0lWJPmHGZneK2LXEOFGWEgbG0J+H/K/aFU2v0R1ccmRuIa4JHwjdpwAFCiT6gDHpUtyjh9PjIPijSczEmdS9CTnqRgY6wDDWVYvcJIkd4A4Hw7QVK7jYVYOV8Wukq2lAANPVSDknXsTJIggHHWaolnBu0XR5qcmZ+C5h31u5iFjzEEQWE+XsfOofh7LkmATGoA6WOJzEAxO5jr1MVt8RxahAltYMTtGlt40x8W87RgZmtQWQQIyTDAehmB5b4/h9RXEmjusnGWFnLXONjJwfA67ht6sgSQysoAH70F87BR8xV15GiWSULPqbYMrIvXCyBLYyfbAECqNbcqRnUgzByIjcA7Y385ir7b4RhwyW9ReYh8akBYG38U6isjJ30+tRnnhlWnx2MHF2ieYWfVrMewfP867LXHuEbXzS0D0uoB7ABv612Cqz0tTtCtfD+2faUpQxilKUApSlAKUpQFZ7U2AzhTsyx8wSR/30rm/MeWXFbX0BDBjkFkMaSBmDnpgSOtdN7WSgS4NgdLex/wCmq4l7XIHitPqyP2iJVhuI8XpBpJ4R3ylJJspfazk6otnu0ZnNgJaNsHTrDAliw2IWCPP3qIvXvHcJKwGQSLesywdRFtTlyVWJJzBO1dJ5jy3UttU0grIGoTiNvQEgaj/WoM8kuWXLZIMkEThZCCWGdeliFCjww5+8AEJ7FNlL6sooy23RykaWhioJ1aLiKSQSfiaCQxjJYeVbfH8pKBjpIQW7jAx/h27VoAn95mcj2rd4zk9zvUS0Ae8DJbIACL8Sd0BJIKeJnJySKsN3lurvx3b6bFzRjUGe1oRg9sqC/eJLgBcHVB9L+vDKIU5TTKLzThzb7sNsrOpj9UhSfo4P+qpTkziXnBVRE5MHVqZT91pgTmPWrwOR22t2tX6RlMh3VQxByQ2kAZGDiqJ2h5U9m+O5DII8WhXKKCCD43wZmAvoTjFW1XxlHy5Lvk5PTyh7aZtcxsl7DtgFSCkz4WnA3wCdp8vOoDXtsYIOkwMjSfCwxHgUZA2rNxdx7i6jllkhz5nLHaCJJGwGYjNP7AWLrpbQnwkCfDpBKiAfh2+SDqZnZZ1tY/YrjHCHLuBe4qaEMLNvMTqATECTI0OdtiKn+W8mNuy93xghCuhlKTjLZ8XWNht1rW7JcA103AVRkV1S6pyCCj6o/aVlQe01bbNk+KxeJdSuHMSyYDBtpeTOBABFZZz7GuqpNdRz8WWiYlZ39dJjf0LeW3QVtcl4cMHDbKpPliSzGZHST86s9jlQuDiLLCFXSA4EAOZaFB3CL3YnMy01j5ZwVvh9BfNwd6S2YA0oXmTsAEHUyT61zr2EaWpb8Hnl3ZNGUm8pyTADyrJgqZ0ggHyNWC3wwULv4QPbAiY86w8rXRw9sNAhFnxEgY/WbJHqa0eN7UWkUFCLpMwqMOnUt0H1qt5bNVdfaK3PXZ+73nN08kcj/SjT+JNderjn2dXO85mG06ZW5c0zMExOYGJY9K7FQ06xOLjF9kj7SlKGIUpSgFKUoBSlKAx8Rw6upVhKkQRXN+fclv8ABtqtMe7JmYlSdgHHQ+sia6ZXllBEHINC+m7y3usrujl9rtXbJ0uHtnB1QCoPXMzHuBW2vKmIVTcDWgwbSEAkghlkyQVnOwO2cZsHNuwVi7m3+ib0Er/pxHyNU/jPs74iy2u2AzDZ7ZhvoYMemarxjg2qui33J4fo/wDSduoqKzACdyY8yAzH5ZPtWRuK/SBMzAM++qMdfhP4edVC9zXjLLy7EfsXECj5HSCPeTWG5zxmPisWmTI0hmUgEQdLZH4DaiZyWgu5Sz8mWHkwQJcW3Ati6wQKFAxGuIYz4y4JMGQcdT54zgMXWOq6WXSttmAUAD4VxgMckmT9AKirna9VOm3YYqBvqVfoMz84rPc7X2dIOm5P6mkSPnOn8aNtvKKf0tqW8WR13s+z22Dm2lzUc6Ro0ADJWfhB1RnYx1rIvIURbaE61uXXyP1GtzOoMsNKK2oAwWMRvWZe0ll1ae8tnGGQEnSZEQSN/Oo3guf21cFrd0hQRbHghVgfdB+KQfFP3iKmpPuQWjnnaLLNi3pjYkaifRcSfPAEmtfguGYuLjEHSHVTgyHKktMSPhAgY/Cq7f7V3zBAt2x+qZb6sSPyrynC8XxrygvOOgt6lQfxSF+pmoo0LQ2JZlhL4lm47nFm0YuXFUxsTmPOOgqvcf2hQXPBaFwKSdbOQNUfEogxsM4mrBwH2VcRcOq/dW3Jk4Nxz85AB95q48p7A8JYg6O8b9e74jPmB8I+QrqRFqivmXU/RcfU5Zy3lnHcaGCh7iMckgJa+TRkeg1etXHk32SgHVxN3V/l25UfxOcn5AV0QCK+1IhLWSxitdK+HP1NPlvKrPDrps21tr+yIn3O5rcpShjbb3YpSlDgpSlAKUpQClKUApSlAKUpQHxlBEESPWo/iOzvDP8AFYtn+ED8q+UoSjJx4eDRu9hOCb/Cj91mH861m+zjgz925/5GpSuYRctVcuJv6nwfZtwf6tz/AMjVsWfs/wCCX/C1fvMx/M0pTCOPVXPmb+pI8N2e4a38Fi0v8IqQApSulLk5btn2lKUO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4" name="AutoShape 32" descr="data:image/jpeg;base64,/9j/4AAQSkZJRgABAQAAAQABAAD/2wCEAAkGBhMSERMUExQVFRUWFxkYGBYYGBgZGhsVFxgYGhYaFxgaHSYeGBojHBoWHzAgIygpLSwvFx8xNTAqNSYrLSkBCQoKDgwOGg8PGiwjHiUvLCwpLSosLy8pLCwpKi0pKiwsLCwsLCwqLCwsLCksLCwsKSwsKSwsLCwsLCwsLCksLP/AABEIAMgAyAMBIgACEQEDEQH/xAAcAAEAAgMBAQEAAAAAAAAAAAAABQYDBAcCAQj/xABBEAACAQMCAwYDBAcIAQUBAAABAhEAAyESMQQFQQYTIlFhcTKBkQdCobEjUmJygsHRFDNDY5Ky4fCTJFOi0vEV/8QAGgEBAAMBAQEAAAAAAAAAAAAAAAIDBAEFBv/EAC4RAAICAQMCAwcFAQEAAAAAAAABAgMRBCExEkEFE1EiMmFxkcHwFIGhsdEzUv/aAAwDAQACEQMRAD8A7BSlK882ClKUApSlAKUpQClKUApStHm/O7HC2zcv3Ftr6nJ9ANyfah3ng3qx3+IVBLsFHmTArnnGfaUbt9bdorasmP0sh3YsQqgD4U8RGfFH5VbjedrbvXO8B4hmUEPeua/CxbAQLCggA9D0O1c34R32V7zOp8R214NDHfKTtC5zny9j9K8J254Qn42HuprltjnKXLZS3btBDEWoAQkEwT4ZEzB3+ERuakeZ8Fw5sg2PCQwUG2MSZA1q0SkiOkeYzUZOSeMGqlaaazJS+aa/w6vwXNLV7+7uK/sc/Mb1tVxIWDae0S86p7u4oZJYbgSZUxmJyNqvnIO2eyXz7XP/AL/1op55NF3h/s+ZRLqX8lxpXwGvtTPLFKUoBSlKAUpSgFKUoBSlKAUpSgFKUoBSlKArPaXtiti4nD2gLnE3MhfuonV7kdPIddqp3GctdiWvN/aLnxElYlgrm2FSYFtWxozmCTU7xh/9XxRj/EUfLurZ/M15v2FYEMoI2jfB3H/FZrLWpYNCSxhHI+c8E1pg9+Z7xQzmdRLMNZIJE4ExEYGwArfvgHhi3hJVgA3Txkav4cz8qct4gd9at3Xa5Ya6bY1yWtXTKgeKSodZWPpGasXG8RwruB4BaDLLao8bwwxtC49TkdK3wvUYtNZyjJLRTcnh8blW5XYzqEqFySRpkj4cAtidxJ6VuhriKSpMg6BiVGtvvAnMFYjJmPOrle7NWigCTb22yc6dweoAIHlqODWnzLs2CQbQyWkqxYgkfCZLQBuMDOrfGcnmRbNtUnXS62U3lXF3bb5VSpaH1FWBAJhCvxEgkwImWNWoOzhrgSEgGfJvvoQc+E9YzMRiTFDs61i6HdcoCiXCOjKRv8seQYg1oL2g/s0gLrLrLIVLZgqSwGEHiI84X2rS61ZW5534wZNLq7NLascdzpXZPtZ3cWrp/Rn4W/V9D+z+VX+a4bw7rpUh1YHbxS0ZKzPx4++N96vfYvtRtYun0tsf9p/kaoTw+lnuavTQvr/U0fui70pSpniClKUApSlAKUpQClKUApSlAKUpQClKUBRONvFuJ4obaboUeo7q20/VjWPj+IFu07kgBVJk7DHX0rZ464Df4iBEXIPqdCH8iKgO1t9hw8IbYZ3VR3nwnrHziKwz3mbK45wjnHFWzpc6YYKwaCP75fHaK+kKxB963OP463c48ta8KK1vWBkMWZGYjyBMggbxWpxSAMUAYHSAA33NBI0HzKh3E9RFbH2evbPFaHCOCkgnfUpDLg7EQT869FL2G/RFLufnZfDe69cHT+bIxQhdyf8A9Fa/KAFJUmMSB5kHp8qke/CeIkADMnb5zWVuKW4Ayhc/eUzPzrBFrpaZJp9iH7R80NlLZCzruBSYnTgsDHl4TnpH0rbdnDxDW71vRpKEY37wkaz6AaMerxW59oyt3NogkIpdi0HDaRoJ9IL+81F3eJW1wfCpwikXuNABeSSFRRr8R2+L5ST0q+tNRUkdnGEo9L57f1uS3A8lDWLlm641WmLW2DDUgKgnY7apORGRjFahYK2nqFUkbfEsz7SDB9K1uwvAcOLzhcsirDKuAW1TDQSuAMk5narhzflPeI7aVNwKe7+Q2nrqPT2qMpb4NuktejnjOV3/AD4Fk7Hdo/7Qnduf0qD/AFL5+/n/AM1ZK4dyvm5tlLqGCuRP4qR+BFdn5Zx4vWbd1dnUMPnVkHkj4lpVTPrh7r/g2qUpUzyxSlKAUpSgFKUoBSlKAUpSgFKUoCl8YR39+N+8M++lf5RVV7cWibdqLS3vGfAzBREbyYz0+dWnio76/H/uNPvAH5AVE8+5cL9l0hSd1DCV1DaRWCckp7myvsc6FkO8kOoRfEGkugX4QWG/UBuo/HQ0jhbtviEBGgq5WRGk68LiZ8JU779JFb9pLVtrlu4G1eIAMihVCEghWmTrMYgCAD0zoc449dOjUjkyREQB1M/dBwY6wduvpwXZHn6htzzwX3iONZwFJkKWaYA1IQNBMGAdJPvOwyB87O8WRcQQV1eEp6qCQ3vAAx0j5VXjXCG0cLc0KSDklgF9RIAIxnFY07R3bkKoUMR8A1EAsMBmkQSCYEHrVHlenBujqoeW4S5Lj9oHMQnBsuJusLYk46s2fYH8KonA8xbQwUHVatvbtCZ8XEXfDB8xMVtdqE7ziLHDWwdFq3kHSmbniacaVbwgbVHrb7uGV9K3VXSxHwwPxaGkDclfpbGKVXT+5kUs2lm7EcSlriO5tDWAsPd16QzKTkLBBEyBMTvNdJmuQcu4vu7tkrft2ADCWILGCYm5GASD1OK6zbbYH2NYbdpfn59Da94pnNOZXtXEX2Ij9I4j91tP8p+ZrtvZNI4Lhh/lL+VcO4viu9d7oAAclgPQmR84j513jkKRwtgeVpP9orTE2+I7VQX5wb9KUqZ4wpSlAKUpQClKUApSozi+fopKqC59ML/q/pNcbS3Z3kk6wcTxyW/iYD03P0GaqvF84dpFy6qg/cU6Me+rUffFRlzj7dspbti2S5gDUAonMsRMz+NVuz/ySUfUudnn1purD3BFRfMe090MVsWA0Y1u+lT6qACSPeKhOH43X8L2XkYCsc/UmOvnUgLgyJEjcYkD1HSqpWzLIKKeeSNtpd8T3ANTMWbTkSTmPSva3Qa37fEAiVKkeciJ8sVie5bdgrrpYiROJAxg9en1rFLLeWXpoj+O5XavKVdQQwzjNVXiuxFheJDaBqe6rIuNOi2g1L5ySJJj86urcHk924aN1nI+lYnJEaljyP8AQ1Ou2VecMjKKmU3tFdtOED247w6tTE4KnTBUgeE6RG3nFRfK+XhrraLiawCVs9JGZDbGDHoM+kWrtVyA8VbHdtDpJG0MIPhJgxnrB61G9iuz9y0TdcwHRdImTp0iPb29a3QtiqXjkySrl5vwK32l4c2uPY3F1C/bU5g+JF8XkDGknpuPOvnMLbXAw0wUaZJCzpw+3TTiAegzVr7QdnzxPdrfyuu4AEADCRKEMT0C/Mn6Q6ci421atllF9ipLLEFTKSpY6tcgZMDr51ZC2DSy9zjqkp5RFW2A8NtuFOBNtl8bDeJNdX4QeFeggR7VzflXZu7dcBkZVRwwVlwFk4RydQIIiDIIIjYz0vRII2kEfUZrJc05LDNq93By2/bQK/dmUGrQT+qJ0/hFfoTlyRatjyRR/wDEV+frVn9FpmfDEjYwIkehr9DW1gAeQA/CtcTX4l7sF8/se6UpUjxxSlKAUpSgFfCY3r7UT2ruleDvkb92R9aEox6mkQvE82PF6tu4nwAEy4Egl/Sdl+vkNYcNcLfHC9AoA+pMknby61h4Lix3C6SkhQIHhXVGwU5A9K+Hmc2mNxWQbSAxj1JUiR7GsslJvLLdlsiC7UcCw1N3isBC6TJZQep6R8s1VrPLpEqVG0w8b4HgIg/81Jc3S05Oi/AVc6i4LE7gKZAWPcmaj7i2xZUpdOuBMiM+nlGa21LK6c/U863HVlmbheUuxmTKkBt4E58RHWMxuJ61JcXYe4AysTgT4ifmRJImJj061ocpa+ZOykQWBADECMzIbBicbkeYrbt3XafEsDqpU7fkf+M1XZmLwe5RpNPKOUnv6mPhLL25ALMB4oRtEbnYjPmOnlXnjONu3tPhOkbM7SJGZn7046dOhFZLW7Gcjd9QJBABiIHQj0E7V5tm6+UBYNJEkCTvIABk9dh85qlzWN0i1aCvKcW8dzTsniFctbIJAyUcSM/CMiSYOfTrVj5L2wRgReZw0mQZkkYiPhioX+z3gGVFQPgyApyZ0aog5z7kVDi1+l7y9cZyTAKpABM6lYRONogRU41xsTzjJl1ND08VKCfx9P8AS/8AEdpOFIkEg+UaSfacH6wfOpW3YJUMhV18wf8AornHD3eH7wd4pK6yQWcHAzAAWcnSckx86vHZzgbCIW4YrJidmz5E6QayW1Riiiq1y9DeNwTDCPesoQGtxPEIYD+R9Y6VjflgPwkj8R9Kymkw93FYeLt6rbhd2RgPmpArNcsXFBkT6j+lQdrju7s3FMhgG0iDO34ZqyEW90RbSZT+X28Iu3wiPmBFfoE1+feWcUouWQSR47ckztqXJNd/t3VYalIIOxBkfWvUSNPiUs9LXx+x7pSldPJFKUoBSlKAVF9pknhb37v4CKlK8ssgg7HB9jQlGXTJM44OZPbjSQCNjEg4jPyqY4ftRauygDIx21LKkj2MH5xWp2m7HNYcBLmtYmNMMOkb52qv3eGBXT/351VNLKye7HTw1cXOG379ywrwqMp1jMYIVAs+YAUdfU/nWO52ctWy5nXrVToIUaYEaVPruZzVc4bh3tyEuGCI0mSvyWcVMpzDvXBvwAAIZBBkHqCevnNd8x52Zis8Jtim+nPyNbjWNkkIJYYCQACfKZiATmCa1OI5oxVQFRHOCVUiGyF2G042MTtVlTjOHa6Hi4MzlNc4jLBmP1rV5vybgz3hN1AWBgNhV6iI+GPOp+cnyjG6L6msZRHvdCgHvE1MBLMnToAB74A9a1eL4zQQV0r0YDb89qtVngbd0B7Ztqgg6g63FmM5xB/PfFebPZzhWuBu8Fxh90ONPzUGSMDExUJXwa3X8HYefCWYyK4eKRirgIBABCqRpKnVtssxWhc4jvbtt1JEEkgEiTudUYJ3ifPrmLlxfKOGDt47aE7oSonOQZMgHyqO4/lPDozQ1m1rMgF9WCNwoz8gQK7G+HocnG+3l5KoeJuG6WQlcTBA06cqCSNx8cTgwT0mrTyDmV3SddwXRGDpjTjoevT/ALvI314QWADdU4gtp1FiBBLIPMRWj/aOES22i60kyQE06mPXxGBjc1x3Ka4OQ0VqeyZP8dzGNkLNAgHw59ztk1tWwVUl9PQwOmIPv71UOL7TI51BGUgDSNQYSDI1YBj2rW4rtfeIZSQNQOwAMenlVHRJ4SNy0dm7lt8y7HmYCASMSM7bwsn2qpc8415w9pl2HdmZ/aecyarljiWbckgfOT863eDstddUmJ6+QG+KuVfS9jRTpkouybyYbYA2xXZuxSxwNj93+ZrlfNOTLYVCGZizxmMKATiB7Z9K612USOD4cf5a/jVuMFOrtVlSa4yS1KUoeUKUpQClKUApSlAUjt9xRR1gx4R5frHeem1UpOIDlQVCyVWTPQdMbtIHofpVq+0xvEv7g/Ak7VzbmzDDkEganwxPiglDr3aGgz5irHFOJVHUTqnmLwWTi+WFADIgkDOMsYA+ZIHzrVu8Mw3U/n+VbXa/mpXhrUKG1qXeGjw2wpcLG7S4x0g1rWOcJdfS05K6Lg3JdhIj7sYg5xPzzqvKye7X4xZF9MsM1GFfBdZfhJHsSPyNTHD8bacAFkLkwAYySSFA8+m3nWHjOHNvvCLYcImsgrpk+SvsOvQxGdxXPLeTavGK2t4kTcvMdyT75/OtZlzPXz/p5VaBy20wkKCCJBBMEHyrG3Jbf6p+pp0MmvFafRlX0Rt+QrzoqzXOV2U+IQJAEk7kwB7kxWpeVVnTYDgDUfFBC/xCJIBgT0zFOgjLxaC4yQhA9KyWrZPwifYT+VWWzpKIyqoDLqkAExEwPXpXyzxdwXEVihW4G0gAhgUE/wAQM7wIgeeJKLM8/FE+IkRY5Tdb7se8CvTcsAMMdt4QsAJiZMA58pipa5zpFS6wBLW7ndlSQJeARB8iDP1rWv8AHJctMqqQHTxMy6tPjCkMkiYBnfON6lGD7mKzxGctlhG/w/Z60u8t7mPwFSVmyiQFCrPlAJ/rUGnajXctW1TLuAxnCqS2BG7QAD0BOJqV5ghlYAMkCYkjxD4c46mfSuqDXJllqJW8vJqdqb4C21jLMWHoEGf9w/Gup8lSOHsjytp/tFcl7Vuo7v8AW8ZH7sDV+OiuwcEsW0Hkij8BXWTs/wCMfmzPSlK4ZRSlKAUpSgFKUoDn32kD9Iv7n4Sao3cSoUqXZ94zIUyGIOwGT/0Crv8AaOT3yR+oPzNVXlZ+GFHwAZ2ILZJI3G0/SrJZUUW6GuM7n1IheYXH4hTY0fpLQWXwu+sQqqPEukkgGDvk1rKullhgSkLqJjKuBDEAldjMjEEx0qzWuV60IeSNI7p5xkDxKN8So+ZBqucTetD9Kw0u8zknxBQFYA7EAsv1xvXISzsXazQdEXZF5xz9jT4u/qdEAgFgvkRJ09Dgx5dRv4RVv4Pnz3uEYkBLj/o0JPxDQpe4ZIwupiYP3cZxVS4HgiGGR3my+Vv4QXfO6hlIQZHhmK3P/wCmh4ez4V1aIggECLWpMHHhdZE9Wq1pSZ5Fc+jLfcv3Avbe2ptsGSIVhsYxg/Ktbm10JbaRqJEBdWiSQYGr7uxzVI4vtffBVg8ItyCo0gMAyFVmMCNYx0rPxvGXeMzcKqsiO7AOkbkK5zMeLPkMZmuKiUt0XfqI4PL8/F42RJNqFOR43cFWSRtIKNkbycbV6fnl5mYXNKAI4EE6fGVCktE+GG8vi9Kw8RykIhuM5hQCVOkaSAQcgQVycEGN4bYRV1ipH3mKsoGZnGw3kywjMaRU3Xh4K/NfJZrHaVLaNOp9IYgAQqqijSgJ8TdBqIydW2BUsB3l0mfDZVg0MZF1lyCuxKrkH9r3qpcnMFiGEr1PwliyhlDfsgDOYL7GKnuC5yND2ywZe7OkKGlVjJa45BuOSV6A71U490WwsbW5CcZxQ0IvePnJLqUZoAVdYO5Awc/8YOHuQrJA0khj6ASIA6T5z90V7u3CACZG4Un73whgsZidPlWPuvpGmQN/RR5zP1zVmTPLqzlmxwNks/xlAJlxggT4ivkTsD5n0q7cu4jvybhVlCGEUqRHhEsdQywllkYgkedc/t3TBMwGWYGw6KAdzGc+tTnZbg2uXAZIVDqYSYP6qnzBOf4fWozW2WTpnh9KRKdqEBNv9YhxH7Ph/n+Zrs6CAB6CuOc9tf8AqLOfiCiPLx/z1fhXZTVB613/ACgvn9hSlKGMUpSgFKUoBSlKA579pA/SD9wfmapYdkVbiw0fdJ3DEllJ3EwYPSOtXz7Q7JOfILP1Nc64q8bfeRMzGOoBJMgg4x8pwate8TlFqpu6nx3JG3zuwBKm4GAgWijavMjX8GTHi26+lR1u5FhgylixB28AYHXJzqA8JAgfMVneyi6JnTcyrQQBI8MH70z92fh6Vi5lxBK6FaApD4QgvoEsSxwtoEg6oAMjeQDVCOHjB7ep1FMKZYl1Nlfa85ILQgTE6SqQp31AaRiPwrFa4IFf71HA3FuXOR1OFSciWMV9s2pIa34cjKyuC6KuQd5Jny+de7XMmK/pOoBNxR4sAMNaiBdG+DB3gzWh9XY+TXS3ub3E8kZLHeyutTIQNqC2z/eMzY1NkGYEaYHWvHAcy7twQQ5IAMmBpVhpIInSct6EQPWt8FEtPcki4pUaVKwe8PgKsVLaTnOfhPlUPxlvWwcLbsjOp0GkE4w04JG+M+lbNOuutqS9nPJ29RjJOD3xwbnMOcg2iloaS6kEkwRAyoCsfrOIiDvULcvBcEiTgiZJMnDN1BjIAG/WvHG2mUp4IYiJ0lWJPmHGZneK2LXEOFGWEgbG0J+H/K/aFU2v0R1ccmRuIa4JHwjdpwAFCiT6gDHpUtyjh9PjIPijSczEmdS9CTnqRgY6wDDWVYvcJIkd4A4Hw7QVK7jYVYOV8Wukq2lAANPVSDknXsTJIggHHWaolnBu0XR5qcmZ+C5h31u5iFjzEEQWE+XsfOofh7LkmATGoA6WOJzEAxO5jr1MVt8RxahAltYMTtGlt40x8W87RgZmtQWQQIyTDAehmB5b4/h9RXEmjusnGWFnLXONjJwfA67ht6sgSQysoAH70F87BR8xV15GiWSULPqbYMrIvXCyBLYyfbAECqNbcqRnUgzByIjcA7Y385ir7b4RhwyW9ReYh8akBYG38U6isjJ30+tRnnhlWnx2MHF2ieYWfVrMewfP867LXHuEbXzS0D0uoB7ABv612Cqz0tTtCtfD+2faUpQxilKUApSlAKUpQFZ7U2AzhTsyx8wSR/30rm/MeWXFbX0BDBjkFkMaSBmDnpgSOtdN7WSgS4NgdLex/wCmq4l7XIHitPqyP2iJVhuI8XpBpJ4R3ylJJspfazk6otnu0ZnNgJaNsHTrDAliw2IWCPP3qIvXvHcJKwGQSLesywdRFtTlyVWJJzBO1dJ5jy3UttU0grIGoTiNvQEgaj/WoM8kuWXLZIMkEThZCCWGdeliFCjww5+8AEJ7FNlL6sooy23RykaWhioJ1aLiKSQSfiaCQxjJYeVbfH8pKBjpIQW7jAx/h27VoAn95mcj2rd4zk9zvUS0Ae8DJbIACL8Sd0BJIKeJnJySKsN3lurvx3b6bFzRjUGe1oRg9sqC/eJLgBcHVB9L+vDKIU5TTKLzThzb7sNsrOpj9UhSfo4P+qpTkziXnBVRE5MHVqZT91pgTmPWrwOR22t2tX6RlMh3VQxByQ2kAZGDiqJ2h5U9m+O5DII8WhXKKCCD43wZmAvoTjFW1XxlHy5Lvk5PTyh7aZtcxsl7DtgFSCkz4WnA3wCdp8vOoDXtsYIOkwMjSfCwxHgUZA2rNxdx7i6jllkhz5nLHaCJJGwGYjNP7AWLrpbQnwkCfDpBKiAfh2+SDqZnZZ1tY/YrjHCHLuBe4qaEMLNvMTqATECTI0OdtiKn+W8mNuy93xghCuhlKTjLZ8XWNht1rW7JcA103AVRkV1S6pyCCj6o/aVlQe01bbNk+KxeJdSuHMSyYDBtpeTOBABFZZz7GuqpNdRz8WWiYlZ39dJjf0LeW3QVtcl4cMHDbKpPliSzGZHST86s9jlQuDiLLCFXSA4EAOZaFB3CL3YnMy01j5ZwVvh9BfNwd6S2YA0oXmTsAEHUyT61zr2EaWpb8Hnl3ZNGUm8pyTADyrJgqZ0ggHyNWC3wwULv4QPbAiY86w8rXRw9sNAhFnxEgY/WbJHqa0eN7UWkUFCLpMwqMOnUt0H1qt5bNVdfaK3PXZ+73nN08kcj/SjT+JNderjn2dXO85mG06ZW5c0zMExOYGJY9K7FQ06xOLjF9kj7SlKGIUpSgFKUoBSlKAx8Rw6upVhKkQRXN+fclv8ABtqtMe7JmYlSdgHHQ+sia6ZXllBEHINC+m7y3usrujl9rtXbJ0uHtnB1QCoPXMzHuBW2vKmIVTcDWgwbSEAkghlkyQVnOwO2cZsHNuwVi7m3+ib0Er/pxHyNU/jPs74iy2u2AzDZ7ZhvoYMemarxjg2qui33J4fo/wDSduoqKzACdyY8yAzH5ZPtWRuK/SBMzAM++qMdfhP4edVC9zXjLLy7EfsXECj5HSCPeTWG5zxmPisWmTI0hmUgEQdLZH4DaiZyWgu5Sz8mWHkwQJcW3Ati6wQKFAxGuIYz4y4JMGQcdT54zgMXWOq6WXSttmAUAD4VxgMckmT9AKirna9VOm3YYqBvqVfoMz84rPc7X2dIOm5P6mkSPnOn8aNtvKKf0tqW8WR13s+z22Dm2lzUc6Ro0ADJWfhB1RnYx1rIvIURbaE61uXXyP1GtzOoMsNKK2oAwWMRvWZe0ll1ae8tnGGQEnSZEQSN/Oo3guf21cFrd0hQRbHghVgfdB+KQfFP3iKmpPuQWjnnaLLNi3pjYkaifRcSfPAEmtfguGYuLjEHSHVTgyHKktMSPhAgY/Cq7f7V3zBAt2x+qZb6sSPyrynC8XxrygvOOgt6lQfxSF+pmoo0LQ2JZlhL4lm47nFm0YuXFUxsTmPOOgqvcf2hQXPBaFwKSdbOQNUfEogxsM4mrBwH2VcRcOq/dW3Jk4Nxz85AB95q48p7A8JYg6O8b9e74jPmB8I+QrqRFqivmXU/RcfU5Zy3lnHcaGCh7iMckgJa+TRkeg1etXHk32SgHVxN3V/l25UfxOcn5AV0QCK+1IhLWSxitdK+HP1NPlvKrPDrps21tr+yIn3O5rcpShjbb3YpSlDgpSlAKUpQClKUApSlAKUpQHxlBEESPWo/iOzvDP8AFYtn+ED8q+UoSjJx4eDRu9hOCb/Cj91mH861m+zjgz925/5GpSuYRctVcuJv6nwfZtwf6tz/AMjVsWfs/wCCX/C1fvMx/M0pTCOPVXPmb+pI8N2e4a38Fi0v8IqQApSulLk5btn2lKUO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6" name="AutoShape 34" descr="data:image/jpeg;base64,/9j/4AAQSkZJRgABAQAAAQABAAD/2wCEAAkGBhMSERMUExQVFRUWFxkYGBYYGBgZGhsVFxgYGhYaFxgaHSYeGBojHBoWHzAgIygpLSwvFx8xNTAqNSYrLSkBCQoKDgwOGg8PGiwjHiUvLCwpLSosLy8pLCwpKi0pKiwsLCwsLCwqLCwsLCksLCwsKSwsKSwsLCwsLCwsLCksLP/AABEIAMgAyAMBIgACEQEDEQH/xAAcAAEAAgMBAQEAAAAAAAAAAAAABQYDBAcCAQj/xABBEAACAQMCAwYDBAcIAQUBAAABAhEAAyESMQQFQQYTIlFhcTKBkQdCobEjUmJygsHRFDNDY5Ky4fCTJFOi0vEV/8QAGgEBAAMBAQEAAAAAAAAAAAAAAAIDBAEFBv/EAC4RAAICAQMCAwcFAQEAAAAAAAABAgMRBCExEkEFE1EiMmFxkcHwFIGhsdEzUv/aAAwDAQACEQMRAD8A7BSlK882ClKUApSlAKUpQClKUApStHm/O7HC2zcv3Ftr6nJ9ANyfah3ng3qx3+IVBLsFHmTArnnGfaUbt9bdorasmP0sh3YsQqgD4U8RGfFH5VbjedrbvXO8B4hmUEPeua/CxbAQLCggA9D0O1c34R32V7zOp8R214NDHfKTtC5zny9j9K8J254Qn42HuprltjnKXLZS3btBDEWoAQkEwT4ZEzB3+ERuakeZ8Fw5sg2PCQwUG2MSZA1q0SkiOkeYzUZOSeMGqlaaazJS+aa/w6vwXNLV7+7uK/sc/Mb1tVxIWDae0S86p7u4oZJYbgSZUxmJyNqvnIO2eyXz7XP/AL/1op55NF3h/s+ZRLqX8lxpXwGvtTPLFKUoBSlKAUpSgFKUoBSlKAUpSgFKUoBSlKArPaXtiti4nD2gLnE3MhfuonV7kdPIddqp3GctdiWvN/aLnxElYlgrm2FSYFtWxozmCTU7xh/9XxRj/EUfLurZ/M15v2FYEMoI2jfB3H/FZrLWpYNCSxhHI+c8E1pg9+Z7xQzmdRLMNZIJE4ExEYGwArfvgHhi3hJVgA3Txkav4cz8qct4gd9at3Xa5Ya6bY1yWtXTKgeKSodZWPpGasXG8RwruB4BaDLLao8bwwxtC49TkdK3wvUYtNZyjJLRTcnh8blW5XYzqEqFySRpkj4cAtidxJ6VuhriKSpMg6BiVGtvvAnMFYjJmPOrle7NWigCTb22yc6dweoAIHlqODWnzLs2CQbQyWkqxYgkfCZLQBuMDOrfGcnmRbNtUnXS62U3lXF3bb5VSpaH1FWBAJhCvxEgkwImWNWoOzhrgSEgGfJvvoQc+E9YzMRiTFDs61i6HdcoCiXCOjKRv8seQYg1oL2g/s0gLrLrLIVLZgqSwGEHiI84X2rS61ZW5534wZNLq7NLascdzpXZPtZ3cWrp/Rn4W/V9D+z+VX+a4bw7rpUh1YHbxS0ZKzPx4++N96vfYvtRtYun0tsf9p/kaoTw+lnuavTQvr/U0fui70pSpniClKUApSlAKUpQClKUApSlAKUpQClKUBRONvFuJ4obaboUeo7q20/VjWPj+IFu07kgBVJk7DHX0rZ464Df4iBEXIPqdCH8iKgO1t9hw8IbYZ3VR3nwnrHziKwz3mbK45wjnHFWzpc6YYKwaCP75fHaK+kKxB963OP463c48ta8KK1vWBkMWZGYjyBMggbxWpxSAMUAYHSAA33NBI0HzKh3E9RFbH2evbPFaHCOCkgnfUpDLg7EQT869FL2G/RFLufnZfDe69cHT+bIxQhdyf8A9Fa/KAFJUmMSB5kHp8qke/CeIkADMnb5zWVuKW4Ayhc/eUzPzrBFrpaZJp9iH7R80NlLZCzruBSYnTgsDHl4TnpH0rbdnDxDW71vRpKEY37wkaz6AaMerxW59oyt3NogkIpdi0HDaRoJ9IL+81F3eJW1wfCpwikXuNABeSSFRRr8R2+L5ST0q+tNRUkdnGEo9L57f1uS3A8lDWLlm641WmLW2DDUgKgnY7apORGRjFahYK2nqFUkbfEsz7SDB9K1uwvAcOLzhcsirDKuAW1TDQSuAMk5narhzflPeI7aVNwKe7+Q2nrqPT2qMpb4NuktejnjOV3/AD4Fk7Hdo/7Qnduf0qD/AFL5+/n/AM1ZK4dyvm5tlLqGCuRP4qR+BFdn5Zx4vWbd1dnUMPnVkHkj4lpVTPrh7r/g2qUpUzyxSlKAUpSgFKUoBSlKAUpSgFKUoCl8YR39+N+8M++lf5RVV7cWibdqLS3vGfAzBREbyYz0+dWnio76/H/uNPvAH5AVE8+5cL9l0hSd1DCV1DaRWCckp7myvsc6FkO8kOoRfEGkugX4QWG/UBuo/HQ0jhbtviEBGgq5WRGk68LiZ8JU779JFb9pLVtrlu4G1eIAMihVCEghWmTrMYgCAD0zoc449dOjUjkyREQB1M/dBwY6wduvpwXZHn6htzzwX3iONZwFJkKWaYA1IQNBMGAdJPvOwyB87O8WRcQQV1eEp6qCQ3vAAx0j5VXjXCG0cLc0KSDklgF9RIAIxnFY07R3bkKoUMR8A1EAsMBmkQSCYEHrVHlenBujqoeW4S5Lj9oHMQnBsuJusLYk46s2fYH8KonA8xbQwUHVatvbtCZ8XEXfDB8xMVtdqE7ziLHDWwdFq3kHSmbniacaVbwgbVHrb7uGV9K3VXSxHwwPxaGkDclfpbGKVXT+5kUs2lm7EcSlriO5tDWAsPd16QzKTkLBBEyBMTvNdJmuQcu4vu7tkrft2ADCWILGCYm5GASD1OK6zbbYH2NYbdpfn59Da94pnNOZXtXEX2Ij9I4j91tP8p+ZrtvZNI4Lhh/lL+VcO4viu9d7oAAclgPQmR84j513jkKRwtgeVpP9orTE2+I7VQX5wb9KUqZ4wpSlAKUpQClKUApSozi+fopKqC59ML/q/pNcbS3Z3kk6wcTxyW/iYD03P0GaqvF84dpFy6qg/cU6Me+rUffFRlzj7dspbti2S5gDUAonMsRMz+NVuz/ySUfUudnn1purD3BFRfMe090MVsWA0Y1u+lT6qACSPeKhOH43X8L2XkYCsc/UmOvnUgLgyJEjcYkD1HSqpWzLIKKeeSNtpd8T3ANTMWbTkSTmPSva3Qa37fEAiVKkeciJ8sVie5bdgrrpYiROJAxg9en1rFLLeWXpoj+O5XavKVdQQwzjNVXiuxFheJDaBqe6rIuNOi2g1L5ySJJj86urcHk924aN1nI+lYnJEaljyP8AQ1Ou2VecMjKKmU3tFdtOED247w6tTE4KnTBUgeE6RG3nFRfK+XhrraLiawCVs9JGZDbGDHoM+kWrtVyA8VbHdtDpJG0MIPhJgxnrB61G9iuz9y0TdcwHRdImTp0iPb29a3QtiqXjkySrl5vwK32l4c2uPY3F1C/bU5g+JF8XkDGknpuPOvnMLbXAw0wUaZJCzpw+3TTiAegzVr7QdnzxPdrfyuu4AEADCRKEMT0C/Mn6Q6ci421atllF9ipLLEFTKSpY6tcgZMDr51ZC2DSy9zjqkp5RFW2A8NtuFOBNtl8bDeJNdX4QeFeggR7VzflXZu7dcBkZVRwwVlwFk4RydQIIiDIIIjYz0vRII2kEfUZrJc05LDNq93By2/bQK/dmUGrQT+qJ0/hFfoTlyRatjyRR/wDEV+frVn9FpmfDEjYwIkehr9DW1gAeQA/CtcTX4l7sF8/se6UpUjxxSlKAUpSgFfCY3r7UT2ruleDvkb92R9aEox6mkQvE82PF6tu4nwAEy4Egl/Sdl+vkNYcNcLfHC9AoA+pMknby61h4Lix3C6SkhQIHhXVGwU5A9K+Hmc2mNxWQbSAxj1JUiR7GsslJvLLdlsiC7UcCw1N3isBC6TJZQep6R8s1VrPLpEqVG0w8b4HgIg/81Jc3S05Oi/AVc6i4LE7gKZAWPcmaj7i2xZUpdOuBMiM+nlGa21LK6c/U863HVlmbheUuxmTKkBt4E58RHWMxuJ61JcXYe4AysTgT4ifmRJImJj061ocpa+ZOykQWBADECMzIbBicbkeYrbt3XafEsDqpU7fkf+M1XZmLwe5RpNPKOUnv6mPhLL25ALMB4oRtEbnYjPmOnlXnjONu3tPhOkbM7SJGZn7046dOhFZLW7Gcjd9QJBABiIHQj0E7V5tm6+UBYNJEkCTvIABk9dh85qlzWN0i1aCvKcW8dzTsniFctbIJAyUcSM/CMiSYOfTrVj5L2wRgReZw0mQZkkYiPhioX+z3gGVFQPgyApyZ0aog5z7kVDi1+l7y9cZyTAKpABM6lYRONogRU41xsTzjJl1ND08VKCfx9P8AS/8AEdpOFIkEg+UaSfacH6wfOpW3YJUMhV18wf8AornHD3eH7wd4pK6yQWcHAzAAWcnSckx86vHZzgbCIW4YrJidmz5E6QayW1Riiiq1y9DeNwTDCPesoQGtxPEIYD+R9Y6VjflgPwkj8R9Kymkw93FYeLt6rbhd2RgPmpArNcsXFBkT6j+lQdrju7s3FMhgG0iDO34ZqyEW90RbSZT+X28Iu3wiPmBFfoE1+feWcUouWQSR47ckztqXJNd/t3VYalIIOxBkfWvUSNPiUs9LXx+x7pSldPJFKUoBSlKAVF9pknhb37v4CKlK8ssgg7HB9jQlGXTJM44OZPbjSQCNjEg4jPyqY4ftRauygDIx21LKkj2MH5xWp2m7HNYcBLmtYmNMMOkb52qv3eGBXT/351VNLKye7HTw1cXOG379ywrwqMp1jMYIVAs+YAUdfU/nWO52ctWy5nXrVToIUaYEaVPruZzVc4bh3tyEuGCI0mSvyWcVMpzDvXBvwAAIZBBkHqCevnNd8x52Zis8Jtim+nPyNbjWNkkIJYYCQACfKZiATmCa1OI5oxVQFRHOCVUiGyF2G042MTtVlTjOHa6Hi4MzlNc4jLBmP1rV5vybgz3hN1AWBgNhV6iI+GPOp+cnyjG6L6msZRHvdCgHvE1MBLMnToAB74A9a1eL4zQQV0r0YDb89qtVngbd0B7Ztqgg6g63FmM5xB/PfFebPZzhWuBu8Fxh90ONPzUGSMDExUJXwa3X8HYefCWYyK4eKRirgIBABCqRpKnVtssxWhc4jvbtt1JEEkgEiTudUYJ3ifPrmLlxfKOGDt47aE7oSonOQZMgHyqO4/lPDozQ1m1rMgF9WCNwoz8gQK7G+HocnG+3l5KoeJuG6WQlcTBA06cqCSNx8cTgwT0mrTyDmV3SddwXRGDpjTjoevT/ALvI314QWADdU4gtp1FiBBLIPMRWj/aOES22i60kyQE06mPXxGBjc1x3Ka4OQ0VqeyZP8dzGNkLNAgHw59ztk1tWwVUl9PQwOmIPv71UOL7TI51BGUgDSNQYSDI1YBj2rW4rtfeIZSQNQOwAMenlVHRJ4SNy0dm7lt8y7HmYCASMSM7bwsn2qpc8415w9pl2HdmZ/aecyarljiWbckgfOT863eDstddUmJ6+QG+KuVfS9jRTpkouybyYbYA2xXZuxSxwNj93+ZrlfNOTLYVCGZizxmMKATiB7Z9K612USOD4cf5a/jVuMFOrtVlSa4yS1KUoeUKUpQClKUApSlAUjt9xRR1gx4R5frHeem1UpOIDlQVCyVWTPQdMbtIHofpVq+0xvEv7g/Ak7VzbmzDDkEganwxPiglDr3aGgz5irHFOJVHUTqnmLwWTi+WFADIgkDOMsYA+ZIHzrVu8Mw3U/n+VbXa/mpXhrUKG1qXeGjw2wpcLG7S4x0g1rWOcJdfS05K6Lg3JdhIj7sYg5xPzzqvKye7X4xZF9MsM1GFfBdZfhJHsSPyNTHD8bacAFkLkwAYySSFA8+m3nWHjOHNvvCLYcImsgrpk+SvsOvQxGdxXPLeTavGK2t4kTcvMdyT75/OtZlzPXz/p5VaBy20wkKCCJBBMEHyrG3Jbf6p+pp0MmvFafRlX0Rt+QrzoqzXOV2U+IQJAEk7kwB7kxWpeVVnTYDgDUfFBC/xCJIBgT0zFOgjLxaC4yQhA9KyWrZPwifYT+VWWzpKIyqoDLqkAExEwPXpXyzxdwXEVihW4G0gAhgUE/wAQM7wIgeeJKLM8/FE+IkRY5Tdb7se8CvTcsAMMdt4QsAJiZMA58pipa5zpFS6wBLW7ndlSQJeARB8iDP1rWv8AHJctMqqQHTxMy6tPjCkMkiYBnfON6lGD7mKzxGctlhG/w/Z60u8t7mPwFSVmyiQFCrPlAJ/rUGnajXctW1TLuAxnCqS2BG7QAD0BOJqV5ghlYAMkCYkjxD4c46mfSuqDXJllqJW8vJqdqb4C21jLMWHoEGf9w/Gup8lSOHsjytp/tFcl7Vuo7v8AW8ZH7sDV+OiuwcEsW0Hkij8BXWTs/wCMfmzPSlK4ZRSlKAUpSgFKUoDn32kD9Iv7n4Sao3cSoUqXZ94zIUyGIOwGT/0Crv8AaOT3yR+oPzNVXlZ+GFHwAZ2ILZJI3G0/SrJZUUW6GuM7n1IheYXH4hTY0fpLQWXwu+sQqqPEukkgGDvk1rKullhgSkLqJjKuBDEAldjMjEEx0qzWuV60IeSNI7p5xkDxKN8So+ZBqucTetD9Kw0u8zknxBQFYA7EAsv1xvXISzsXazQdEXZF5xz9jT4u/qdEAgFgvkRJ09Dgx5dRv4RVv4Pnz3uEYkBLj/o0JPxDQpe4ZIwupiYP3cZxVS4HgiGGR3my+Vv4QXfO6hlIQZHhmK3P/wCmh4ez4V1aIggECLWpMHHhdZE9Wq1pSZ5Fc+jLfcv3Avbe2ptsGSIVhsYxg/Ktbm10JbaRqJEBdWiSQYGr7uxzVI4vtffBVg8ItyCo0gMAyFVmMCNYx0rPxvGXeMzcKqsiO7AOkbkK5zMeLPkMZmuKiUt0XfqI4PL8/F42RJNqFOR43cFWSRtIKNkbycbV6fnl5mYXNKAI4EE6fGVCktE+GG8vi9Kw8RykIhuM5hQCVOkaSAQcgQVycEGN4bYRV1ipH3mKsoGZnGw3kywjMaRU3Xh4K/NfJZrHaVLaNOp9IYgAQqqijSgJ8TdBqIydW2BUsB3l0mfDZVg0MZF1lyCuxKrkH9r3qpcnMFiGEr1PwliyhlDfsgDOYL7GKnuC5yND2ywZe7OkKGlVjJa45BuOSV6A71U490WwsbW5CcZxQ0IvePnJLqUZoAVdYO5Awc/8YOHuQrJA0khj6ASIA6T5z90V7u3CACZG4Un73whgsZidPlWPuvpGmQN/RR5zP1zVmTPLqzlmxwNks/xlAJlxggT4ivkTsD5n0q7cu4jvybhVlCGEUqRHhEsdQywllkYgkedc/t3TBMwGWYGw6KAdzGc+tTnZbg2uXAZIVDqYSYP6qnzBOf4fWozW2WTpnh9KRKdqEBNv9YhxH7Ph/n+Zrs6CAB6CuOc9tf8AqLOfiCiPLx/z1fhXZTVB613/ACgvn9hSlKGMUpSgFKUoBSlKA579pA/SD9wfmapYdkVbiw0fdJ3DEllJ3EwYPSOtXz7Q7JOfILP1Nc64q8bfeRMzGOoBJMgg4x8pwate8TlFqpu6nx3JG3zuwBKm4GAgWijavMjX8GTHi26+lR1u5FhgylixB28AYHXJzqA8JAgfMVneyi6JnTcyrQQBI8MH70z92fh6Vi5lxBK6FaApD4QgvoEsSxwtoEg6oAMjeQDVCOHjB7ep1FMKZYl1Nlfa85ILQgTE6SqQp31AaRiPwrFa4IFf71HA3FuXOR1OFSciWMV9s2pIa34cjKyuC6KuQd5Jny+de7XMmK/pOoBNxR4sAMNaiBdG+DB3gzWh9XY+TXS3ub3E8kZLHeyutTIQNqC2z/eMzY1NkGYEaYHWvHAcy7twQQ5IAMmBpVhpIInSct6EQPWt8FEtPcki4pUaVKwe8PgKsVLaTnOfhPlUPxlvWwcLbsjOp0GkE4w04JG+M+lbNOuutqS9nPJ29RjJOD3xwbnMOcg2iloaS6kEkwRAyoCsfrOIiDvULcvBcEiTgiZJMnDN1BjIAG/WvHG2mUp4IYiJ0lWJPmHGZneK2LXEOFGWEgbG0J+H/K/aFU2v0R1ccmRuIa4JHwjdpwAFCiT6gDHpUtyjh9PjIPijSczEmdS9CTnqRgY6wDDWVYvcJIkd4A4Hw7QVK7jYVYOV8Wukq2lAANPVSDknXsTJIggHHWaolnBu0XR5qcmZ+C5h31u5iFjzEEQWE+XsfOofh7LkmATGoA6WOJzEAxO5jr1MVt8RxahAltYMTtGlt40x8W87RgZmtQWQQIyTDAehmB5b4/h9RXEmjusnGWFnLXONjJwfA67ht6sgSQysoAH70F87BR8xV15GiWSULPqbYMrIvXCyBLYyfbAECqNbcqRnUgzByIjcA7Y385ir7b4RhwyW9ReYh8akBYG38U6isjJ30+tRnnhlWnx2MHF2ieYWfVrMewfP867LXHuEbXzS0D0uoB7ABv612Cqz0tTtCtfD+2faUpQxilKUApSlAKUpQFZ7U2AzhTsyx8wSR/30rm/MeWXFbX0BDBjkFkMaSBmDnpgSOtdN7WSgS4NgdLex/wCmq4l7XIHitPqyP2iJVhuI8XpBpJ4R3ylJJspfazk6otnu0ZnNgJaNsHTrDAliw2IWCPP3qIvXvHcJKwGQSLesywdRFtTlyVWJJzBO1dJ5jy3UttU0grIGoTiNvQEgaj/WoM8kuWXLZIMkEThZCCWGdeliFCjww5+8AEJ7FNlL6sooy23RykaWhioJ1aLiKSQSfiaCQxjJYeVbfH8pKBjpIQW7jAx/h27VoAn95mcj2rd4zk9zvUS0Ae8DJbIACL8Sd0BJIKeJnJySKsN3lurvx3b6bFzRjUGe1oRg9sqC/eJLgBcHVB9L+vDKIU5TTKLzThzb7sNsrOpj9UhSfo4P+qpTkziXnBVRE5MHVqZT91pgTmPWrwOR22t2tX6RlMh3VQxByQ2kAZGDiqJ2h5U9m+O5DII8WhXKKCCD43wZmAvoTjFW1XxlHy5Lvk5PTyh7aZtcxsl7DtgFSCkz4WnA3wCdp8vOoDXtsYIOkwMjSfCwxHgUZA2rNxdx7i6jllkhz5nLHaCJJGwGYjNP7AWLrpbQnwkCfDpBKiAfh2+SDqZnZZ1tY/YrjHCHLuBe4qaEMLNvMTqATECTI0OdtiKn+W8mNuy93xghCuhlKTjLZ8XWNht1rW7JcA103AVRkV1S6pyCCj6o/aVlQe01bbNk+KxeJdSuHMSyYDBtpeTOBABFZZz7GuqpNdRz8WWiYlZ39dJjf0LeW3QVtcl4cMHDbKpPliSzGZHST86s9jlQuDiLLCFXSA4EAOZaFB3CL3YnMy01j5ZwVvh9BfNwd6S2YA0oXmTsAEHUyT61zr2EaWpb8Hnl3ZNGUm8pyTADyrJgqZ0ggHyNWC3wwULv4QPbAiY86w8rXRw9sNAhFnxEgY/WbJHqa0eN7UWkUFCLpMwqMOnUt0H1qt5bNVdfaK3PXZ+73nN08kcj/SjT+JNderjn2dXO85mG06ZW5c0zMExOYGJY9K7FQ06xOLjF9kj7SlKGIUpSgFKUoBSlKAx8Rw6upVhKkQRXN+fclv8ABtqtMe7JmYlSdgHHQ+sia6ZXllBEHINC+m7y3usrujl9rtXbJ0uHtnB1QCoPXMzHuBW2vKmIVTcDWgwbSEAkghlkyQVnOwO2cZsHNuwVi7m3+ib0Er/pxHyNU/jPs74iy2u2AzDZ7ZhvoYMemarxjg2qui33J4fo/wDSduoqKzACdyY8yAzH5ZPtWRuK/SBMzAM++qMdfhP4edVC9zXjLLy7EfsXECj5HSCPeTWG5zxmPisWmTI0hmUgEQdLZH4DaiZyWgu5Sz8mWHkwQJcW3Ati6wQKFAxGuIYz4y4JMGQcdT54zgMXWOq6WXSttmAUAD4VxgMckmT9AKirna9VOm3YYqBvqVfoMz84rPc7X2dIOm5P6mkSPnOn8aNtvKKf0tqW8WR13s+z22Dm2lzUc6Ro0ADJWfhB1RnYx1rIvIURbaE61uXXyP1GtzOoMsNKK2oAwWMRvWZe0ll1ae8tnGGQEnSZEQSN/Oo3guf21cFrd0hQRbHghVgfdB+KQfFP3iKmpPuQWjnnaLLNi3pjYkaifRcSfPAEmtfguGYuLjEHSHVTgyHKktMSPhAgY/Cq7f7V3zBAt2x+qZb6sSPyrynC8XxrygvOOgt6lQfxSF+pmoo0LQ2JZlhL4lm47nFm0YuXFUxsTmPOOgqvcf2hQXPBaFwKSdbOQNUfEogxsM4mrBwH2VcRcOq/dW3Jk4Nxz85AB95q48p7A8JYg6O8b9e74jPmB8I+QrqRFqivmXU/RcfU5Zy3lnHcaGCh7iMckgJa+TRkeg1etXHk32SgHVxN3V/l25UfxOcn5AV0QCK+1IhLWSxitdK+HP1NPlvKrPDrps21tr+yIn3O5rcpShjbb3YpSlDgpSlAKUpQClKUApSlAKUpQHxlBEESPWo/iOzvDP8AFYtn+ED8q+UoSjJx4eDRu9hOCb/Cj91mH861m+zjgz925/5GpSuYRctVcuJv6nwfZtwf6tz/AMjVsWfs/wCCX/C1fvMx/M0pTCOPVXPmb+pI8N2e4a38Fi0v8IqQApSulLk5btn2lKUOClKUApSlAKUpQClK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90" name="Picture 38" descr="&amp;Gcy;&amp;ocy;&amp;rcy;&amp;ocy;&amp;dcy;&amp;iecy;&amp;tscy;&amp;kcy;&amp;acy;&amp;yacy; - &amp;Rcy;&amp;ocy;&amp;scy;&amp;pcy;&amp;icy;&amp;scy;&amp;softcy; - &amp;Gcy;&amp;acy;&amp;lcy;&amp;iecy;&amp;rcy;&amp;iecy;&amp;yacy; - &amp;Icy;&amp;scy;&amp;kcy;&amp;ucy;&amp;scy;&amp;scy;&amp;tcy;&amp;vcy;&amp;ocy; &amp;rcy;&amp;icy;&amp;scy;&amp;ocy;&amp;vcy;&amp;acy;&amp;ncy;&amp;icy;&amp;yacy;-&amp;pcy;&amp;ocy;&amp;shcy;&amp;acy;&amp;gcy;&amp;ocy;&amp;vcy;&amp;ocy;&amp;iecy; &amp;rcy;&amp;ucy;&amp;kcy;&amp;ocy;&amp;vcy;&amp;ocy;&amp;dcy;&amp;scy;&amp;tcy;&amp;vcy;&amp;ocy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4365104"/>
            <a:ext cx="2808312" cy="2251330"/>
          </a:xfrm>
          <a:prstGeom prst="rect">
            <a:avLst/>
          </a:prstGeom>
          <a:noFill/>
        </p:spPr>
      </p:pic>
      <p:pic>
        <p:nvPicPr>
          <p:cNvPr id="23602" name="Picture 50" descr="&amp;Icy;&amp;zcy;&amp;ocy;&amp;bcy;&amp;rcy;&amp;acy;&amp;zhcy;&amp;iecy;&amp;ncy;&amp;icy;&amp;yacy; &amp;Scy;&amp;ocy;&amp;lcy;&amp;ocy;&amp;ncy;&amp;kcy;&amp;acy; - &amp;Kcy;&amp;acy;&amp;tcy;&amp;acy;&amp;lcy;&amp;ocy;&amp;gcy; &amp;scy;&amp;ucy;&amp;vcy;&amp;iecy;&amp;ncy;&amp;icy;&amp;rcy;&amp;ocy;&amp;vcy; - &amp;Mcy;&amp;ocy;&amp;scy;&amp;kcy;&amp;ocy;&amp;vcy;&amp;scy;&amp;kcy;&amp;icy;&amp;jcy; &amp;scy;&amp;ucy;&amp;vcy;&amp;iecy;&amp;ncy;&amp;icy;&amp;r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556792"/>
            <a:ext cx="1728192" cy="2269447"/>
          </a:xfrm>
          <a:prstGeom prst="rect">
            <a:avLst/>
          </a:prstGeom>
          <a:noFill/>
        </p:spPr>
      </p:pic>
      <p:pic>
        <p:nvPicPr>
          <p:cNvPr id="7170" name="Picture 2" descr="&amp;Gcy;&amp;ocy;&amp;rcy;&amp;ocy;&amp;dcy; &amp;Gcy;&amp;ocy;&amp;rcy;&amp;ocy;&amp;dcy;&amp;iecy;&amp;tscy;, &amp;Ncy;&amp;icy;&amp;zhcy;&amp;iecy;&amp;gcy;&amp;ocy;&amp;rcy;&amp;ocy;&amp;dcy;&amp;scy;&amp;kcy;&amp;acy;&amp;yacy; &amp;ocy;&amp;bcy;&amp;lcy;&amp;acy;&amp;scy;&amp;tcy;&amp;softcy; &amp;Kcy;&amp;ocy;&amp;ncy;&amp;scy;&amp;tcy;&amp;acy;&amp;ncy;&amp;tcy;&amp;icy;&amp;ncy; &amp;Kcy;&amp;ocy;&amp;kcy;&amp;ocy;&amp;shcy;&amp;kcy;&amp;icy;&amp;ncy;, 2012 &amp;Fcy;&amp;ocy;&amp;tcy;&amp;ocy;&amp;bcy;&amp;acy;&amp;ncy;&amp;kcy; &amp;Gcy;&amp;iecy;&amp;ocy;&amp;Fcy;&amp;ocy;&amp;tcy;&amp;ocy;/GeoPhoto GetImages Grou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7744" y="1268760"/>
            <a:ext cx="4427074" cy="2913133"/>
          </a:xfrm>
          <a:prstGeom prst="rect">
            <a:avLst/>
          </a:prstGeom>
          <a:noFill/>
        </p:spPr>
      </p:pic>
      <p:pic>
        <p:nvPicPr>
          <p:cNvPr id="7172" name="Picture 4" descr="&amp;Gcy;&amp;ocy;&amp;rcy;&amp;ocy;&amp;dcy;&amp;iecy;&amp;tscy;&amp;kcy;&amp;acy;&amp;yacy; &amp;rcy;&amp;ocy;&amp;scy;&amp;pcy;&amp;icy;&amp;scy;&amp;softcy; &quot; &amp;ZHcy;&amp;ucy;&amp;rcy;&amp;ncy;&amp;acy;&amp;lcy; &amp;pcy;&amp;ocy;&amp;zcy;&amp;icy;&amp;tcy;&amp;icy;&amp;vcy;&amp;a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948264" y="1484784"/>
            <a:ext cx="2016224" cy="2480136"/>
          </a:xfrm>
          <a:prstGeom prst="rect">
            <a:avLst/>
          </a:prstGeom>
          <a:noFill/>
        </p:spPr>
      </p:pic>
      <p:pic>
        <p:nvPicPr>
          <p:cNvPr id="7174" name="Picture 6" descr="&amp;Dcy;&amp;iecy;&amp;tcy;&amp;scy;&amp;kcy;&amp;acy;&amp;yacy; &amp;icy;&amp;gcy;&amp;rcy;&amp;ucy;&amp;shcy;&amp;kcy;&amp;acy; &quot;&amp;Lcy;&amp;ocy;&amp;shcy;&amp;acy;&amp;dcy;&amp;kcy;&amp;acy;&quot;. &amp;Rcy;&amp;ocy;&amp;scy;&amp;pcy;&amp;icy;&amp;scy;&amp;softcy; &amp;pcy;&amp;ocy;&amp;dcy; &amp;Gcy;&amp;ocy;&amp;rcy;&amp;ocy;&amp;dcy;&amp;iecy;&amp;tscy;. - &amp;icy;&amp;gcy;&amp;rcy;&amp;ucy;&amp;shcy;&amp;kcy;&amp;acy;,&amp;dcy;&amp;iecy;…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848" y="4437675"/>
            <a:ext cx="2232248" cy="2249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11468"/>
          </a:xfrm>
        </p:spPr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</a:rPr>
              <a:t>Жостовская</a:t>
            </a:r>
            <a:r>
              <a:rPr lang="ru-RU" dirty="0" smtClean="0">
                <a:solidFill>
                  <a:srgbClr val="FF0000"/>
                </a:solidFill>
              </a:rPr>
              <a:t> роспись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жостовский промысел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96752"/>
            <a:ext cx="2362572" cy="27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жостовский промысел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45232" y="4243400"/>
            <a:ext cx="22048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жостовский промысел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268760"/>
            <a:ext cx="27718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жостовский промысел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15816" y="4437112"/>
            <a:ext cx="3384376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https://encrypted-tbn3.gstatic.com/images?q=tbn:ANd9GcTYSUBBeSX-iUv2i3QZElhPIEzDEU-saYXlxvNa6Q_TVzFo9Xy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4509120"/>
            <a:ext cx="2152650" cy="2124075"/>
          </a:xfrm>
          <a:prstGeom prst="rect">
            <a:avLst/>
          </a:prstGeom>
          <a:noFill/>
        </p:spPr>
      </p:pic>
      <p:pic>
        <p:nvPicPr>
          <p:cNvPr id="32780" name="Picture 12" descr="http://mw2.google.com/mw-panoramio/photos/medium/1069278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43240" y="1071546"/>
            <a:ext cx="3354756" cy="2737444"/>
          </a:xfrm>
          <a:prstGeom prst="rect">
            <a:avLst/>
          </a:prstGeom>
          <a:noFill/>
        </p:spPr>
      </p:pic>
      <p:pic>
        <p:nvPicPr>
          <p:cNvPr id="32788" name="Picture 20" descr="https://encrypted-tbn3.gstatic.com/images?q=tbn:ANd9GcQriDnD7sDPiJ1x70ftkU5uJZlOZo8l7BiwJi6HAwjPEWHePA3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5984" y="2928934"/>
            <a:ext cx="2232248" cy="138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520280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FF0000"/>
                </a:solidFill>
              </a:rPr>
              <a:t>До </a:t>
            </a:r>
            <a:r>
              <a:rPr lang="ru-RU" sz="4800" b="1" dirty="0" smtClean="0">
                <a:solidFill>
                  <a:srgbClr val="FF0000"/>
                </a:solidFill>
              </a:rPr>
              <a:t>новых встреч!</a:t>
            </a:r>
            <a:endParaRPr lang="ru-RU" sz="4800" b="1" dirty="0"/>
          </a:p>
        </p:txBody>
      </p:sp>
      <p:pic>
        <p:nvPicPr>
          <p:cNvPr id="33794" name="Picture 2" descr="https://encrypted-tbn3.gstatic.com/images?q=tbn:ANd9GcQTgkOTwEhQBjm7cCBclxNFItnfG6oA-YVntHFKICyovB4gKiG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4000504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s://encrypted-tbn1.gstatic.com/images?q=tbn:ANd9GcRB6-aMfsTJMY3D2OMj5VdsMlls8yYIzIJDfFZJbs2-ezMCgTC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929066"/>
            <a:ext cx="2834079" cy="188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https://encrypted-tbn2.gstatic.com/images?q=tbn:ANd9GcSAoKiV9BGGI-dN-iy39gmC5mGngcqIbBsJU2eQzB407nSKBN3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00892" y="642918"/>
            <a:ext cx="19050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IMG_19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57166"/>
            <a:ext cx="1714512" cy="282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/>
              <a:t>                    </a:t>
            </a:r>
          </a:p>
          <a:p>
            <a:pPr marL="1255713" indent="354013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Детство – каждодневное открытие мира, поэтому</a:t>
            </a:r>
            <a:endParaRPr lang="ru-RU" dirty="0" smtClean="0">
              <a:solidFill>
                <a:srgbClr val="002060"/>
              </a:solidFill>
            </a:endParaRPr>
          </a:p>
          <a:p>
            <a:pPr marL="1255713" indent="-804863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надо сделать так, чтобы оно стало, прежде всего,</a:t>
            </a:r>
            <a:endParaRPr lang="ru-RU" dirty="0" smtClean="0">
              <a:solidFill>
                <a:srgbClr val="002060"/>
              </a:solidFill>
            </a:endParaRPr>
          </a:p>
          <a:p>
            <a:pPr marL="1255713" indent="-804863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               познанием человека и Отечества, их красоты и величия.</a:t>
            </a:r>
            <a:endParaRPr lang="ru-RU" dirty="0" smtClean="0">
              <a:solidFill>
                <a:srgbClr val="002060"/>
              </a:solidFill>
            </a:endParaRPr>
          </a:p>
          <a:p>
            <a:pPr indent="4856163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 В.А. Сухомлинский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b="1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Через красивое к человечному-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такова закономерность воспитания.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                                   В.А.Сухомлинский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indent="2263775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Самым высоким видом искусства,</a:t>
            </a:r>
            <a:endParaRPr lang="ru-RU" dirty="0" smtClean="0">
              <a:solidFill>
                <a:srgbClr val="002060"/>
              </a:solidFill>
            </a:endParaRPr>
          </a:p>
          <a:p>
            <a:pPr indent="2263775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самым талантливым, самым гениальным</a:t>
            </a:r>
            <a:endParaRPr lang="ru-RU" dirty="0" smtClean="0">
              <a:solidFill>
                <a:srgbClr val="002060"/>
              </a:solidFill>
            </a:endParaRPr>
          </a:p>
          <a:p>
            <a:pPr indent="2263775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является народное искусство, то есть то, </a:t>
            </a:r>
            <a:endParaRPr lang="ru-RU" dirty="0" smtClean="0">
              <a:solidFill>
                <a:srgbClr val="002060"/>
              </a:solidFill>
            </a:endParaRPr>
          </a:p>
          <a:p>
            <a:pPr indent="2263775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что запечатлено народом, сохранено, то, </a:t>
            </a:r>
            <a:endParaRPr lang="ru-RU" dirty="0" smtClean="0">
              <a:solidFill>
                <a:srgbClr val="002060"/>
              </a:solidFill>
            </a:endParaRPr>
          </a:p>
          <a:p>
            <a:pPr indent="2263775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что народ пронёс через столетия.</a:t>
            </a:r>
            <a:endParaRPr lang="ru-RU" dirty="0" smtClean="0">
              <a:solidFill>
                <a:srgbClr val="002060"/>
              </a:solidFill>
            </a:endParaRPr>
          </a:p>
          <a:p>
            <a:pPr indent="4856163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М.И. Калинин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Значение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 давних пор дошкольная педагогика признаёт огромное воспитательное значение народного искусства. Через близкое и родное творчество своих земляков детям легче понять и творчество других народов, получить первоначальное патриотическое воспитание.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Россия – родина для многих. Но для того, чтобы считать себя её сыном или дочерью, необходимо ощутить духовную жизнь своего народа.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В народном искусстве обобщены представления о прекрасном, эстетические идеалы и мудрость народа, которые передаются из поколения в поколение. Трудно переоценить значение народного декоративно-прикладного искусства в патриотическом воспитании детей, а также в воспитании нравственных чувств, чувства любви и гордости за свою страну.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Чувство Родины… Оно начинается у ребёнка с отношения к семье, к самым близким людям – к матери, отцу, бабушке, дедушке. Это корни, связывающие его с родным домом и ближайшим окружением.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Чувство Родины начинается с восхищения тем, что видит перед собой малыш, чему он изумляется, и что вызывает отклик в его душе… И хотя многие впечатления ещё не осознаны им глубоко, но, пропущенные через детское восприятие, в дальнейшем они играют огромную роль в становлении личности патриота.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Что знаем мы о старине, о давно минувших днях? Великий русский педагог К.Д.Ушинский ещё в </a:t>
            </a:r>
            <a:r>
              <a:rPr lang="en-US" dirty="0" smtClean="0">
                <a:solidFill>
                  <a:srgbClr val="002060"/>
                </a:solidFill>
              </a:rPr>
              <a:t>XIX </a:t>
            </a:r>
            <a:r>
              <a:rPr lang="ru-RU" dirty="0" smtClean="0">
                <a:solidFill>
                  <a:srgbClr val="002060"/>
                </a:solidFill>
              </a:rPr>
              <a:t>веке писал, что западный человек (даже менее образованный) ближе к своим корням, истории, культуре, чем русский.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 тех пор мало, что изменилось, и есть опасность превратиться в «Иванов, не помнящих родства».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Сейчас к нам постепенно возвращается национальная память, и мы по-новому начинаем относиться к старинным обычаям и традициям, фольклору, художественным промыслам, декоративно-прикладному искусству, в которых народ оставил нам самое ценное из своих культурных достижений, просеянных сквозь сито веков.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Как же развивать воображение и творческие способности детей, если не приобщать их к истокам народного мастерства? Чем увлечь ребёнка, как не игрушкой (матрёшка, дымковская, </a:t>
            </a:r>
            <a:r>
              <a:rPr lang="ru-RU" dirty="0" err="1" smtClean="0">
                <a:solidFill>
                  <a:srgbClr val="002060"/>
                </a:solidFill>
              </a:rPr>
              <a:t>филимоновская</a:t>
            </a:r>
            <a:r>
              <a:rPr lang="ru-RU" dirty="0" smtClean="0">
                <a:solidFill>
                  <a:srgbClr val="002060"/>
                </a:solidFill>
              </a:rPr>
              <a:t>, калининская и др.), такой яркой, самобытной, не похожей ни на одну игрушку мира?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Приобщение детей к народной культуре, народному искусству является важнейшим средством формирования у них развития духовности. Именно поэтому родная культура, как отец и мать, должна стать неотъемлемой частью души ребёнка, началом, порождающим личность.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воспитание юного патриота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развитие творческих способностей детей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irc_mi" descr="http://festival.1september.ru/articles/594946/img24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068960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Задачи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Приобщать детей к истокам духовной культуры русского народа.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Формировать социально-активную личность дошкольника через воспитание чувств национальной гордости, гражданского достоинства, любви к Отечеству, своему народу.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Формировать представления о разнообразных произведениях народного декоративно-прикладного искусства.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Формировать предпосылки к поисковой деятельности, интеллектуальной инициативе.</a:t>
            </a:r>
            <a:endParaRPr lang="ru-RU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Способствовать индивидуальному самовыражению детей в процессе творческой деятельности.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Развивать творческие и познавательные способности детей.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Развивать мелкую моторику рук.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Обогащать словарный запас детей.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Создавать условия для становления у дошкольников элементов коммуникативной культуры: умения слушать и договариваться между собой в процессе решения игровых и творческих задач.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571868" y="2928934"/>
            <a:ext cx="1771723" cy="944213"/>
            <a:chOff x="3257543" y="2066563"/>
            <a:chExt cx="1771723" cy="94421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57543" y="2066563"/>
              <a:ext cx="1771723" cy="94421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303636" y="2112656"/>
              <a:ext cx="1679537" cy="85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kern="1200" baseline="0" dirty="0" smtClean="0">
                  <a:latin typeface="Times New Roman" pitchFamily="18" charset="0"/>
                  <a:cs typeface="Times New Roman" pitchFamily="18" charset="0"/>
                </a:rPr>
                <a:t>Методы и приёмы</a:t>
              </a:r>
              <a:endParaRPr lang="ru-RU" sz="1600" b="1" kern="1200" baseline="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8" name="Прямая со стрелкой 27"/>
          <p:cNvCxnSpPr/>
          <p:nvPr/>
        </p:nvCxnSpPr>
        <p:spPr>
          <a:xfrm flipV="1">
            <a:off x="4572000" y="1785926"/>
            <a:ext cx="1643074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>
            <a:off x="2857488" y="1785926"/>
            <a:ext cx="1571636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3965571" y="4606933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0800000">
            <a:off x="2928926" y="350043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6000760" y="2928934"/>
            <a:ext cx="2928958" cy="1015651"/>
            <a:chOff x="3257543" y="2066563"/>
            <a:chExt cx="1771723" cy="944213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3257543" y="2066563"/>
              <a:ext cx="1771723" cy="94421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6" name="Скругленный прямоугольник 4"/>
            <p:cNvSpPr/>
            <p:nvPr/>
          </p:nvSpPr>
          <p:spPr>
            <a:xfrm>
              <a:off x="3303636" y="2112656"/>
              <a:ext cx="1679537" cy="85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</a:pPr>
              <a:endParaRPr lang="ru-RU" sz="135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lvl="0" algn="ctr" defTabSz="711200">
                <a:spcBef>
                  <a:spcPct val="0"/>
                </a:spcBef>
              </a:pPr>
              <a:r>
                <a:rPr lang="ru-RU" sz="135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Показ последовательности рисования и упражнение в изображении </a:t>
              </a:r>
            </a:p>
            <a:p>
              <a:pPr algn="ctr" defTabSz="711200">
                <a:spcBef>
                  <a:spcPct val="0"/>
                </a:spcBef>
              </a:pPr>
              <a:r>
                <a:rPr lang="ru-RU" sz="135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или сложных элементов узора</a:t>
              </a:r>
              <a:endParaRPr lang="ru-RU" sz="13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endParaRPr lang="ru-RU" sz="1600" b="1" kern="1200" baseline="0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357818" y="500042"/>
            <a:ext cx="3571900" cy="1087089"/>
            <a:chOff x="3257543" y="2066563"/>
            <a:chExt cx="1771723" cy="944213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3257543" y="2066563"/>
              <a:ext cx="1771723" cy="94421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9" name="Скругленный прямоугольник 4"/>
            <p:cNvSpPr/>
            <p:nvPr/>
          </p:nvSpPr>
          <p:spPr>
            <a:xfrm>
              <a:off x="3303636" y="2138001"/>
              <a:ext cx="1679537" cy="8266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Использование очерчивающего жеста (для выделения элементов, определения их расположения и последовательности выполнения узора)</a:t>
              </a:r>
              <a:endParaRPr lang="ru-RU" sz="900" b="1" dirty="0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42844" y="3000372"/>
            <a:ext cx="2786082" cy="944213"/>
            <a:chOff x="3257543" y="2066563"/>
            <a:chExt cx="2172810" cy="944213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3257543" y="2066563"/>
              <a:ext cx="2172810" cy="94421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2" name="Скругленный прямоугольник 4"/>
            <p:cNvSpPr/>
            <p:nvPr/>
          </p:nvSpPr>
          <p:spPr>
            <a:xfrm>
              <a:off x="3303635" y="2112656"/>
              <a:ext cx="2126717" cy="85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Создание игровой ситуации в начале занятия и во время проведения анализа детских работ</a:t>
              </a:r>
              <a:endParaRPr lang="ru-RU" sz="1500" b="1" kern="1200" baseline="0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2571736" y="5357826"/>
            <a:ext cx="3786214" cy="1143008"/>
            <a:chOff x="3257543" y="2066563"/>
            <a:chExt cx="1771723" cy="944213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3257543" y="2066563"/>
              <a:ext cx="1771723" cy="94421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5" name="Скругленный прямоугольник 4"/>
            <p:cNvSpPr/>
            <p:nvPr/>
          </p:nvSpPr>
          <p:spPr>
            <a:xfrm>
              <a:off x="3303636" y="2112656"/>
              <a:ext cx="1679537" cy="85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</a:pPr>
              <a:r>
                <a:rPr lang="ru-RU" sz="150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Сочетание различных видов изобразительной деятельности (например, лепка с последующей росписью)</a:t>
              </a:r>
              <a:endParaRPr lang="ru-RU" sz="1500" b="1" dirty="0" smtClean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214282" y="500042"/>
            <a:ext cx="3357586" cy="1015651"/>
            <a:chOff x="3257543" y="2066563"/>
            <a:chExt cx="1771723" cy="944213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3257543" y="2066563"/>
              <a:ext cx="1771723" cy="94421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58" name="Скругленный прямоугольник 4"/>
            <p:cNvSpPr/>
            <p:nvPr/>
          </p:nvSpPr>
          <p:spPr>
            <a:xfrm>
              <a:off x="3303636" y="2112656"/>
              <a:ext cx="1688094" cy="8520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600" b="1" dirty="0" smtClean="0">
                  <a:solidFill>
                    <a:schemeClr val="tx1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Сравнение элементов узора и различных вариантов композиций</a:t>
              </a:r>
              <a:endParaRPr lang="ru-RU" sz="1600" b="1" kern="1200" baseline="0" dirty="0"/>
            </a:p>
          </p:txBody>
        </p:sp>
      </p:grpSp>
      <p:cxnSp>
        <p:nvCxnSpPr>
          <p:cNvPr id="78" name="Прямая со стрелкой 77"/>
          <p:cNvCxnSpPr/>
          <p:nvPr/>
        </p:nvCxnSpPr>
        <p:spPr>
          <a:xfrm flipV="1">
            <a:off x="5357818" y="3500438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Ты Россия моя, золотые края.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Я люблю тебя, Родина светлая.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20" name="Picture 4" descr="&amp;Mcy;&amp;acy;&amp;gcy;&amp;icy;&amp;yacy; &amp;tscy;&amp;vcy;&amp;iecy;&amp;tcy;&amp;ocy;&amp;vcy; &amp;icy; &amp;rcy;&amp;acy;&amp;scy;&amp;tcy;&amp;iecy;&amp;ncy;&amp;icy;&amp;jcy; &amp;Ncy;&amp;acy;&amp;shcy;&amp;icy; &amp;icy;&amp;ncy;&amp;tcy;&amp;iecy;&amp;rcy;&amp;iecy;&amp;scy;&amp;ycy; &amp;Fcy;&amp;ocy;&amp;rcy;&amp;ucy;&amp;mcy; &amp;mcy;&amp;ocy;&amp;lcy;&amp;ocy;&amp;dcy;&amp;ycy;&amp;khcy; &amp;pcy;&amp;iecy;&amp;ncy;&amp;scy;&amp;icy;&amp;ocy;&amp;ncy;&amp;iecy;&amp;rcy;&amp;ocy;&amp;v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581128"/>
            <a:ext cx="2595525" cy="1853946"/>
          </a:xfrm>
          <a:prstGeom prst="rect">
            <a:avLst/>
          </a:prstGeom>
          <a:noFill/>
        </p:spPr>
      </p:pic>
      <p:pic>
        <p:nvPicPr>
          <p:cNvPr id="9222" name="Picture 6" descr="&amp;pcy;&amp;rcy;&amp;icy;&amp;rcy;&amp;ocy;&amp;dcy;&amp;acy; &amp;rcy;&amp;ocy;&amp;scy;&amp;scy;&amp;icy;&amp;icy; &amp;Pcy;&amp;rcy;&amp;icy;&amp;rcy;&amp;ocy;&amp;dcy;&amp;acy; priroda nature DX9HX7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84168" y="4581128"/>
            <a:ext cx="2867718" cy="1872208"/>
          </a:xfrm>
          <a:prstGeom prst="rect">
            <a:avLst/>
          </a:prstGeom>
          <a:noFill/>
        </p:spPr>
      </p:pic>
      <p:pic>
        <p:nvPicPr>
          <p:cNvPr id="9230" name="Picture 14" descr="&amp;Rcy;&amp;ucy;&amp;scy;&amp;softcy; &amp;scy;&amp;vcy;&amp;yacy;&amp;tcy;&amp;acy;&amp;yacy; &amp;mcy;&amp;ocy;&amp;yacy; &amp;scy;&amp;tcy;. &amp;Scy; &amp;Rcy;&amp;ocy;&amp;mcy;&amp;acy;&amp;shcy;&amp;icy;&amp;ncy;&amp;acy; - &amp;scy;&amp;tcy;&amp;icy;&amp;khcy;&amp;icy; &amp;icy; &amp;pcy;&amp;rcy;&amp;ocy;&amp;zcy;&amp;acy; &amp;ncy;&amp;acy; &amp;Icy;&amp;zcy;&amp;bcy;&amp;iecy;-&amp;CHcy;&amp;icy;&amp;tcy;&amp;acy;&amp;lcy;&amp;softcy;&amp;ncy;&amp;ie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00508">
            <a:off x="6374996" y="1992771"/>
            <a:ext cx="2661991" cy="1996493"/>
          </a:xfrm>
          <a:prstGeom prst="rect">
            <a:avLst/>
          </a:prstGeom>
          <a:noFill/>
        </p:spPr>
      </p:pic>
      <p:pic>
        <p:nvPicPr>
          <p:cNvPr id="9232" name="Picture 16" descr="Nissan-Note.info :: &amp;Pcy;&amp;rcy;&amp;ocy;&amp;scy;&amp;mcy;&amp;ocy;&amp;tcy;&amp;rcy; &amp;tcy;&amp;iecy;&amp;mcy;&amp;ycy; - ***&amp;Pcy;&amp;ocy;&amp;zcy;&amp;dcy;&amp;rcy;&amp;acy;&amp;vcy;&amp;lcy;&amp;yacy;&amp;iecy;&amp;mcy; &amp;Scy; &amp;Dcy;&amp;ncy;&amp;iecy;&amp;mcy; &amp;Rcy;&amp;ocy;…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581128"/>
            <a:ext cx="2808312" cy="1870380"/>
          </a:xfrm>
          <a:prstGeom prst="rect">
            <a:avLst/>
          </a:prstGeom>
          <a:noFill/>
        </p:spPr>
      </p:pic>
      <p:pic>
        <p:nvPicPr>
          <p:cNvPr id="9234" name="Picture 18" descr="&amp;Mcy;&amp;ocy;&amp;scy;&amp;kcy;&amp;vcy;&amp;acy;, &amp;Rcy;&amp;ocy;&amp;scy;&amp;scy;&amp;icy;&amp;yacy;. wpid-x_61d75a6f.jpg - &amp;Vcy;&amp;scy;&amp;iecy; &amp;ocy; &amp;Pcy;&amp;ucy;&amp;tcy;&amp;iecy;&amp;shcy;&amp;iecy;&amp;scy;&amp;tcy;&amp;vcy;&amp;icy;&amp;yacy;&amp;khcy;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137059">
            <a:off x="119546" y="2012830"/>
            <a:ext cx="2634817" cy="1958527"/>
          </a:xfrm>
          <a:prstGeom prst="rect">
            <a:avLst/>
          </a:prstGeom>
          <a:noFill/>
        </p:spPr>
      </p:pic>
      <p:sp>
        <p:nvSpPr>
          <p:cNvPr id="9236" name="AutoShape 20" descr="24. &amp;Acy;&amp;lcy;&amp;iecy;&amp;kcy;&amp;scy;&amp;acy;&amp;ncy;&amp;dcy;&amp;rcy; I, &amp;vcy;&amp;ocy;&amp;jcy;&amp;ncy;&amp;acy; &amp;scy; &amp;Ncy;&amp;acy;&amp;pcy;&amp;ocy;&amp;lcy;&amp;iecy;&amp;ocy;&amp;ncy;&amp;ocy;&amp;mcy; &amp;icy; &amp;bcy;&amp;iecy;&amp;gcy;&amp;scy;&amp;tcy;&amp;vcy;&amp;ocy; &amp;ocy;&amp;tcy;&amp;dcy;&amp;iecy;&amp;lcy;&amp;softcy;&amp;ncy;&amp;ycy;&amp;khcy; &amp;ocy;&amp;tcy;&amp;rcy;&amp;yacy;&amp;dcy;&amp;ocy;&amp;vcy; &amp;fcy;&amp;rcy;&amp;acy;&amp;ncy;&amp;tscy;&amp;ucy;&amp;zcy;&amp;scy;&amp;kcy;&amp;icy;&amp;khcy; &amp;mcy;&amp;acy;&amp;rcy;&amp;ocy;&amp;dcy;&amp;iecy;&amp;rcy;&amp;ocy;&amp;vcy; &amp;pcy;&amp;ocy; &amp;scy;&amp;mcy;&amp;ocy;&amp;lcy;&amp;iecy;&amp;ncy;&amp;scy;&amp;kcy;&amp;ocy;&amp;jcy; &amp;dcy;&amp;ocy;&amp;rcy;&amp;ocy;&amp;gcy;&amp;iecy; &amp;vcy; &amp;pcy;&amp;rcy;&amp;iecy;&amp;dcy;&amp;iecy;&amp;lcy;&amp;acy;&amp;khcy; &amp;Mcy;&amp;gcy;&amp;lcy;&amp;icy;&amp;ncy;&amp;scy;&amp;k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8" name="AutoShape 22" descr="24. &amp;Acy;&amp;lcy;&amp;iecy;&amp;kcy;&amp;scy;&amp;acy;&amp;ncy;&amp;dcy;&amp;rcy; I, &amp;vcy;&amp;ocy;&amp;jcy;&amp;ncy;&amp;acy; &amp;scy; &amp;Ncy;&amp;acy;&amp;pcy;&amp;ocy;&amp;lcy;&amp;iecy;&amp;ocy;&amp;ncy;&amp;ocy;&amp;mcy; &amp;icy; &amp;bcy;&amp;iecy;&amp;gcy;&amp;scy;&amp;tcy;&amp;vcy;&amp;ocy; &amp;ocy;&amp;tcy;&amp;dcy;&amp;iecy;&amp;lcy;&amp;softcy;&amp;ncy;&amp;ycy;&amp;khcy; &amp;ocy;&amp;tcy;&amp;rcy;&amp;yacy;&amp;dcy;&amp;ocy;&amp;vcy; &amp;fcy;&amp;rcy;&amp;acy;&amp;ncy;&amp;tscy;&amp;ucy;&amp;zcy;&amp;scy;&amp;kcy;&amp;icy;&amp;khcy; &amp;mcy;&amp;acy;&amp;rcy;&amp;ocy;&amp;dcy;&amp;iecy;&amp;rcy;&amp;ocy;&amp;vcy; &amp;pcy;&amp;ocy; &amp;scy;&amp;mcy;&amp;ocy;&amp;lcy;&amp;iecy;&amp;ncy;&amp;scy;&amp;kcy;&amp;ocy;&amp;jcy; &amp;dcy;&amp;ocy;&amp;rcy;&amp;ocy;&amp;gcy;&amp;iecy; &amp;vcy; &amp;pcy;&amp;rcy;&amp;iecy;&amp;dcy;&amp;iecy;&amp;lcy;&amp;acy;&amp;khcy; &amp;Mcy;&amp;gcy;&amp;lcy;&amp;icy;&amp;ncy;&amp;scy;&amp;k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40" name="AutoShape 24" descr="24. &amp;Acy;&amp;lcy;&amp;iecy;&amp;kcy;&amp;scy;&amp;acy;&amp;ncy;&amp;dcy;&amp;rcy; I, &amp;vcy;&amp;ocy;&amp;jcy;&amp;ncy;&amp;acy; &amp;scy; &amp;Ncy;&amp;acy;&amp;pcy;&amp;ocy;&amp;lcy;&amp;iecy;&amp;ocy;&amp;ncy;&amp;ocy;&amp;mcy; &amp;icy; &amp;bcy;&amp;iecy;&amp;gcy;&amp;scy;&amp;tcy;&amp;vcy;&amp;ocy; &amp;ocy;&amp;tcy;&amp;dcy;&amp;iecy;&amp;lcy;&amp;softcy;&amp;ncy;&amp;ycy;&amp;khcy; &amp;ocy;&amp;tcy;&amp;rcy;&amp;yacy;&amp;dcy;&amp;ocy;&amp;vcy; &amp;fcy;&amp;rcy;&amp;acy;&amp;ncy;&amp;tscy;&amp;ucy;&amp;zcy;&amp;scy;&amp;kcy;&amp;icy;&amp;khcy; &amp;mcy;&amp;acy;&amp;rcy;&amp;ocy;&amp;dcy;&amp;iecy;&amp;rcy;&amp;ocy;&amp;vcy; &amp;pcy;&amp;ocy; &amp;scy;&amp;mcy;&amp;ocy;&amp;lcy;&amp;iecy;&amp;ncy;&amp;scy;&amp;kcy;&amp;ocy;&amp;jcy; &amp;dcy;&amp;ocy;&amp;rcy;&amp;ocy;&amp;gcy;&amp;iecy; &amp;vcy; &amp;pcy;&amp;rcy;&amp;iecy;&amp;dcy;&amp;iecy;&amp;lcy;&amp;acy;&amp;khcy; &amp;Mcy;&amp;gcy;&amp;lcy;&amp;icy;&amp;ncy;&amp;scy;&amp;kcy;&amp;ocy;&amp;g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44" name="Picture 28" descr="&amp;Rcy;&amp;acy;&amp;scy;&amp;pcy;&amp;iecy;&amp;chcy;&amp;acy;&amp;tcy;&amp;acy;&amp;tcy;&amp;softcy; &amp;kcy;&amp;acy;&amp;rcy;&amp;tcy;&amp;acy; &amp;rcy;&amp;ocy;&amp;scy;&amp;scy;&amp;icy;&amp;icy; &amp;tcy;&amp;ocy;&amp;pcy;&amp;ocy;&amp;gcy;&amp;rcy;&amp;acy;&amp;fcy;&amp;icy;&amp;chcy;&amp;iecy;&amp;scy;&amp;kcy;&amp;icy;&amp;jcy; &amp;tscy;&amp;iecy;&amp;ncy;&amp;tcy;&amp;rcy;, &amp;shcy;&amp;ucy;&amp;scy;&amp;tcy;&amp;rcy;&amp;ocy;&amp;iecy; &amp;scy;&amp;kcy;&amp;acy;&amp;chcy;…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1556792"/>
            <a:ext cx="3597314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Велика Россия наша и талантлив наш народ.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О Руси родной умельцах на весь мир молва идёт.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 descr="vZFtUpf5AH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6096" y="1916832"/>
            <a:ext cx="3024336" cy="22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4" descr="&amp;Gcy;&amp;ocy;&amp;scy;&amp;tcy;&amp;icy;&amp;ncy;&amp;icy;&amp;tscy;&amp;acy; &quot;&amp;Bcy;&amp;iecy;&amp;rcy;&amp;iecy;&amp;gcy;&amp;icy;&amp;n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&amp;Gcy;&amp;ocy;&amp;scy;&amp;tcy;&amp;icy;&amp;ncy;&amp;icy;&amp;tscy;&amp;acy; &quot;&amp;Bcy;&amp;iecy;&amp;rcy;&amp;iecy;&amp;gcy;&amp;icy;&amp;n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&amp;Gcy;&amp;ocy;&amp;scy;&amp;tcy;&amp;icy;&amp;ncy;&amp;icy;&amp;tscy;&amp;acy; &quot;&amp;Bcy;&amp;iecy;&amp;rcy;&amp;iecy;&amp;gcy;&amp;icy;&amp;n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&amp;Gcy;&amp;ocy;&amp;scy;&amp;tcy;&amp;icy;&amp;ncy;&amp;icy;&amp;tscy;&amp;acy; &quot;&amp;Bcy;&amp;iecy;&amp;rcy;&amp;iecy;&amp;gcy;&amp;icy;&amp;n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&amp;Gcy;&amp;ocy;&amp;scy;&amp;tcy;&amp;icy;&amp;ncy;&amp;icy;&amp;tscy;&amp;acy; &quot;&amp;Bcy;&amp;iecy;&amp;rcy;&amp;iecy;&amp;gcy;&amp;icy;&amp;n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&amp;Gcy;&amp;ocy;&amp;scy;&amp;tcy;&amp;icy;&amp;ncy;&amp;icy;&amp;tscy;&amp;acy; &quot;&amp;Bcy;&amp;iecy;&amp;rcy;&amp;iecy;&amp;gcy;&amp;icy;&amp;ncy;&amp;ya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8" name="Picture 16" descr="&amp;Gcy;&amp;ocy;&amp;scy;&amp;tcy;&amp;icy;&amp;ncy;&amp;icy;&amp;tscy;&amp;acy; &quot;&amp;Bcy;&amp;iecy;&amp;rcy;&amp;iecy;&amp;gcy;&amp;icy;&amp;ncy;&amp;yacy;&quot;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365104"/>
            <a:ext cx="3312368" cy="2208246"/>
          </a:xfrm>
          <a:prstGeom prst="rect">
            <a:avLst/>
          </a:prstGeom>
          <a:noFill/>
        </p:spPr>
      </p:pic>
      <p:pic>
        <p:nvPicPr>
          <p:cNvPr id="13" name="Picture 10" descr="&amp;Tcy;&amp;ucy;&amp;rcy;&amp;mcy;&amp;acy;&amp;rcy;&amp;shcy;&amp;rcy;&amp;ucy;&amp;tcy; «&amp;Zcy;&amp;ocy;&amp;lcy;&amp;ocy;&amp;tcy;&amp;acy;&amp;yacy; &amp;khcy;&amp;ocy;&amp;khcy;&amp;lcy;&amp;ocy;&amp;mcy;&amp;acy;» &amp;pcy;&amp;ocy;&amp;yacy;&amp;vcy;&amp;icy;&amp;lcy;&amp;scy;&amp;yacy; &amp;vcy; &amp;Ncy;&amp;icy;&amp;zhcy;&amp;iecy;&amp;gcy;&amp;ocy;&amp;rcy;&amp;ocy;&amp;dcy;&amp;scy;&amp;kcy;&amp;ocy;&amp;jcy; &amp;ocy;&amp;bcy;&amp;lcy;&amp;acy;&amp;scy;&amp;tcy;&amp;i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58054" y="4437112"/>
            <a:ext cx="3618402" cy="2160240"/>
          </a:xfrm>
          <a:prstGeom prst="rect">
            <a:avLst/>
          </a:prstGeom>
          <a:noFill/>
        </p:spPr>
      </p:pic>
      <p:pic>
        <p:nvPicPr>
          <p:cNvPr id="14" name="Picture 4" descr="http://n-h-u.narod.ru/olderfiles/2/SHirokova_Inna_Alekseevna_Masteric-680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1916832"/>
            <a:ext cx="1944216" cy="2256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654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Роль декоративно-прикладного искусства  в воспитании гражданственности и духовности дошкольника</vt:lpstr>
      <vt:lpstr>Слайд 2</vt:lpstr>
      <vt:lpstr>Значение</vt:lpstr>
      <vt:lpstr>Актуальность</vt:lpstr>
      <vt:lpstr>Цели</vt:lpstr>
      <vt:lpstr>Задачи</vt:lpstr>
      <vt:lpstr>Слайд 7</vt:lpstr>
      <vt:lpstr>Ты Россия моя, золотые края. Я люблю тебя, Родина светлая.</vt:lpstr>
      <vt:lpstr>Велика Россия наша и талантлив наш народ. О Руси родной умельцах на весь мир молва идёт.</vt:lpstr>
      <vt:lpstr>Дымковская игрушка</vt:lpstr>
      <vt:lpstr>Филимоновская роспись</vt:lpstr>
      <vt:lpstr>Мезенская роспись</vt:lpstr>
      <vt:lpstr>Хохломская роспись</vt:lpstr>
      <vt:lpstr>Гжельская роспись</vt:lpstr>
      <vt:lpstr>Матрёшки</vt:lpstr>
      <vt:lpstr>Калининская (тверская) игрушка</vt:lpstr>
      <vt:lpstr>Городецкая роспись</vt:lpstr>
      <vt:lpstr>Жостовская роспись</vt:lpstr>
      <vt:lpstr>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Дымковская игрушка</dc:title>
  <dc:creator>Мама и Папа</dc:creator>
  <cp:lastModifiedBy>Владелец</cp:lastModifiedBy>
  <cp:revision>155</cp:revision>
  <dcterms:created xsi:type="dcterms:W3CDTF">2014-09-15T17:03:58Z</dcterms:created>
  <dcterms:modified xsi:type="dcterms:W3CDTF">2014-10-09T19:16:46Z</dcterms:modified>
</cp:coreProperties>
</file>