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7F2D5E-5B69-488C-BBCD-6F99B23DF737}" type="datetimeFigureOut">
              <a:rPr lang="ru-RU" smtClean="0"/>
              <a:pPr/>
              <a:t>29.12.2013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D0FA73-867A-40A4-ABB2-2B5F6D4BA61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F2D5E-5B69-488C-BBCD-6F99B23DF737}" type="datetimeFigureOut">
              <a:rPr lang="ru-RU" smtClean="0"/>
              <a:pPr/>
              <a:t>29.12.2013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0FA73-867A-40A4-ABB2-2B5F6D4BA61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628800"/>
            <a:ext cx="7772400" cy="1470025"/>
          </a:xfrm>
        </p:spPr>
        <p:txBody>
          <a:bodyPr>
            <a:prstTxWarp prst="textWave4">
              <a:avLst/>
            </a:prstTxWarp>
            <a:normAutofit/>
          </a:bodyPr>
          <a:lstStyle/>
          <a:p>
            <a:r>
              <a:rPr lang="ru-RU" sz="8000" dirty="0">
                <a:solidFill>
                  <a:srgbClr val="FFFF00"/>
                </a:solidFill>
                <a:latin typeface="Times New Roman" pitchFamily="18" charset="0"/>
                <a:cs typeface="Times New Roman" pitchFamily="18" charset="0"/>
              </a:rPr>
              <a:t>ЛЕТНИЙ САД</a:t>
            </a:r>
          </a:p>
        </p:txBody>
      </p:sp>
      <p:sp>
        <p:nvSpPr>
          <p:cNvPr id="3" name="Подзаголовок 2"/>
          <p:cNvSpPr>
            <a:spLocks noGrp="1"/>
          </p:cNvSpPr>
          <p:nvPr>
            <p:ph type="subTitle" idx="1"/>
          </p:nvPr>
        </p:nvSpPr>
        <p:spPr>
          <a:xfrm>
            <a:off x="1043608" y="4509120"/>
            <a:ext cx="6552728" cy="1752600"/>
          </a:xfrm>
        </p:spPr>
        <p:txBody>
          <a:bodyPr>
            <a:normAutofit/>
          </a:bodyPr>
          <a:lstStyle/>
          <a:p>
            <a:pPr algn="r"/>
            <a:r>
              <a:rPr lang="ru-RU" sz="1800" dirty="0" err="1">
                <a:solidFill>
                  <a:srgbClr val="FFC000"/>
                </a:solidFill>
                <a:latin typeface="Times New Roman" pitchFamily="18" charset="0"/>
                <a:cs typeface="Times New Roman" pitchFamily="18" charset="0"/>
              </a:rPr>
              <a:t>Малей</a:t>
            </a:r>
            <a:r>
              <a:rPr lang="ru-RU" sz="1800" dirty="0">
                <a:solidFill>
                  <a:srgbClr val="FFC000"/>
                </a:solidFill>
                <a:latin typeface="Times New Roman" pitchFamily="18" charset="0"/>
                <a:cs typeface="Times New Roman" pitchFamily="18" charset="0"/>
              </a:rPr>
              <a:t> Г.А. </a:t>
            </a:r>
          </a:p>
          <a:p>
            <a:pPr algn="r"/>
            <a:r>
              <a:rPr lang="ru-RU" sz="1800" dirty="0">
                <a:solidFill>
                  <a:srgbClr val="FFC000"/>
                </a:solidFill>
                <a:latin typeface="Times New Roman" pitchFamily="18" charset="0"/>
                <a:cs typeface="Times New Roman" pitchFamily="18" charset="0"/>
              </a:rPr>
              <a:t>                                 </a:t>
            </a:r>
            <a:r>
              <a:rPr lang="ru-RU" sz="1800" dirty="0" smtClean="0">
                <a:solidFill>
                  <a:srgbClr val="FFC000"/>
                </a:solidFill>
                <a:latin typeface="Times New Roman" pitchFamily="18" charset="0"/>
                <a:cs typeface="Times New Roman" pitchFamily="18" charset="0"/>
              </a:rPr>
              <a:t>                          воспитатель </a:t>
            </a:r>
            <a:r>
              <a:rPr lang="ru-RU" sz="1800" dirty="0">
                <a:solidFill>
                  <a:srgbClr val="FFC000"/>
                </a:solidFill>
                <a:latin typeface="Times New Roman" pitchFamily="18" charset="0"/>
                <a:cs typeface="Times New Roman" pitchFamily="18" charset="0"/>
              </a:rPr>
              <a:t>ГБДОУ №</a:t>
            </a:r>
            <a:r>
              <a:rPr lang="ru-RU" sz="1800" dirty="0" smtClean="0">
                <a:solidFill>
                  <a:srgbClr val="FFC000"/>
                </a:solidFill>
                <a:latin typeface="Times New Roman" pitchFamily="18" charset="0"/>
                <a:cs typeface="Times New Roman" pitchFamily="18" charset="0"/>
              </a:rPr>
              <a:t>73</a:t>
            </a:r>
          </a:p>
          <a:p>
            <a:pPr algn="r"/>
            <a:r>
              <a:rPr lang="ru-RU" sz="1800" dirty="0" smtClean="0">
                <a:solidFill>
                  <a:srgbClr val="FFC000"/>
                </a:solidFill>
                <a:latin typeface="Times New Roman" pitchFamily="18" charset="0"/>
                <a:cs typeface="Times New Roman" pitchFamily="18" charset="0"/>
              </a:rPr>
              <a:t>Красносельского района СПб</a:t>
            </a:r>
            <a:endParaRPr lang="ru-RU" sz="1800" dirty="0">
              <a:solidFill>
                <a:srgbClr val="FFC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3200" dirty="0" smtClean="0">
                <a:solidFill>
                  <a:srgbClr val="009900"/>
                </a:solidFill>
                <a:effectLst>
                  <a:glow rad="228600">
                    <a:schemeClr val="accent3">
                      <a:satMod val="175000"/>
                      <a:alpha val="40000"/>
                    </a:schemeClr>
                  </a:glow>
                </a:effectLst>
                <a:latin typeface="Times New Roman" pitchFamily="18" charset="0"/>
                <a:cs typeface="Times New Roman" pitchFamily="18" charset="0"/>
              </a:rPr>
              <a:t>Полдень</a:t>
            </a:r>
            <a:endParaRPr lang="ru-RU" sz="3200" dirty="0">
              <a:solidFill>
                <a:srgbClr val="009900"/>
              </a:solidFill>
              <a:effectLst>
                <a:glow rad="228600">
                  <a:schemeClr val="accent3">
                    <a:satMod val="175000"/>
                    <a:alpha val="40000"/>
                  </a:schemeClr>
                </a:glow>
              </a:effectLst>
            </a:endParaRPr>
          </a:p>
        </p:txBody>
      </p:sp>
      <p:sp>
        <p:nvSpPr>
          <p:cNvPr id="3" name="Содержимое 2"/>
          <p:cNvSpPr>
            <a:spLocks noGrp="1"/>
          </p:cNvSpPr>
          <p:nvPr>
            <p:ph sz="half" idx="1"/>
          </p:nvPr>
        </p:nvSpPr>
        <p:spPr>
          <a:xfrm>
            <a:off x="457200" y="1600200"/>
            <a:ext cx="3538736" cy="4525963"/>
          </a:xfrm>
        </p:spPr>
        <p:txBody>
          <a:bodyPr>
            <a:normAutofit fontScale="70000" lnSpcReduction="20000"/>
          </a:bodyPr>
          <a:lstStyle/>
          <a:p>
            <a:pPr>
              <a:buNone/>
            </a:pPr>
            <a:r>
              <a:rPr lang="en-US" dirty="0" smtClean="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Полдень" изображен в виде молодого мавра с солнечным диском в волосах. В правой руке он держит пучок стрел, напоминающих о лучах солнца, а в левой - цветок лотоса. У его ног растет подсолнух - растение, которое всегда поворачивается вслед за солнцем. </a:t>
            </a:r>
          </a:p>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Скульптор </a:t>
            </a:r>
            <a:r>
              <a:rPr lang="ru-RU" dirty="0">
                <a:latin typeface="Times New Roman" pitchFamily="18" charset="0"/>
                <a:cs typeface="Times New Roman" pitchFamily="18" charset="0"/>
              </a:rPr>
              <a:t>Дж. </a:t>
            </a:r>
            <a:r>
              <a:rPr lang="ru-RU" dirty="0" err="1">
                <a:latin typeface="Times New Roman" pitchFamily="18" charset="0"/>
                <a:cs typeface="Times New Roman" pitchFamily="18" charset="0"/>
              </a:rPr>
              <a:t>Бонацца</a:t>
            </a:r>
            <a:r>
              <a:rPr lang="ru-RU" dirty="0">
                <a:latin typeface="Times New Roman" pitchFamily="18" charset="0"/>
                <a:cs typeface="Times New Roman" pitchFamily="18" charset="0"/>
              </a:rPr>
              <a:t>. 1717 год.</a:t>
            </a:r>
          </a:p>
          <a:p>
            <a:pPr>
              <a:buNone/>
            </a:pPr>
            <a:r>
              <a:rPr lang="ru-RU" dirty="0">
                <a:latin typeface="Times New Roman" pitchFamily="18" charset="0"/>
                <a:cs typeface="Times New Roman" pitchFamily="18" charset="0"/>
              </a:rPr>
              <a:t> </a:t>
            </a:r>
          </a:p>
          <a:p>
            <a:pPr>
              <a:buNone/>
            </a:pPr>
            <a:endParaRPr lang="ru-RU" dirty="0"/>
          </a:p>
        </p:txBody>
      </p:sp>
      <p:pic>
        <p:nvPicPr>
          <p:cNvPr id="5" name="Содержимое 4" descr="9.jpg"/>
          <p:cNvPicPr>
            <a:picLocks noGrp="1" noChangeAspect="1"/>
          </p:cNvPicPr>
          <p:nvPr>
            <p:ph sz="half" idx="2"/>
          </p:nvPr>
        </p:nvPicPr>
        <p:blipFill>
          <a:blip r:embed="rId3" cstate="email"/>
          <a:stretch>
            <a:fillRect/>
          </a:stretch>
        </p:blipFill>
        <p:spPr>
          <a:xfrm>
            <a:off x="4572000" y="1268760"/>
            <a:ext cx="3456384" cy="522026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3200" dirty="0" smtClean="0">
                <a:solidFill>
                  <a:srgbClr val="009900"/>
                </a:solidFill>
                <a:effectLst>
                  <a:glow rad="228600">
                    <a:schemeClr val="accent3">
                      <a:satMod val="175000"/>
                      <a:alpha val="40000"/>
                    </a:schemeClr>
                  </a:glow>
                </a:effectLst>
                <a:latin typeface="Times New Roman" pitchFamily="18" charset="0"/>
                <a:cs typeface="Times New Roman" pitchFamily="18" charset="0"/>
              </a:rPr>
              <a:t>Закат</a:t>
            </a:r>
            <a:endParaRPr lang="ru-RU" sz="3200" dirty="0">
              <a:solidFill>
                <a:srgbClr val="009900"/>
              </a:solidFill>
              <a:effectLst>
                <a:glow rad="228600">
                  <a:schemeClr val="accent3">
                    <a:satMod val="175000"/>
                    <a:alpha val="40000"/>
                  </a:schemeClr>
                </a:glow>
              </a:effectLst>
            </a:endParaRPr>
          </a:p>
        </p:txBody>
      </p:sp>
      <p:sp>
        <p:nvSpPr>
          <p:cNvPr id="3" name="Содержимое 2"/>
          <p:cNvSpPr>
            <a:spLocks noGrp="1"/>
          </p:cNvSpPr>
          <p:nvPr>
            <p:ph sz="half" idx="1"/>
          </p:nvPr>
        </p:nvSpPr>
        <p:spPr>
          <a:xfrm>
            <a:off x="683568" y="1772816"/>
            <a:ext cx="3250704" cy="4525963"/>
          </a:xfrm>
        </p:spPr>
        <p:txBody>
          <a:bodyPr>
            <a:normAutofit/>
          </a:bodyPr>
          <a:lstStyle/>
          <a:p>
            <a:pPr>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Закат</a:t>
            </a:r>
            <a:r>
              <a:rPr lang="ru-RU" sz="2000" dirty="0">
                <a:latin typeface="Times New Roman" pitchFamily="18" charset="0"/>
                <a:cs typeface="Times New Roman" pitchFamily="18" charset="0"/>
              </a:rPr>
              <a:t>" изображен в виде старца. Вечерняя звезда (Венера) сияет над его челом. Правой рукой он указывает на заходящий диск Солнца. У ног "Заката" - цветы дурмана, которые особенно сильно пахнут вечером. </a:t>
            </a:r>
          </a:p>
          <a:p>
            <a:pPr>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Скульптор </a:t>
            </a:r>
            <a:r>
              <a:rPr lang="ru-RU" sz="2000" dirty="0">
                <a:latin typeface="Times New Roman" pitchFamily="18" charset="0"/>
                <a:cs typeface="Times New Roman" pitchFamily="18" charset="0"/>
              </a:rPr>
              <a:t>Дж. </a:t>
            </a:r>
            <a:r>
              <a:rPr lang="ru-RU" sz="2000" dirty="0" err="1">
                <a:latin typeface="Times New Roman" pitchFamily="18" charset="0"/>
                <a:cs typeface="Times New Roman" pitchFamily="18" charset="0"/>
              </a:rPr>
              <a:t>Бонацца</a:t>
            </a:r>
            <a:r>
              <a:rPr lang="ru-RU" sz="2000" dirty="0">
                <a:latin typeface="Times New Roman" pitchFamily="18" charset="0"/>
                <a:cs typeface="Times New Roman" pitchFamily="18" charset="0"/>
              </a:rPr>
              <a:t>. 1717 год.</a:t>
            </a:r>
          </a:p>
          <a:p>
            <a:endParaRPr lang="ru-RU" sz="2000" dirty="0"/>
          </a:p>
        </p:txBody>
      </p:sp>
      <p:pic>
        <p:nvPicPr>
          <p:cNvPr id="5" name="Содержимое 4" descr="10.jpg"/>
          <p:cNvPicPr>
            <a:picLocks noGrp="1" noChangeAspect="1"/>
          </p:cNvPicPr>
          <p:nvPr>
            <p:ph sz="half" idx="2"/>
          </p:nvPr>
        </p:nvPicPr>
        <p:blipFill>
          <a:blip r:embed="rId3" cstate="email"/>
          <a:stretch>
            <a:fillRect/>
          </a:stretch>
        </p:blipFill>
        <p:spPr>
          <a:xfrm>
            <a:off x="4644008" y="1340768"/>
            <a:ext cx="3888432" cy="532901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009900"/>
                </a:solidFill>
                <a:effectLst>
                  <a:glow rad="228600">
                    <a:schemeClr val="accent3">
                      <a:satMod val="175000"/>
                      <a:alpha val="40000"/>
                    </a:schemeClr>
                  </a:glow>
                </a:effectLst>
                <a:latin typeface="Times New Roman" pitchFamily="18" charset="0"/>
                <a:cs typeface="Times New Roman" pitchFamily="18" charset="0"/>
              </a:rPr>
              <a:t>Ночь</a:t>
            </a:r>
          </a:p>
        </p:txBody>
      </p:sp>
      <p:sp>
        <p:nvSpPr>
          <p:cNvPr id="3" name="Содержимое 2"/>
          <p:cNvSpPr>
            <a:spLocks noGrp="1"/>
          </p:cNvSpPr>
          <p:nvPr>
            <p:ph sz="half" idx="1"/>
          </p:nvPr>
        </p:nvSpPr>
        <p:spPr>
          <a:xfrm>
            <a:off x="611560" y="1628800"/>
            <a:ext cx="3178696" cy="4525963"/>
          </a:xfrm>
        </p:spPr>
        <p:txBody>
          <a:bodyPr>
            <a:normAutofit/>
          </a:bodyPr>
          <a:lstStyle/>
          <a:p>
            <a:pPr>
              <a:buNone/>
            </a:pPr>
            <a:r>
              <a:rPr lang="ru-RU" sz="2200" dirty="0" smtClean="0">
                <a:latin typeface="Times New Roman" pitchFamily="18" charset="0"/>
                <a:cs typeface="Times New Roman" pitchFamily="18" charset="0"/>
              </a:rPr>
              <a:t>     Богиня </a:t>
            </a:r>
            <a:r>
              <a:rPr lang="ru-RU" sz="2200" dirty="0">
                <a:latin typeface="Times New Roman" pitchFamily="18" charset="0"/>
                <a:cs typeface="Times New Roman" pitchFamily="18" charset="0"/>
              </a:rPr>
              <a:t>"Ночь" представлена женской фигурой, закутанной в звездное покрывало, с маковым венком на голове - мак навевает сон. На поясе у нее изображена летучая мышь, у ног сидит ночная птица - сова. </a:t>
            </a:r>
          </a:p>
          <a:p>
            <a:pPr>
              <a:buNone/>
            </a:pPr>
            <a:r>
              <a:rPr lang="ru-RU" sz="2200" dirty="0" smtClean="0">
                <a:latin typeface="Times New Roman" pitchFamily="18" charset="0"/>
                <a:cs typeface="Times New Roman" pitchFamily="18" charset="0"/>
              </a:rPr>
              <a:t>     Скульптор </a:t>
            </a:r>
            <a:r>
              <a:rPr lang="ru-RU" sz="2200" dirty="0">
                <a:latin typeface="Times New Roman" pitchFamily="18" charset="0"/>
                <a:cs typeface="Times New Roman" pitchFamily="18" charset="0"/>
              </a:rPr>
              <a:t>Дж. </a:t>
            </a:r>
            <a:r>
              <a:rPr lang="ru-RU" sz="2200" dirty="0" err="1">
                <a:latin typeface="Times New Roman" pitchFamily="18" charset="0"/>
                <a:cs typeface="Times New Roman" pitchFamily="18" charset="0"/>
              </a:rPr>
              <a:t>Бонацца</a:t>
            </a:r>
            <a:r>
              <a:rPr lang="ru-RU" sz="2200" dirty="0">
                <a:latin typeface="Times New Roman" pitchFamily="18" charset="0"/>
                <a:cs typeface="Times New Roman" pitchFamily="18" charset="0"/>
              </a:rPr>
              <a:t>. 1717 год.</a:t>
            </a:r>
          </a:p>
          <a:p>
            <a:pPr>
              <a:buNone/>
            </a:pPr>
            <a:endParaRPr lang="ru-RU" dirty="0"/>
          </a:p>
        </p:txBody>
      </p:sp>
      <p:pic>
        <p:nvPicPr>
          <p:cNvPr id="5" name="Содержимое 4" descr="11.jpg"/>
          <p:cNvPicPr>
            <a:picLocks noGrp="1" noChangeAspect="1"/>
          </p:cNvPicPr>
          <p:nvPr>
            <p:ph sz="half" idx="2"/>
          </p:nvPr>
        </p:nvPicPr>
        <p:blipFill>
          <a:blip r:embed="rId3" cstate="email"/>
          <a:stretch>
            <a:fillRect/>
          </a:stretch>
        </p:blipFill>
        <p:spPr>
          <a:xfrm>
            <a:off x="4355976" y="1340768"/>
            <a:ext cx="3816424" cy="515924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6950"/>
          </a:xfrm>
        </p:spPr>
        <p:txBody>
          <a:bodyPr>
            <a:normAutofit fontScale="90000"/>
          </a:bodyPr>
          <a:lstStyle/>
          <a:p>
            <a:r>
              <a:rPr lang="ru-RU" sz="2200" dirty="0" smtClean="0">
                <a:latin typeface="Times New Roman" pitchFamily="18" charset="0"/>
                <a:cs typeface="Times New Roman" pitchFamily="18" charset="0"/>
              </a:rPr>
              <a:t> </a:t>
            </a:r>
            <a:r>
              <a:rPr lang="ru-RU" dirty="0"/>
              <a:t/>
            </a:r>
            <a:br>
              <a:rPr lang="ru-RU" dirty="0"/>
            </a:br>
            <a:r>
              <a:rPr lang="ru-RU" sz="3600" dirty="0" smtClean="0">
                <a:latin typeface="Times New Roman" pitchFamily="18" charset="0"/>
                <a:cs typeface="Times New Roman" pitchFamily="18" charset="0"/>
              </a:rPr>
              <a:t> </a:t>
            </a:r>
            <a:r>
              <a:rPr lang="ru-RU" sz="3600" dirty="0">
                <a:solidFill>
                  <a:srgbClr val="009900"/>
                </a:solidFill>
                <a:effectLst>
                  <a:glow rad="228600">
                    <a:schemeClr val="accent3">
                      <a:satMod val="175000"/>
                      <a:alpha val="40000"/>
                    </a:schemeClr>
                  </a:glow>
                </a:effectLst>
                <a:latin typeface="Times New Roman" pitchFamily="18" charset="0"/>
                <a:cs typeface="Times New Roman" pitchFamily="18" charset="0"/>
              </a:rPr>
              <a:t>П</a:t>
            </a:r>
            <a:r>
              <a:rPr lang="ru-RU" sz="3600" dirty="0" smtClean="0">
                <a:solidFill>
                  <a:srgbClr val="009900"/>
                </a:solidFill>
                <a:effectLst>
                  <a:glow rad="228600">
                    <a:schemeClr val="accent3">
                      <a:satMod val="175000"/>
                      <a:alpha val="40000"/>
                    </a:schemeClr>
                  </a:glow>
                </a:effectLst>
                <a:latin typeface="Times New Roman" pitchFamily="18" charset="0"/>
                <a:cs typeface="Times New Roman" pitchFamily="18" charset="0"/>
              </a:rPr>
              <a:t>амятник  И. А. Крылову.</a:t>
            </a:r>
            <a:endParaRPr lang="ru-RU" sz="3600" dirty="0">
              <a:solidFill>
                <a:srgbClr val="009900"/>
              </a:solidFill>
              <a:effectLst>
                <a:glow rad="228600">
                  <a:schemeClr val="accent3">
                    <a:satMod val="175000"/>
                    <a:alpha val="40000"/>
                  </a:schemeClr>
                </a:glow>
              </a:effectLst>
            </a:endParaRPr>
          </a:p>
        </p:txBody>
      </p:sp>
      <p:pic>
        <p:nvPicPr>
          <p:cNvPr id="22530" name="Picture 2" descr="C:\Users\Андрей\Desktop\Летний сад\12.jpg"/>
          <p:cNvPicPr>
            <a:picLocks noChangeAspect="1" noChangeArrowheads="1"/>
          </p:cNvPicPr>
          <p:nvPr/>
        </p:nvPicPr>
        <p:blipFill>
          <a:blip r:embed="rId3" cstate="email"/>
          <a:srcRect/>
          <a:stretch>
            <a:fillRect/>
          </a:stretch>
        </p:blipFill>
        <p:spPr bwMode="auto">
          <a:xfrm>
            <a:off x="4139952" y="1124744"/>
            <a:ext cx="4320480" cy="5535615"/>
          </a:xfrm>
          <a:prstGeom prst="rect">
            <a:avLst/>
          </a:prstGeom>
          <a:noFill/>
        </p:spPr>
      </p:pic>
      <p:sp>
        <p:nvSpPr>
          <p:cNvPr id="4" name="Прямоугольник 3"/>
          <p:cNvSpPr/>
          <p:nvPr/>
        </p:nvSpPr>
        <p:spPr>
          <a:xfrm>
            <a:off x="611560" y="1772816"/>
            <a:ext cx="2952328" cy="3785652"/>
          </a:xfrm>
          <a:prstGeom prst="rect">
            <a:avLst/>
          </a:prstGeom>
        </p:spPr>
        <p:txBody>
          <a:bodyPr wrap="square">
            <a:spAutoFit/>
          </a:bodyPr>
          <a:lstStyle/>
          <a:p>
            <a:r>
              <a:rPr lang="ru-RU" sz="2000" dirty="0" smtClean="0">
                <a:latin typeface="Times New Roman" pitchFamily="18" charset="0"/>
                <a:cs typeface="Times New Roman" pitchFamily="18" charset="0"/>
              </a:rPr>
              <a:t>На одной из площадок, неподалеку от главной аллеи, в окружении густой зелени стоит памятник великому русскому баснописцу И. А. Крылову.</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Баснописец </a:t>
            </a:r>
            <a:r>
              <a:rPr lang="ru-RU" sz="2000" dirty="0">
                <a:latin typeface="Times New Roman" pitchFamily="18" charset="0"/>
                <a:cs typeface="Times New Roman" pitchFamily="18" charset="0"/>
              </a:rPr>
              <a:t>Крылов, баснописец Крылов.</a:t>
            </a:r>
          </a:p>
          <a:p>
            <a:r>
              <a:rPr lang="ru-RU" sz="2000" dirty="0">
                <a:latin typeface="Times New Roman" pitchFamily="18" charset="0"/>
                <a:cs typeface="Times New Roman" pitchFamily="18" charset="0"/>
              </a:rPr>
              <a:t>Он в саду среди клёнов сидит у дубов.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13.jpg"/>
          <p:cNvPicPr>
            <a:picLocks noGrp="1" noChangeAspect="1"/>
          </p:cNvPicPr>
          <p:nvPr>
            <p:ph idx="1"/>
          </p:nvPr>
        </p:nvPicPr>
        <p:blipFill>
          <a:blip r:embed="rId3" cstate="email"/>
          <a:stretch>
            <a:fillRect/>
          </a:stretch>
        </p:blipFill>
        <p:spPr>
          <a:xfrm>
            <a:off x="3131840" y="1340768"/>
            <a:ext cx="5514379" cy="4392488"/>
          </a:xfrm>
        </p:spPr>
      </p:pic>
      <p:sp>
        <p:nvSpPr>
          <p:cNvPr id="4" name="Текст 3"/>
          <p:cNvSpPr>
            <a:spLocks noGrp="1"/>
          </p:cNvSpPr>
          <p:nvPr>
            <p:ph type="body" sz="half" idx="2"/>
          </p:nvPr>
        </p:nvSpPr>
        <p:spPr>
          <a:xfrm>
            <a:off x="323528" y="1628800"/>
            <a:ext cx="2458616" cy="4691063"/>
          </a:xfrm>
        </p:spPr>
        <p:txBody>
          <a:bodyPr>
            <a:normAutofit fontScale="77500" lnSpcReduction="20000"/>
          </a:bodyPr>
          <a:lstStyle/>
          <a:p>
            <a:r>
              <a:rPr lang="ru-RU" sz="16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А вокруг него звери и птицы:</a:t>
            </a:r>
          </a:p>
          <a:p>
            <a:r>
              <a:rPr lang="ru-RU" sz="1800" dirty="0">
                <a:latin typeface="Times New Roman" pitchFamily="18" charset="0"/>
                <a:cs typeface="Times New Roman" pitchFamily="18" charset="0"/>
              </a:rPr>
              <a:t>Волки, цапли, медведь и лисицы.</a:t>
            </a:r>
          </a:p>
          <a:p>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Что за памятник чудный поставлен ему!</a:t>
            </a:r>
          </a:p>
          <a:p>
            <a:r>
              <a:rPr lang="ru-RU" sz="1800" dirty="0">
                <a:latin typeface="Times New Roman" pitchFamily="18" charset="0"/>
                <a:cs typeface="Times New Roman" pitchFamily="18" charset="0"/>
              </a:rPr>
              <a:t>Было б скучно Крылову сидеть одному,</a:t>
            </a:r>
          </a:p>
          <a:p>
            <a:r>
              <a:rPr lang="ru-RU" sz="1800" dirty="0">
                <a:latin typeface="Times New Roman" pitchFamily="18" charset="0"/>
                <a:cs typeface="Times New Roman" pitchFamily="18" charset="0"/>
              </a:rPr>
              <a:t>Днём и ночью с раскрытою книжкой,</a:t>
            </a:r>
          </a:p>
          <a:p>
            <a:r>
              <a:rPr lang="ru-RU" sz="1800" dirty="0">
                <a:latin typeface="Times New Roman" pitchFamily="18" charset="0"/>
                <a:cs typeface="Times New Roman" pitchFamily="18" charset="0"/>
              </a:rPr>
              <a:t>Но не скучно с козой и мартышкой</a:t>
            </a:r>
            <a:r>
              <a:rPr lang="ru-RU" sz="1800" dirty="0" smtClean="0">
                <a:latin typeface="Times New Roman" pitchFamily="18" charset="0"/>
                <a:cs typeface="Times New Roman" pitchFamily="18" charset="0"/>
              </a:rPr>
              <a:t>! Мы из сада уйдём, </a:t>
            </a:r>
          </a:p>
          <a:p>
            <a:r>
              <a:rPr lang="ru-RU" sz="1800" dirty="0" smtClean="0">
                <a:latin typeface="Times New Roman" pitchFamily="18" charset="0"/>
                <a:cs typeface="Times New Roman" pitchFamily="18" charset="0"/>
              </a:rPr>
              <a:t>а лиса и медведь</a:t>
            </a:r>
          </a:p>
          <a:p>
            <a:r>
              <a:rPr lang="ru-RU" sz="1800" dirty="0" smtClean="0">
                <a:latin typeface="Times New Roman" pitchFamily="18" charset="0"/>
                <a:cs typeface="Times New Roman" pitchFamily="18" charset="0"/>
              </a:rPr>
              <a:t>Танцевать будут, прыгать вокруг него, петь.</a:t>
            </a:r>
          </a:p>
          <a:p>
            <a:r>
              <a:rPr lang="ru-RU" sz="1800" dirty="0" smtClean="0">
                <a:latin typeface="Times New Roman" pitchFamily="18" charset="0"/>
                <a:cs typeface="Times New Roman" pitchFamily="18" charset="0"/>
              </a:rPr>
              <a:t>На плечо к нему голубь присядет</a:t>
            </a:r>
          </a:p>
          <a:p>
            <a:r>
              <a:rPr lang="ru-RU" sz="1800" dirty="0" smtClean="0">
                <a:latin typeface="Times New Roman" pitchFamily="18" charset="0"/>
                <a:cs typeface="Times New Roman" pitchFamily="18" charset="0"/>
              </a:rPr>
              <a:t>И Крылов его тихо погладит. </a:t>
            </a:r>
          </a:p>
          <a:p>
            <a:r>
              <a:rPr lang="ru-RU" sz="1800" dirty="0" smtClean="0">
                <a:latin typeface="Times New Roman" pitchFamily="18" charset="0"/>
                <a:cs typeface="Times New Roman" pitchFamily="18" charset="0"/>
              </a:rPr>
              <a:t>                 </a:t>
            </a:r>
          </a:p>
          <a:p>
            <a:r>
              <a:rPr lang="ru-RU" sz="1800" dirty="0" smtClean="0">
                <a:latin typeface="Times New Roman" pitchFamily="18" charset="0"/>
                <a:cs typeface="Times New Roman" pitchFamily="18" charset="0"/>
              </a:rPr>
              <a:t>              (Лиза Федосеева)</a:t>
            </a: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 </a:t>
            </a:r>
          </a:p>
          <a:p>
            <a:r>
              <a:rPr lang="ru-RU" dirty="0"/>
              <a:t>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14.jpg"/>
          <p:cNvPicPr>
            <a:picLocks noGrp="1" noChangeAspect="1"/>
          </p:cNvPicPr>
          <p:nvPr>
            <p:ph type="pic" idx="1"/>
          </p:nvPr>
        </p:nvPicPr>
        <p:blipFill>
          <a:blip r:embed="rId3" cstate="email"/>
          <a:srcRect/>
          <a:stretch>
            <a:fillRect/>
          </a:stretch>
        </p:blipFill>
        <p:spPr>
          <a:xfrm>
            <a:off x="1331640" y="332656"/>
            <a:ext cx="6624736" cy="4968552"/>
          </a:xfrm>
        </p:spPr>
      </p:pic>
      <p:sp>
        <p:nvSpPr>
          <p:cNvPr id="4" name="Текст 3"/>
          <p:cNvSpPr>
            <a:spLocks noGrp="1"/>
          </p:cNvSpPr>
          <p:nvPr>
            <p:ph type="body" sz="half" idx="2"/>
          </p:nvPr>
        </p:nvSpPr>
        <p:spPr>
          <a:xfrm>
            <a:off x="1259632" y="5373216"/>
            <a:ext cx="6768752" cy="1303040"/>
          </a:xfrm>
        </p:spPr>
        <p:txBody>
          <a:bodyPr>
            <a:normAutofit fontScale="92500" lnSpcReduction="10000"/>
          </a:bodyPr>
          <a:lstStyle/>
          <a:p>
            <a:r>
              <a:rPr lang="ru-RU" dirty="0" smtClean="0"/>
              <a:t> </a:t>
            </a:r>
            <a:r>
              <a:rPr lang="ru-RU" sz="1800" dirty="0">
                <a:latin typeface="Times New Roman" pitchFamily="18" charset="0"/>
                <a:cs typeface="Times New Roman" pitchFamily="18" charset="0"/>
              </a:rPr>
              <a:t>В Летнем саду сохранилось единственное здание петровских времён – Летний дворец. Сначала  в своем дворце Петр </a:t>
            </a:r>
            <a:r>
              <a:rPr lang="en-US" sz="1800" dirty="0">
                <a:latin typeface="Times New Roman" pitchFamily="18" charset="0"/>
                <a:cs typeface="Times New Roman" pitchFamily="18" charset="0"/>
              </a:rPr>
              <a:t>I</a:t>
            </a:r>
            <a:r>
              <a:rPr lang="ru-RU" sz="1800" dirty="0">
                <a:latin typeface="Times New Roman" pitchFamily="18" charset="0"/>
                <a:cs typeface="Times New Roman" pitchFamily="18" charset="0"/>
              </a:rPr>
              <a:t> отдыхал и следил за ходом работ, а затем здесь жил с семьей летом. Архитектор </a:t>
            </a:r>
            <a:r>
              <a:rPr lang="ru-RU" sz="1800" dirty="0" err="1">
                <a:latin typeface="Times New Roman" pitchFamily="18" charset="0"/>
                <a:cs typeface="Times New Roman" pitchFamily="18" charset="0"/>
              </a:rPr>
              <a:t>Доменико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Трезине</a:t>
            </a:r>
            <a:r>
              <a:rPr lang="ru-RU" sz="1800" dirty="0">
                <a:latin typeface="Times New Roman" pitchFamily="18" charset="0"/>
                <a:cs typeface="Times New Roman" pitchFamily="18" charset="0"/>
              </a:rPr>
              <a:t>.</a:t>
            </a:r>
          </a:p>
          <a:p>
            <a:r>
              <a:rPr lang="ru-RU" dirty="0"/>
              <a:t>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787208" cy="851694"/>
          </a:xfrm>
        </p:spPr>
        <p:txBody>
          <a:bodyPr>
            <a:normAutofit/>
          </a:bodyPr>
          <a:lstStyle/>
          <a:p>
            <a:r>
              <a:rPr lang="ru-RU" sz="2400" dirty="0" smtClean="0">
                <a:latin typeface="Times New Roman" pitchFamily="18" charset="0"/>
                <a:cs typeface="Times New Roman" pitchFamily="18" charset="0"/>
              </a:rPr>
              <a:t>                             «Птичий двор» с «Голубятней».</a:t>
            </a:r>
            <a:endParaRPr lang="ru-RU" sz="2400" dirty="0"/>
          </a:p>
        </p:txBody>
      </p:sp>
      <p:pic>
        <p:nvPicPr>
          <p:cNvPr id="5" name="Содержимое 4" descr="15.jpg"/>
          <p:cNvPicPr>
            <a:picLocks noGrp="1" noChangeAspect="1"/>
          </p:cNvPicPr>
          <p:nvPr>
            <p:ph idx="1"/>
          </p:nvPr>
        </p:nvPicPr>
        <p:blipFill>
          <a:blip r:embed="rId3" cstate="email"/>
          <a:stretch>
            <a:fillRect/>
          </a:stretch>
        </p:blipFill>
        <p:spPr>
          <a:xfrm>
            <a:off x="2843808" y="1340768"/>
            <a:ext cx="6088797" cy="4608512"/>
          </a:xfrm>
        </p:spPr>
      </p:pic>
      <p:sp>
        <p:nvSpPr>
          <p:cNvPr id="4" name="Текст 3"/>
          <p:cNvSpPr>
            <a:spLocks noGrp="1"/>
          </p:cNvSpPr>
          <p:nvPr>
            <p:ph type="body" sz="half" idx="2"/>
          </p:nvPr>
        </p:nvSpPr>
        <p:spPr>
          <a:xfrm>
            <a:off x="467544" y="1700808"/>
            <a:ext cx="2170584" cy="5001419"/>
          </a:xfrm>
        </p:spPr>
        <p:txBody>
          <a:bodyPr>
            <a:normAutofit/>
          </a:bodyPr>
          <a:lstStyle/>
          <a:p>
            <a:r>
              <a:rPr lang="ru-RU" dirty="0"/>
              <a:t> </a:t>
            </a:r>
          </a:p>
          <a:p>
            <a:r>
              <a:rPr lang="ru-RU" sz="1500" dirty="0" smtClean="0">
                <a:latin typeface="Times New Roman" pitchFamily="18" charset="0"/>
                <a:cs typeface="Times New Roman" pitchFamily="18" charset="0"/>
              </a:rPr>
              <a:t>В XVIII  здесь  содержались редкие животные и птицы: некоторые на свободе, другие в вольерах. Так, здесь жили орлы, черные аисты, журавли, а в башенке «Голубятни» — редкие породы голубей. Сейчас в «Голубятне» расположен небольшой музей истории и археологии Летнего сада.</a:t>
            </a:r>
          </a:p>
          <a:p>
            <a:r>
              <a:rPr lang="ru-RU" sz="1500" dirty="0">
                <a:latin typeface="Times New Roman" pitchFamily="18" charset="0"/>
                <a:cs typeface="Times New Roman" pitchFamily="18" charset="0"/>
              </a:rPr>
              <a:t> </a:t>
            </a:r>
          </a:p>
          <a:p>
            <a:r>
              <a:rPr lang="ru-RU" sz="1500" dirty="0" smtClean="0">
                <a:latin typeface="Times New Roman" pitchFamily="18" charset="0"/>
                <a:cs typeface="Times New Roman" pitchFamily="18" charset="0"/>
              </a:rPr>
              <a:t> </a:t>
            </a:r>
            <a:endParaRPr lang="ru-RU" sz="15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11560" y="1628800"/>
            <a:ext cx="4032448" cy="4525963"/>
          </a:xfrm>
        </p:spPr>
        <p:txBody>
          <a:bodyPr/>
          <a:lstStyle/>
          <a:p>
            <a:pPr>
              <a:buNone/>
            </a:pP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 </a:t>
            </a:r>
            <a:r>
              <a:rPr lang="ru-RU" sz="2000" dirty="0">
                <a:latin typeface="Times New Roman" pitchFamily="18" charset="0"/>
                <a:cs typeface="Times New Roman" pitchFamily="18" charset="0"/>
              </a:rPr>
              <a:t>Летнего  дворца в голландском садике  растет старый клён, чья история насчитывает 190 лет. </a:t>
            </a:r>
            <a:r>
              <a:rPr lang="ru-RU" sz="2000" dirty="0" smtClean="0">
                <a:latin typeface="Times New Roman" pitchFamily="18" charset="0"/>
                <a:cs typeface="Times New Roman" pitchFamily="18" charset="0"/>
              </a:rPr>
              <a:t>Прекрасен  старый</a:t>
            </a:r>
          </a:p>
          <a:p>
            <a:pPr>
              <a:buNone/>
            </a:pPr>
            <a:r>
              <a:rPr lang="ru-RU" sz="2000" dirty="0" smtClean="0">
                <a:latin typeface="Times New Roman" pitchFamily="18" charset="0"/>
                <a:cs typeface="Times New Roman" pitchFamily="18" charset="0"/>
              </a:rPr>
              <a:t>     Летний  сад, </a:t>
            </a:r>
          </a:p>
          <a:p>
            <a:pPr>
              <a:buNone/>
            </a:pPr>
            <a:r>
              <a:rPr lang="ru-RU" sz="2000" dirty="0" smtClean="0">
                <a:latin typeface="Times New Roman" pitchFamily="18" charset="0"/>
                <a:cs typeface="Times New Roman" pitchFamily="18" charset="0"/>
              </a:rPr>
              <a:t>     Красив  </a:t>
            </a:r>
            <a:r>
              <a:rPr lang="ru-RU" sz="2000" dirty="0">
                <a:latin typeface="Times New Roman" pitchFamily="18" charset="0"/>
                <a:cs typeface="Times New Roman" pitchFamily="18" charset="0"/>
              </a:rPr>
              <a:t>узор  его  оград!</a:t>
            </a:r>
          </a:p>
          <a:p>
            <a:pPr>
              <a:buNone/>
            </a:pPr>
            <a:r>
              <a:rPr lang="ru-RU" sz="2000" dirty="0" smtClean="0">
                <a:latin typeface="Times New Roman" pitchFamily="18" charset="0"/>
                <a:cs typeface="Times New Roman" pitchFamily="18" charset="0"/>
              </a:rPr>
              <a:t>     Здесь  </a:t>
            </a:r>
            <a:r>
              <a:rPr lang="ru-RU" sz="2000" dirty="0">
                <a:latin typeface="Times New Roman" pitchFamily="18" charset="0"/>
                <a:cs typeface="Times New Roman" pitchFamily="18" charset="0"/>
              </a:rPr>
              <a:t>растут  дубы  </a:t>
            </a:r>
            <a:r>
              <a:rPr lang="ru-RU" sz="2000" dirty="0" smtClean="0">
                <a:latin typeface="Times New Roman" pitchFamily="18" charset="0"/>
                <a:cs typeface="Times New Roman" pitchFamily="18" charset="0"/>
              </a:rPr>
              <a:t>и клены. Из  </a:t>
            </a:r>
            <a:r>
              <a:rPr lang="ru-RU" sz="2000" dirty="0">
                <a:latin typeface="Times New Roman" pitchFamily="18" charset="0"/>
                <a:cs typeface="Times New Roman" pitchFamily="18" charset="0"/>
              </a:rPr>
              <a:t>травы  ковер  зеленый.</a:t>
            </a:r>
          </a:p>
          <a:p>
            <a:endParaRPr lang="ru-RU" dirty="0"/>
          </a:p>
        </p:txBody>
      </p:sp>
      <p:pic>
        <p:nvPicPr>
          <p:cNvPr id="5" name="Содержимое 4" descr="16.jpg"/>
          <p:cNvPicPr>
            <a:picLocks noGrp="1" noChangeAspect="1"/>
          </p:cNvPicPr>
          <p:nvPr>
            <p:ph sz="half" idx="2"/>
          </p:nvPr>
        </p:nvPicPr>
        <p:blipFill>
          <a:blip r:embed="rId3" cstate="email"/>
          <a:stretch>
            <a:fillRect/>
          </a:stretch>
        </p:blipFill>
        <p:spPr>
          <a:xfrm>
            <a:off x="5004048" y="1196752"/>
            <a:ext cx="3240360" cy="5249384"/>
          </a:xfrm>
        </p:spPr>
      </p:pic>
      <p:sp>
        <p:nvSpPr>
          <p:cNvPr id="6" name="Заголовок 5"/>
          <p:cNvSpPr>
            <a:spLocks noGrp="1"/>
          </p:cNvSpPr>
          <p:nvPr>
            <p:ph type="title"/>
          </p:nvPr>
        </p:nvSpPr>
        <p:spPr/>
        <p:txBody>
          <a:bodyPr/>
          <a:lstStyle/>
          <a:p>
            <a:r>
              <a:rPr lang="ru-RU" dirty="0" smtClean="0">
                <a:solidFill>
                  <a:srgbClr val="00B050"/>
                </a:solidFill>
                <a:effectLst>
                  <a:glow rad="228600">
                    <a:schemeClr val="accent3">
                      <a:satMod val="175000"/>
                      <a:alpha val="40000"/>
                    </a:schemeClr>
                  </a:glow>
                </a:effectLst>
                <a:latin typeface="Times New Roman" pitchFamily="18" charset="0"/>
                <a:cs typeface="Times New Roman" pitchFamily="18" charset="0"/>
              </a:rPr>
              <a:t>Клен</a:t>
            </a:r>
            <a:endParaRPr lang="ru-RU" dirty="0">
              <a:solidFill>
                <a:srgbClr val="00B050"/>
              </a:solidFill>
              <a:effectLst>
                <a:glow rad="228600">
                  <a:schemeClr val="accent3">
                    <a:satMod val="175000"/>
                    <a:alpha val="40000"/>
                  </a:schemeClr>
                </a:glow>
              </a:effectLst>
              <a:latin typeface="Times New Roman" pitchFamily="18" charset="0"/>
              <a:cs typeface="Times New Roman" pitchFamily="18" charset="0"/>
            </a:endParaRPr>
          </a:p>
        </p:txBody>
      </p:sp>
      <p:sp>
        <p:nvSpPr>
          <p:cNvPr id="7" name="Заголовок 1"/>
          <p:cNvSpPr txBox="1">
            <a:spLocks/>
          </p:cNvSpPr>
          <p:nvPr/>
        </p:nvSpPr>
        <p:spPr>
          <a:xfrm>
            <a:off x="457200" y="692696"/>
            <a:ext cx="8229600" cy="72494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204864"/>
            <a:ext cx="3312368" cy="2367136"/>
          </a:xfrm>
        </p:spPr>
        <p:txBody>
          <a:bodyPr>
            <a:normAutofit fontScale="90000"/>
          </a:bodyPr>
          <a:lstStyle/>
          <a:p>
            <a:r>
              <a:rPr lang="ru-RU" sz="2200" dirty="0" smtClean="0">
                <a:latin typeface="Times New Roman" pitchFamily="18" charset="0"/>
                <a:cs typeface="Times New Roman" pitchFamily="18" charset="0"/>
              </a:rPr>
              <a:t>В </a:t>
            </a:r>
            <a:r>
              <a:rPr lang="ru-RU" sz="2200" dirty="0">
                <a:latin typeface="Times New Roman" pitchFamily="18" charset="0"/>
                <a:cs typeface="Times New Roman" pitchFamily="18" charset="0"/>
              </a:rPr>
              <a:t>Летнем саду также  растет дуб времён Петра </a:t>
            </a:r>
            <a:r>
              <a:rPr lang="en-US" sz="2200" dirty="0">
                <a:latin typeface="Times New Roman" pitchFamily="18" charset="0"/>
                <a:cs typeface="Times New Roman" pitchFamily="18" charset="0"/>
              </a:rPr>
              <a:t>I</a:t>
            </a:r>
            <a:r>
              <a:rPr lang="ru-RU" sz="2200" dirty="0">
                <a:latin typeface="Times New Roman" pitchFamily="18" charset="0"/>
                <a:cs typeface="Times New Roman" pitchFamily="18" charset="0"/>
              </a:rPr>
              <a:t>. Недавно был точно определён его возраст: дуб существует уже 296 лет.</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23554" name="Picture 2" descr="C:\Users\Андрей\Desktop\Летний сад\17.jpg"/>
          <p:cNvPicPr>
            <a:picLocks noChangeAspect="1" noChangeArrowheads="1"/>
          </p:cNvPicPr>
          <p:nvPr/>
        </p:nvPicPr>
        <p:blipFill>
          <a:blip r:embed="rId3" cstate="email"/>
          <a:srcRect/>
          <a:stretch>
            <a:fillRect/>
          </a:stretch>
        </p:blipFill>
        <p:spPr bwMode="auto">
          <a:xfrm>
            <a:off x="4860032" y="260648"/>
            <a:ext cx="3394230" cy="6281936"/>
          </a:xfrm>
          <a:prstGeom prst="rect">
            <a:avLst/>
          </a:prstGeom>
          <a:noFill/>
        </p:spPr>
      </p:pic>
      <p:sp>
        <p:nvSpPr>
          <p:cNvPr id="4" name="TextBox 3"/>
          <p:cNvSpPr txBox="1"/>
          <p:nvPr/>
        </p:nvSpPr>
        <p:spPr>
          <a:xfrm>
            <a:off x="1763688" y="548680"/>
            <a:ext cx="2016224" cy="1077218"/>
          </a:xfrm>
          <a:prstGeom prst="rect">
            <a:avLst/>
          </a:prstGeom>
          <a:noFill/>
        </p:spPr>
        <p:txBody>
          <a:bodyPr wrap="square" rtlCol="0">
            <a:spAutoFit/>
          </a:bodyPr>
          <a:lstStyle/>
          <a:p>
            <a:r>
              <a:rPr lang="ru-RU" sz="3200" dirty="0" smtClean="0">
                <a:latin typeface="Times New Roman" pitchFamily="18" charset="0"/>
                <a:cs typeface="Times New Roman" pitchFamily="18" charset="0"/>
              </a:rPr>
              <a:t>                                       </a:t>
            </a:r>
            <a:r>
              <a:rPr lang="ru-RU" sz="3200" dirty="0" smtClean="0">
                <a:solidFill>
                  <a:srgbClr val="00B050"/>
                </a:solidFill>
                <a:effectLst>
                  <a:glow rad="228600">
                    <a:schemeClr val="accent3">
                      <a:satMod val="175000"/>
                      <a:alpha val="40000"/>
                    </a:schemeClr>
                  </a:glow>
                </a:effectLst>
                <a:latin typeface="Times New Roman" pitchFamily="18" charset="0"/>
                <a:cs typeface="Times New Roman" pitchFamily="18" charset="0"/>
              </a:rPr>
              <a:t>Дуб</a:t>
            </a:r>
            <a:endParaRPr lang="ru-RU" sz="3200" dirty="0">
              <a:solidFill>
                <a:srgbClr val="00B050"/>
              </a:solidFill>
              <a:effectLst>
                <a:glow rad="228600">
                  <a:schemeClr val="accent3">
                    <a:satMod val="175000"/>
                    <a:alpha val="40000"/>
                  </a:schemeClr>
                </a:glow>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00B050"/>
                </a:solidFill>
                <a:effectLst>
                  <a:glow rad="228600">
                    <a:schemeClr val="accent3">
                      <a:satMod val="175000"/>
                      <a:alpha val="40000"/>
                    </a:schemeClr>
                  </a:glow>
                </a:effectLst>
                <a:latin typeface="Times New Roman" pitchFamily="18" charset="0"/>
                <a:cs typeface="Times New Roman" pitchFamily="18" charset="0"/>
              </a:rPr>
              <a:t>Фонтан «Ц</a:t>
            </a:r>
            <a:r>
              <a:rPr lang="ru-RU" sz="2800" dirty="0">
                <a:solidFill>
                  <a:srgbClr val="00B050"/>
                </a:solidFill>
                <a:effectLst>
                  <a:glow rad="228600">
                    <a:schemeClr val="accent3">
                      <a:satMod val="175000"/>
                      <a:alpha val="40000"/>
                    </a:schemeClr>
                  </a:glow>
                </a:effectLst>
                <a:latin typeface="Times New Roman" pitchFamily="18" charset="0"/>
                <a:cs typeface="Times New Roman" pitchFamily="18" charset="0"/>
              </a:rPr>
              <a:t>АРИЦЫН</a:t>
            </a:r>
            <a:r>
              <a:rPr lang="ru-RU" sz="3200" dirty="0">
                <a:solidFill>
                  <a:srgbClr val="00B050"/>
                </a:solidFill>
                <a:effectLst>
                  <a:glow rad="228600">
                    <a:schemeClr val="accent3">
                      <a:satMod val="175000"/>
                      <a:alpha val="40000"/>
                    </a:schemeClr>
                  </a:glow>
                </a:effectLst>
                <a:latin typeface="Times New Roman" pitchFamily="18" charset="0"/>
                <a:cs typeface="Times New Roman" pitchFamily="18" charset="0"/>
              </a:rPr>
              <a:t>»</a:t>
            </a:r>
          </a:p>
        </p:txBody>
      </p:sp>
      <p:sp>
        <p:nvSpPr>
          <p:cNvPr id="3" name="Содержимое 2"/>
          <p:cNvSpPr>
            <a:spLocks noGrp="1"/>
          </p:cNvSpPr>
          <p:nvPr>
            <p:ph sz="half" idx="1"/>
          </p:nvPr>
        </p:nvSpPr>
        <p:spPr>
          <a:xfrm>
            <a:off x="0" y="1988840"/>
            <a:ext cx="3240360" cy="4525963"/>
          </a:xfrm>
        </p:spPr>
        <p:txBody>
          <a:bodyPr>
            <a:normAutofit/>
          </a:bodyPr>
          <a:lstStyle/>
          <a:p>
            <a:pPr>
              <a:buNone/>
            </a:pPr>
            <a:r>
              <a:rPr lang="ru-RU" sz="1600" dirty="0" smtClean="0">
                <a:latin typeface="Times New Roman" pitchFamily="18" charset="0"/>
                <a:cs typeface="Times New Roman" pitchFamily="18" charset="0"/>
              </a:rPr>
              <a:t>       После </a:t>
            </a:r>
            <a:r>
              <a:rPr lang="ru-RU" sz="1600" dirty="0">
                <a:latin typeface="Times New Roman" pitchFamily="18" charset="0"/>
                <a:cs typeface="Times New Roman" pitchFamily="18" charset="0"/>
              </a:rPr>
              <a:t>реставрации в Летнем </a:t>
            </a:r>
            <a:r>
              <a:rPr lang="ru-RU" sz="1600" dirty="0" smtClean="0">
                <a:latin typeface="Times New Roman" pitchFamily="18" charset="0"/>
                <a:cs typeface="Times New Roman" pitchFamily="18" charset="0"/>
              </a:rPr>
              <a:t>саду восстановили </a:t>
            </a:r>
            <a:r>
              <a:rPr lang="ru-RU" sz="1600" dirty="0">
                <a:latin typeface="Times New Roman" pitchFamily="18" charset="0"/>
                <a:cs typeface="Times New Roman" pitchFamily="18" charset="0"/>
              </a:rPr>
              <a:t>несколько фонтанов, которые были разрушены во время сильного наводнения </a:t>
            </a:r>
            <a:r>
              <a:rPr lang="ru-RU" sz="1600" dirty="0" smtClean="0">
                <a:latin typeface="Times New Roman" pitchFamily="18" charset="0"/>
                <a:cs typeface="Times New Roman" pitchFamily="18" charset="0"/>
              </a:rPr>
              <a:t>в1777г.«</a:t>
            </a:r>
            <a:r>
              <a:rPr lang="ru-RU" sz="1600" dirty="0">
                <a:latin typeface="Times New Roman" pitchFamily="18" charset="0"/>
                <a:cs typeface="Times New Roman" pitchFamily="18" charset="0"/>
              </a:rPr>
              <a:t>Царицын» фонтан находится </a:t>
            </a:r>
            <a:r>
              <a:rPr lang="ru-RU" sz="1600" dirty="0" smtClean="0">
                <a:latin typeface="Times New Roman" pitchFamily="18" charset="0"/>
                <a:cs typeface="Times New Roman" pitchFamily="18" charset="0"/>
              </a:rPr>
              <a:t>на </a:t>
            </a:r>
            <a:r>
              <a:rPr lang="ru-RU" sz="1600" dirty="0">
                <a:latin typeface="Times New Roman" pitchFamily="18" charset="0"/>
                <a:cs typeface="Times New Roman" pitchFamily="18" charset="0"/>
              </a:rPr>
              <a:t>первой площадке </a:t>
            </a:r>
            <a:r>
              <a:rPr lang="ru-RU" sz="1600" dirty="0" smtClean="0">
                <a:latin typeface="Times New Roman" pitchFamily="18" charset="0"/>
                <a:cs typeface="Times New Roman" pitchFamily="18" charset="0"/>
              </a:rPr>
              <a:t>от Невы </a:t>
            </a:r>
            <a:r>
              <a:rPr lang="ru-RU" sz="1600" dirty="0">
                <a:latin typeface="Times New Roman" pitchFamily="18" charset="0"/>
                <a:cs typeface="Times New Roman" pitchFamily="18" charset="0"/>
              </a:rPr>
              <a:t>по Центральной аллее. Он </a:t>
            </a:r>
            <a:r>
              <a:rPr lang="ru-RU" sz="1600" dirty="0" smtClean="0">
                <a:latin typeface="Times New Roman" pitchFamily="18" charset="0"/>
                <a:cs typeface="Times New Roman" pitchFamily="18" charset="0"/>
              </a:rPr>
              <a:t>был назван </a:t>
            </a:r>
            <a:r>
              <a:rPr lang="ru-RU" sz="1600" dirty="0">
                <a:latin typeface="Times New Roman" pitchFamily="18" charset="0"/>
                <a:cs typeface="Times New Roman" pitchFamily="18" charset="0"/>
              </a:rPr>
              <a:t>в честь Екатерины I. </a:t>
            </a:r>
            <a:r>
              <a:rPr lang="ru-RU" sz="1600" dirty="0" smtClean="0">
                <a:latin typeface="Times New Roman" pitchFamily="18" charset="0"/>
                <a:cs typeface="Times New Roman" pitchFamily="18" charset="0"/>
              </a:rPr>
              <a:t>Здесь императрица </a:t>
            </a:r>
            <a:r>
              <a:rPr lang="ru-RU" sz="1600" dirty="0">
                <a:latin typeface="Times New Roman" pitchFamily="18" charset="0"/>
                <a:cs typeface="Times New Roman" pitchFamily="18" charset="0"/>
              </a:rPr>
              <a:t>обыкновенно встречала гостей, </a:t>
            </a:r>
            <a:r>
              <a:rPr lang="ru-RU" sz="1600" dirty="0" smtClean="0">
                <a:latin typeface="Times New Roman" pitchFamily="18" charset="0"/>
                <a:cs typeface="Times New Roman" pitchFamily="18" charset="0"/>
              </a:rPr>
              <a:t>прибывавших </a:t>
            </a:r>
            <a:r>
              <a:rPr lang="ru-RU" sz="1600" dirty="0">
                <a:latin typeface="Times New Roman" pitchFamily="18" charset="0"/>
                <a:cs typeface="Times New Roman" pitchFamily="18" charset="0"/>
              </a:rPr>
              <a:t>в сад </a:t>
            </a:r>
            <a:r>
              <a:rPr lang="ru-RU" sz="1600" dirty="0" smtClean="0">
                <a:latin typeface="Times New Roman" pitchFamily="18" charset="0"/>
                <a:cs typeface="Times New Roman" pitchFamily="18" charset="0"/>
              </a:rPr>
              <a:t>со стороны </a:t>
            </a:r>
            <a:r>
              <a:rPr lang="ru-RU" sz="1600" dirty="0">
                <a:latin typeface="Times New Roman" pitchFamily="18" charset="0"/>
                <a:cs typeface="Times New Roman" pitchFamily="18" charset="0"/>
              </a:rPr>
              <a:t>Невы.</a:t>
            </a:r>
          </a:p>
          <a:p>
            <a:endParaRPr lang="ru-RU" dirty="0"/>
          </a:p>
        </p:txBody>
      </p:sp>
      <p:pic>
        <p:nvPicPr>
          <p:cNvPr id="5" name="Содержимое 4" descr="18.jpg"/>
          <p:cNvPicPr>
            <a:picLocks noGrp="1" noChangeAspect="1"/>
          </p:cNvPicPr>
          <p:nvPr>
            <p:ph sz="half" idx="2"/>
          </p:nvPr>
        </p:nvPicPr>
        <p:blipFill>
          <a:blip r:embed="rId3" cstate="email"/>
          <a:stretch>
            <a:fillRect/>
          </a:stretch>
        </p:blipFill>
        <p:spPr>
          <a:xfrm>
            <a:off x="3059832" y="1628800"/>
            <a:ext cx="5669409" cy="417646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1.jpg"/>
          <p:cNvPicPr>
            <a:picLocks noGrp="1" noChangeAspect="1"/>
          </p:cNvPicPr>
          <p:nvPr>
            <p:ph idx="1"/>
          </p:nvPr>
        </p:nvPicPr>
        <p:blipFill>
          <a:blip r:embed="rId3" cstate="email"/>
          <a:stretch>
            <a:fillRect/>
          </a:stretch>
        </p:blipFill>
        <p:spPr>
          <a:xfrm>
            <a:off x="3917778" y="708819"/>
            <a:ext cx="4118147" cy="5384477"/>
          </a:xfrm>
        </p:spPr>
      </p:pic>
      <p:sp>
        <p:nvSpPr>
          <p:cNvPr id="4" name="Текст 3"/>
          <p:cNvSpPr>
            <a:spLocks noGrp="1"/>
          </p:cNvSpPr>
          <p:nvPr>
            <p:ph type="body" sz="half" idx="2"/>
          </p:nvPr>
        </p:nvSpPr>
        <p:spPr/>
        <p:txBody>
          <a:bodyPr/>
          <a:lstStyle/>
          <a:p>
            <a:pPr lvl="0"/>
            <a:endParaRPr lang="en-US" dirty="0" smtClean="0"/>
          </a:p>
          <a:p>
            <a:pPr lvl="0"/>
            <a:endParaRPr lang="en-US" dirty="0"/>
          </a:p>
          <a:p>
            <a:pPr lvl="0"/>
            <a:endParaRPr lang="en-US" dirty="0" smtClean="0"/>
          </a:p>
          <a:p>
            <a:pPr lvl="0"/>
            <a:r>
              <a:rPr lang="ru-RU" sz="1600" dirty="0" smtClean="0">
                <a:latin typeface="Times New Roman" pitchFamily="18" charset="0"/>
                <a:cs typeface="Times New Roman" pitchFamily="18" charset="0"/>
              </a:rPr>
              <a:t>По </a:t>
            </a:r>
            <a:r>
              <a:rPr lang="ru-RU" sz="1600" dirty="0">
                <a:latin typeface="Times New Roman" pitchFamily="18" charset="0"/>
                <a:cs typeface="Times New Roman" pitchFamily="18" charset="0"/>
              </a:rPr>
              <a:t>указанию Петра </a:t>
            </a:r>
            <a:r>
              <a:rPr lang="en-US" sz="1600" dirty="0">
                <a:latin typeface="Times New Roman" pitchFamily="18" charset="0"/>
                <a:cs typeface="Times New Roman" pitchFamily="18" charset="0"/>
              </a:rPr>
              <a:t>I </a:t>
            </a:r>
            <a:r>
              <a:rPr lang="ru-RU" sz="1600" dirty="0">
                <a:latin typeface="Times New Roman" pitchFamily="18" charset="0"/>
                <a:cs typeface="Times New Roman" pitchFamily="18" charset="0"/>
              </a:rPr>
              <a:t>в мае 1704 года, всего через год после основания города, началось создание Летнего сада. Выбранный участок был сильно заболочен. Для его осушения прорыли каналы. Летний сад оказался расположенным на искусственном острове, окруженный реками Невой, Фонтанкой, Мойкой, Лебяжьим каналом.</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009900"/>
                </a:solidFill>
                <a:effectLst>
                  <a:glow rad="228600">
                    <a:schemeClr val="accent3">
                      <a:satMod val="175000"/>
                      <a:alpha val="40000"/>
                    </a:schemeClr>
                  </a:glow>
                </a:effectLst>
                <a:latin typeface="Times New Roman" pitchFamily="18" charset="0"/>
                <a:cs typeface="Times New Roman" pitchFamily="18" charset="0"/>
              </a:rPr>
              <a:t>Фонтан « П</a:t>
            </a:r>
            <a:r>
              <a:rPr lang="ru-RU" sz="2800" dirty="0">
                <a:solidFill>
                  <a:srgbClr val="009900"/>
                </a:solidFill>
                <a:effectLst>
                  <a:glow rad="228600">
                    <a:schemeClr val="accent3">
                      <a:satMod val="175000"/>
                      <a:alpha val="40000"/>
                    </a:schemeClr>
                  </a:glow>
                </a:effectLst>
                <a:latin typeface="Times New Roman" pitchFamily="18" charset="0"/>
                <a:cs typeface="Times New Roman" pitchFamily="18" charset="0"/>
              </a:rPr>
              <a:t>ИРАМИДА</a:t>
            </a:r>
            <a:r>
              <a:rPr lang="ru-RU" sz="3200" dirty="0">
                <a:solidFill>
                  <a:srgbClr val="009900"/>
                </a:solidFill>
                <a:effectLst>
                  <a:glow rad="228600">
                    <a:schemeClr val="accent3">
                      <a:satMod val="175000"/>
                      <a:alpha val="40000"/>
                    </a:schemeClr>
                  </a:glow>
                </a:effectLst>
                <a:latin typeface="Times New Roman" pitchFamily="18" charset="0"/>
                <a:cs typeface="Times New Roman" pitchFamily="18" charset="0"/>
              </a:rPr>
              <a:t>»</a:t>
            </a:r>
          </a:p>
        </p:txBody>
      </p:sp>
      <p:sp>
        <p:nvSpPr>
          <p:cNvPr id="3" name="Содержимое 2"/>
          <p:cNvSpPr>
            <a:spLocks noGrp="1"/>
          </p:cNvSpPr>
          <p:nvPr>
            <p:ph sz="half" idx="1"/>
          </p:nvPr>
        </p:nvSpPr>
        <p:spPr>
          <a:xfrm>
            <a:off x="0" y="1916832"/>
            <a:ext cx="2962672" cy="4525963"/>
          </a:xfrm>
        </p:spPr>
        <p:txBody>
          <a:bodyPr>
            <a:normAutofit/>
          </a:bodyPr>
          <a:lstStyle/>
          <a:p>
            <a:pPr>
              <a:buNone/>
            </a:pPr>
            <a:r>
              <a:rPr lang="ru-RU" sz="20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Был </a:t>
            </a:r>
            <a:r>
              <a:rPr lang="ru-RU" sz="1800" dirty="0">
                <a:latin typeface="Times New Roman" pitchFamily="18" charset="0"/>
                <a:cs typeface="Times New Roman" pitchFamily="18" charset="0"/>
              </a:rPr>
              <a:t>создан по указу императрицы Екатерины I, он точная копия одноимённого </a:t>
            </a:r>
            <a:r>
              <a:rPr lang="ru-RU" sz="1800" dirty="0" err="1">
                <a:latin typeface="Times New Roman" pitchFamily="18" charset="0"/>
                <a:cs typeface="Times New Roman" pitchFamily="18" charset="0"/>
              </a:rPr>
              <a:t>петергофского</a:t>
            </a:r>
            <a:r>
              <a:rPr lang="ru-RU" sz="1800" dirty="0">
                <a:latin typeface="Times New Roman" pitchFamily="18" charset="0"/>
                <a:cs typeface="Times New Roman" pitchFamily="18" charset="0"/>
              </a:rPr>
              <a:t> фонтана. Он имеет столько маленьких трубок, </a:t>
            </a:r>
            <a:r>
              <a:rPr lang="ru-RU" sz="1800" dirty="0" smtClean="0">
                <a:latin typeface="Times New Roman" pitchFamily="18" charset="0"/>
                <a:cs typeface="Times New Roman" pitchFamily="18" charset="0"/>
              </a:rPr>
              <a:t>сколько дней </a:t>
            </a:r>
            <a:r>
              <a:rPr lang="ru-RU" sz="1800" dirty="0">
                <a:latin typeface="Times New Roman" pitchFamily="18" charset="0"/>
                <a:cs typeface="Times New Roman" pitchFamily="18" charset="0"/>
              </a:rPr>
              <a:t>в году, и когда вода бьет из него,</a:t>
            </a:r>
          </a:p>
          <a:p>
            <a:pPr>
              <a:buNone/>
            </a:pPr>
            <a:r>
              <a:rPr lang="ru-RU" sz="1800" dirty="0" smtClean="0">
                <a:latin typeface="Times New Roman" pitchFamily="18" charset="0"/>
                <a:cs typeface="Times New Roman" pitchFamily="18" charset="0"/>
              </a:rPr>
              <a:t>      принимает </a:t>
            </a:r>
            <a:r>
              <a:rPr lang="ru-RU" sz="1800" dirty="0">
                <a:latin typeface="Times New Roman" pitchFamily="18" charset="0"/>
                <a:cs typeface="Times New Roman" pitchFamily="18" charset="0"/>
              </a:rPr>
              <a:t>совершенно вид водяной</a:t>
            </a:r>
          </a:p>
          <a:p>
            <a:pPr>
              <a:buNone/>
            </a:pPr>
            <a:r>
              <a:rPr lang="ru-RU" sz="1800" dirty="0" smtClean="0">
                <a:latin typeface="Times New Roman" pitchFamily="18" charset="0"/>
                <a:cs typeface="Times New Roman" pitchFamily="18" charset="0"/>
              </a:rPr>
              <a:t>      пирамиды</a:t>
            </a:r>
            <a:r>
              <a:rPr lang="ru-RU" sz="1800" dirty="0">
                <a:latin typeface="Times New Roman" pitchFamily="18" charset="0"/>
                <a:cs typeface="Times New Roman" pitchFamily="18" charset="0"/>
              </a:rPr>
              <a:t>.</a:t>
            </a:r>
          </a:p>
          <a:p>
            <a:endParaRPr lang="ru-RU" dirty="0"/>
          </a:p>
        </p:txBody>
      </p:sp>
      <p:pic>
        <p:nvPicPr>
          <p:cNvPr id="5" name="Содержимое 4" descr="19.jpeg"/>
          <p:cNvPicPr>
            <a:picLocks noGrp="1" noChangeAspect="1"/>
          </p:cNvPicPr>
          <p:nvPr>
            <p:ph sz="half" idx="2"/>
          </p:nvPr>
        </p:nvPicPr>
        <p:blipFill>
          <a:blip r:embed="rId3" cstate="email"/>
          <a:stretch>
            <a:fillRect/>
          </a:stretch>
        </p:blipFill>
        <p:spPr>
          <a:xfrm>
            <a:off x="3131840" y="1484784"/>
            <a:ext cx="5760640" cy="432048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009900"/>
                </a:solidFill>
                <a:effectLst>
                  <a:glow rad="228600">
                    <a:schemeClr val="accent3">
                      <a:satMod val="175000"/>
                      <a:alpha val="40000"/>
                    </a:schemeClr>
                  </a:glow>
                </a:effectLst>
                <a:latin typeface="Times New Roman" pitchFamily="18" charset="0"/>
                <a:cs typeface="Times New Roman" pitchFamily="18" charset="0"/>
              </a:rPr>
              <a:t>Фонтан «Г</a:t>
            </a:r>
            <a:r>
              <a:rPr lang="ru-RU" sz="2800" dirty="0">
                <a:solidFill>
                  <a:srgbClr val="009900"/>
                </a:solidFill>
                <a:effectLst>
                  <a:glow rad="228600">
                    <a:schemeClr val="accent3">
                      <a:satMod val="175000"/>
                      <a:alpha val="40000"/>
                    </a:schemeClr>
                  </a:glow>
                </a:effectLst>
                <a:latin typeface="Times New Roman" pitchFamily="18" charset="0"/>
                <a:cs typeface="Times New Roman" pitchFamily="18" charset="0"/>
              </a:rPr>
              <a:t>ЕРБОВЫЙ</a:t>
            </a:r>
            <a:r>
              <a:rPr lang="ru-RU" sz="3200" dirty="0">
                <a:solidFill>
                  <a:srgbClr val="009900"/>
                </a:solidFill>
                <a:effectLst>
                  <a:glow rad="228600">
                    <a:schemeClr val="accent3">
                      <a:satMod val="175000"/>
                      <a:alpha val="40000"/>
                    </a:schemeClr>
                  </a:glow>
                </a:effectLst>
                <a:latin typeface="Times New Roman" pitchFamily="18" charset="0"/>
                <a:cs typeface="Times New Roman" pitchFamily="18" charset="0"/>
              </a:rPr>
              <a:t>»</a:t>
            </a:r>
          </a:p>
        </p:txBody>
      </p:sp>
      <p:sp>
        <p:nvSpPr>
          <p:cNvPr id="3" name="Содержимое 2"/>
          <p:cNvSpPr>
            <a:spLocks noGrp="1"/>
          </p:cNvSpPr>
          <p:nvPr>
            <p:ph sz="half" idx="1"/>
          </p:nvPr>
        </p:nvSpPr>
        <p:spPr>
          <a:xfrm>
            <a:off x="0" y="2132856"/>
            <a:ext cx="2880320" cy="4525963"/>
          </a:xfrm>
        </p:spPr>
        <p:txBody>
          <a:bodyPr/>
          <a:lstStyle/>
          <a:p>
            <a:pPr>
              <a:buNone/>
            </a:pPr>
            <a:r>
              <a:rPr lang="ru-RU" sz="2000" dirty="0" smtClean="0"/>
              <a:t>    </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Гербовый» фонтан  получил свое название от резных двуглавых</a:t>
            </a:r>
          </a:p>
          <a:p>
            <a:pPr>
              <a:buNone/>
            </a:pPr>
            <a:r>
              <a:rPr lang="ru-RU" sz="2000" dirty="0" smtClean="0">
                <a:latin typeface="Times New Roman" pitchFamily="18" charset="0"/>
                <a:cs typeface="Times New Roman" pitchFamily="18" charset="0"/>
              </a:rPr>
              <a:t>     орлов</a:t>
            </a:r>
            <a:r>
              <a:rPr lang="ru-RU" sz="2000" dirty="0">
                <a:latin typeface="Times New Roman" pitchFamily="18" charset="0"/>
                <a:cs typeface="Times New Roman" pitchFamily="18" charset="0"/>
              </a:rPr>
              <a:t>, красовавшихся в центре водомета.</a:t>
            </a:r>
          </a:p>
          <a:p>
            <a:pPr>
              <a:buNone/>
            </a:pPr>
            <a:endParaRPr lang="ru-RU" dirty="0"/>
          </a:p>
        </p:txBody>
      </p:sp>
      <p:pic>
        <p:nvPicPr>
          <p:cNvPr id="5" name="Содержимое 4" descr="20.jpg"/>
          <p:cNvPicPr>
            <a:picLocks noGrp="1" noChangeAspect="1"/>
          </p:cNvPicPr>
          <p:nvPr>
            <p:ph sz="half" idx="2"/>
          </p:nvPr>
        </p:nvPicPr>
        <p:blipFill>
          <a:blip r:embed="rId3" cstate="email"/>
          <a:stretch>
            <a:fillRect/>
          </a:stretch>
        </p:blipFill>
        <p:spPr>
          <a:xfrm>
            <a:off x="2987824" y="1628800"/>
            <a:ext cx="5728216" cy="381642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normAutofit fontScale="90000"/>
          </a:bodyPr>
          <a:lstStyle/>
          <a:p>
            <a:r>
              <a:rPr lang="ru-RU" sz="3600" dirty="0" smtClean="0">
                <a:solidFill>
                  <a:srgbClr val="009900"/>
                </a:solidFill>
                <a:effectLst>
                  <a:glow rad="228600">
                    <a:schemeClr val="accent3">
                      <a:satMod val="175000"/>
                      <a:alpha val="40000"/>
                    </a:schemeClr>
                  </a:glow>
                </a:effectLst>
                <a:latin typeface="Times New Roman" pitchFamily="18" charset="0"/>
                <a:cs typeface="Times New Roman" pitchFamily="18" charset="0"/>
              </a:rPr>
              <a:t>Фонтан «К</a:t>
            </a:r>
            <a:r>
              <a:rPr lang="ru-RU" sz="3100" dirty="0" smtClean="0">
                <a:solidFill>
                  <a:srgbClr val="009900"/>
                </a:solidFill>
                <a:effectLst>
                  <a:glow rad="228600">
                    <a:schemeClr val="accent3">
                      <a:satMod val="175000"/>
                      <a:alpha val="40000"/>
                    </a:schemeClr>
                  </a:glow>
                </a:effectLst>
                <a:latin typeface="Times New Roman" pitchFamily="18" charset="0"/>
                <a:cs typeface="Times New Roman" pitchFamily="18" charset="0"/>
              </a:rPr>
              <a:t>ОРОННЫЙ</a:t>
            </a:r>
            <a:r>
              <a:rPr lang="ru-RU" sz="3600" dirty="0" smtClean="0">
                <a:solidFill>
                  <a:srgbClr val="009900"/>
                </a:solidFill>
                <a:effectLst>
                  <a:glow rad="228600">
                    <a:schemeClr val="accent3">
                      <a:satMod val="175000"/>
                      <a:alpha val="40000"/>
                    </a:schemeClr>
                  </a:glow>
                </a:effectLst>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sz="half" idx="1"/>
          </p:nvPr>
        </p:nvSpPr>
        <p:spPr>
          <a:xfrm>
            <a:off x="107504" y="1700808"/>
            <a:ext cx="2843808" cy="3661867"/>
          </a:xfrm>
        </p:spPr>
        <p:txBody>
          <a:bodyPr>
            <a:normAutofit fontScale="92500"/>
          </a:bodyPr>
          <a:lstStyle/>
          <a:p>
            <a:pPr>
              <a:buNone/>
            </a:pPr>
            <a:r>
              <a:rPr lang="ru-RU" dirty="0" smtClean="0"/>
              <a:t>   </a:t>
            </a:r>
          </a:p>
          <a:p>
            <a:pPr>
              <a:buNone/>
            </a:pPr>
            <a:endParaRPr lang="ru-RU" dirty="0"/>
          </a:p>
          <a:p>
            <a:pPr>
              <a:buNone/>
            </a:pPr>
            <a:r>
              <a:rPr lang="ru-RU" dirty="0" smtClean="0"/>
              <a:t>    </a:t>
            </a:r>
            <a:r>
              <a:rPr lang="ru-RU" sz="2000" dirty="0" smtClean="0">
                <a:latin typeface="Times New Roman" pitchFamily="18" charset="0"/>
                <a:cs typeface="Times New Roman" pitchFamily="18" charset="0"/>
              </a:rPr>
              <a:t>Фонтан «Коронный»  свое поистине королевское название  получил по  форме струй, образующих  композицию  похожую на корону.</a:t>
            </a:r>
          </a:p>
          <a:p>
            <a:pPr>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5" name="Содержимое 4" descr="21.jpeg"/>
          <p:cNvPicPr>
            <a:picLocks noGrp="1" noChangeAspect="1"/>
          </p:cNvPicPr>
          <p:nvPr>
            <p:ph sz="half" idx="2"/>
          </p:nvPr>
        </p:nvPicPr>
        <p:blipFill>
          <a:blip r:embed="rId3" cstate="email"/>
          <a:stretch>
            <a:fillRect/>
          </a:stretch>
        </p:blipFill>
        <p:spPr>
          <a:xfrm>
            <a:off x="2843808" y="1700808"/>
            <a:ext cx="6000671" cy="410445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475656" y="1772816"/>
            <a:ext cx="6336704" cy="3108543"/>
          </a:xfrm>
          <a:prstGeom prst="rect">
            <a:avLst/>
          </a:prstGeom>
        </p:spPr>
        <p:txBody>
          <a:bodyPr wrap="square">
            <a:spAutoFit/>
          </a:bodyPr>
          <a:lstStyle/>
          <a:p>
            <a:pPr algn="ctr"/>
            <a:r>
              <a:rPr lang="ru-RU" sz="2800" dirty="0" smtClean="0">
                <a:latin typeface="Times New Roman" pitchFamily="18" charset="0"/>
                <a:cs typeface="Times New Roman" pitchFamily="18" charset="0"/>
              </a:rPr>
              <a:t>Глядя на чудесное садовое убранство, великолепную решётку и дворец </a:t>
            </a:r>
          </a:p>
          <a:p>
            <a:pPr algn="ctr"/>
            <a:r>
              <a:rPr lang="ru-RU" sz="2800" dirty="0" smtClean="0">
                <a:latin typeface="Times New Roman" pitchFamily="18" charset="0"/>
                <a:cs typeface="Times New Roman" pitchFamily="18" charset="0"/>
              </a:rPr>
              <a:t>Петра </a:t>
            </a:r>
            <a:r>
              <a:rPr lang="en-US" sz="2800" dirty="0" smtClean="0">
                <a:latin typeface="Times New Roman" pitchFamily="18" charset="0"/>
                <a:cs typeface="Times New Roman" pitchFamily="18" charset="0"/>
              </a:rPr>
              <a:t>I</a:t>
            </a:r>
            <a:r>
              <a:rPr lang="ru-RU" sz="2800" dirty="0" smtClean="0">
                <a:latin typeface="Times New Roman" pitchFamily="18" charset="0"/>
                <a:cs typeface="Times New Roman" pitchFamily="18" charset="0"/>
              </a:rPr>
              <a:t>,  памятник Крылову и беломраморные скульптуры, порфировую вазу и фонтаны, Летний сад в Санкт-Петербурге можно смело назвать музеем искусства.</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latin typeface="Times New Roman" pitchFamily="18" charset="0"/>
              <a:cs typeface="Times New Roman" pitchFamily="18" charset="0"/>
            </a:endParaRPr>
          </a:p>
        </p:txBody>
      </p:sp>
      <p:pic>
        <p:nvPicPr>
          <p:cNvPr id="19458" name="Picture 2" descr="C:\Users\Андрей\Desktop\Летний сад\2.jpg"/>
          <p:cNvPicPr>
            <a:picLocks noChangeAspect="1" noChangeArrowheads="1"/>
          </p:cNvPicPr>
          <p:nvPr/>
        </p:nvPicPr>
        <p:blipFill>
          <a:blip r:embed="rId3" cstate="email"/>
          <a:srcRect/>
          <a:stretch>
            <a:fillRect/>
          </a:stretch>
        </p:blipFill>
        <p:spPr bwMode="auto">
          <a:xfrm>
            <a:off x="2517399" y="1772816"/>
            <a:ext cx="6127038" cy="4176464"/>
          </a:xfrm>
          <a:prstGeom prst="rect">
            <a:avLst/>
          </a:prstGeom>
          <a:noFill/>
        </p:spPr>
      </p:pic>
      <p:sp>
        <p:nvSpPr>
          <p:cNvPr id="4" name="Прямоугольник 3"/>
          <p:cNvSpPr/>
          <p:nvPr/>
        </p:nvSpPr>
        <p:spPr>
          <a:xfrm>
            <a:off x="2286000" y="2413338"/>
            <a:ext cx="4572000" cy="369332"/>
          </a:xfrm>
          <a:prstGeom prst="rect">
            <a:avLst/>
          </a:prstGeom>
        </p:spPr>
        <p:txBody>
          <a:bodyPr>
            <a:spAutoFit/>
          </a:bodyPr>
          <a:lstStyle/>
          <a:p>
            <a:r>
              <a:rPr lang="ru-RU" dirty="0" smtClean="0"/>
              <a:t>.</a:t>
            </a:r>
            <a:endParaRPr lang="ru-RU" dirty="0"/>
          </a:p>
        </p:txBody>
      </p:sp>
      <p:sp>
        <p:nvSpPr>
          <p:cNvPr id="5" name="TextBox 4"/>
          <p:cNvSpPr txBox="1"/>
          <p:nvPr/>
        </p:nvSpPr>
        <p:spPr>
          <a:xfrm>
            <a:off x="251520" y="2132856"/>
            <a:ext cx="2088232" cy="3539430"/>
          </a:xfrm>
          <a:prstGeom prst="rect">
            <a:avLst/>
          </a:prstGeom>
          <a:noFill/>
        </p:spPr>
        <p:txBody>
          <a:bodyPr wrap="square" rtlCol="0">
            <a:spAutoFit/>
          </a:bodyPr>
          <a:lstStyle/>
          <a:p>
            <a:r>
              <a:rPr lang="ru-RU" sz="1600" dirty="0" smtClean="0">
                <a:latin typeface="Times New Roman" pitchFamily="18" charset="0"/>
                <a:cs typeface="Times New Roman" pitchFamily="18" charset="0"/>
              </a:rPr>
              <a:t>Летний сад – какая прелесть!</a:t>
            </a:r>
          </a:p>
          <a:p>
            <a:r>
              <a:rPr lang="ru-RU" sz="1600" dirty="0" smtClean="0">
                <a:latin typeface="Times New Roman" pitchFamily="18" charset="0"/>
                <a:cs typeface="Times New Roman" pitchFamily="18" charset="0"/>
              </a:rPr>
              <a:t>Вековых </a:t>
            </a:r>
            <a:r>
              <a:rPr lang="ru-RU" sz="1600" dirty="0">
                <a:latin typeface="Times New Roman" pitchFamily="18" charset="0"/>
                <a:cs typeface="Times New Roman" pitchFamily="18" charset="0"/>
              </a:rPr>
              <a:t>деревьев шелест,</a:t>
            </a:r>
          </a:p>
          <a:p>
            <a:r>
              <a:rPr lang="ru-RU" sz="1600" dirty="0">
                <a:latin typeface="Times New Roman" pitchFamily="18" charset="0"/>
                <a:cs typeface="Times New Roman" pitchFamily="18" charset="0"/>
              </a:rPr>
              <a:t> И в зеленые аллеи                                                                                                                                                                           От Невы прохладой веет.</a:t>
            </a:r>
          </a:p>
          <a:p>
            <a:r>
              <a:rPr lang="ru-RU" sz="1600" dirty="0">
                <a:latin typeface="Times New Roman" pitchFamily="18" charset="0"/>
                <a:cs typeface="Times New Roman" pitchFamily="18" charset="0"/>
              </a:rPr>
              <a:t> Лепесток упал на землю, </a:t>
            </a:r>
          </a:p>
          <a:p>
            <a:r>
              <a:rPr lang="ru-RU" sz="1600" dirty="0">
                <a:latin typeface="Times New Roman" pitchFamily="18" charset="0"/>
                <a:cs typeface="Times New Roman" pitchFamily="18" charset="0"/>
              </a:rPr>
              <a:t>Статуи в аллеях дремлют, </a:t>
            </a:r>
          </a:p>
          <a:p>
            <a:r>
              <a:rPr lang="ru-RU" sz="1600" dirty="0">
                <a:latin typeface="Times New Roman" pitchFamily="18" charset="0"/>
                <a:cs typeface="Times New Roman" pitchFamily="18" charset="0"/>
              </a:rPr>
              <a:t>И чугунная ограда </a:t>
            </a:r>
          </a:p>
          <a:p>
            <a:r>
              <a:rPr lang="ru-RU" sz="1600" dirty="0">
                <a:latin typeface="Times New Roman" pitchFamily="18" charset="0"/>
                <a:cs typeface="Times New Roman" pitchFamily="18" charset="0"/>
              </a:rPr>
              <a:t>Украшением служит саду.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r>
              <a:rPr lang="ru-RU" sz="3200" dirty="0">
                <a:latin typeface="Times New Roman" pitchFamily="18" charset="0"/>
                <a:cs typeface="Times New Roman" pitchFamily="18" charset="0"/>
              </a:rPr>
              <a:t>Я к розам хочу, в тот единственный сад,</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Где лучшая в мире стоит из </a:t>
            </a:r>
            <a:r>
              <a:rPr lang="ru-RU" sz="3200" dirty="0" smtClean="0">
                <a:latin typeface="Times New Roman" pitchFamily="18" charset="0"/>
                <a:cs typeface="Times New Roman" pitchFamily="18" charset="0"/>
              </a:rPr>
              <a:t>оград</a:t>
            </a:r>
            <a:r>
              <a:rPr lang="en-US" sz="3200" dirty="0">
                <a:latin typeface="Times New Roman" pitchFamily="18" charset="0"/>
                <a:cs typeface="Times New Roman" pitchFamily="18" charset="0"/>
              </a:rPr>
              <a:t>.</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20482" name="Picture 2" descr="C:\Users\Андрей\Desktop\Летний сад\3.jpg"/>
          <p:cNvPicPr>
            <a:picLocks noChangeAspect="1" noChangeArrowheads="1"/>
          </p:cNvPicPr>
          <p:nvPr/>
        </p:nvPicPr>
        <p:blipFill>
          <a:blip r:embed="rId3" cstate="email"/>
          <a:srcRect/>
          <a:stretch>
            <a:fillRect/>
          </a:stretch>
        </p:blipFill>
        <p:spPr bwMode="auto">
          <a:xfrm>
            <a:off x="2483768" y="1700808"/>
            <a:ext cx="6333669" cy="4248472"/>
          </a:xfrm>
          <a:prstGeom prst="rect">
            <a:avLst/>
          </a:prstGeom>
          <a:noFill/>
        </p:spPr>
      </p:pic>
      <p:sp>
        <p:nvSpPr>
          <p:cNvPr id="20484" name="Rectangle 4"/>
          <p:cNvSpPr>
            <a:spLocks noChangeArrowheads="1"/>
          </p:cNvSpPr>
          <p:nvPr/>
        </p:nvSpPr>
        <p:spPr bwMode="auto">
          <a:xfrm>
            <a:off x="179512" y="2276872"/>
            <a:ext cx="194421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Решетка Летнего сада –  кованое кружево с позолотой, опирающееся на  гранитные колонны, украшенные вазами  - одна из самых красивых не только в СПб, но и во всем мире.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normAutofit fontScale="90000"/>
          </a:bodyPr>
          <a:lstStyle/>
          <a:p>
            <a:r>
              <a:rPr lang="ru-RU" sz="2200" dirty="0">
                <a:latin typeface="Times New Roman" pitchFamily="18" charset="0"/>
                <a:cs typeface="Times New Roman" pitchFamily="18" charset="0"/>
              </a:rPr>
              <a:t>Со стороны Мойки сад отгораживает другая решётка. Она украшена изображением головы Медузы Горгоны</a:t>
            </a:r>
            <a:r>
              <a:rPr lang="ru-RU" sz="2200" b="1" dirty="0">
                <a:latin typeface="Times New Roman" pitchFamily="18" charset="0"/>
                <a:cs typeface="Times New Roman" pitchFamily="18" charset="0"/>
              </a:rPr>
              <a:t>.</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Архитектор Л.И.Шарлемань</a:t>
            </a:r>
            <a:r>
              <a:rPr lang="ru-RU" dirty="0"/>
              <a:t/>
            </a:r>
            <a:br>
              <a:rPr lang="ru-RU" dirty="0"/>
            </a:br>
            <a:endParaRPr lang="ru-RU" dirty="0"/>
          </a:p>
        </p:txBody>
      </p:sp>
      <p:pic>
        <p:nvPicPr>
          <p:cNvPr id="5" name="Содержимое 4" descr="4+ фото ворот в документе..jpg"/>
          <p:cNvPicPr>
            <a:picLocks noGrp="1" noChangeAspect="1"/>
          </p:cNvPicPr>
          <p:nvPr>
            <p:ph sz="half" idx="1"/>
          </p:nvPr>
        </p:nvPicPr>
        <p:blipFill>
          <a:blip r:embed="rId3" cstate="email"/>
          <a:stretch>
            <a:fillRect/>
          </a:stretch>
        </p:blipFill>
        <p:spPr>
          <a:xfrm>
            <a:off x="806654" y="1600200"/>
            <a:ext cx="3339692" cy="4525963"/>
          </a:xfrm>
        </p:spPr>
      </p:pic>
      <p:pic>
        <p:nvPicPr>
          <p:cNvPr id="6" name="Содержимое 5"/>
          <p:cNvPicPr>
            <a:picLocks noGrp="1"/>
          </p:cNvPicPr>
          <p:nvPr>
            <p:ph sz="half" idx="2"/>
          </p:nvPr>
        </p:nvPicPr>
        <p:blipFill>
          <a:blip r:embed="rId4" cstate="email"/>
          <a:srcRect/>
          <a:stretch>
            <a:fillRect/>
          </a:stretch>
        </p:blipFill>
        <p:spPr bwMode="auto">
          <a:xfrm>
            <a:off x="4716016" y="2132856"/>
            <a:ext cx="4032448" cy="34563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rgbClr val="009900"/>
                </a:solidFill>
                <a:effectLst>
                  <a:glow rad="228600">
                    <a:schemeClr val="accent3">
                      <a:satMod val="175000"/>
                      <a:alpha val="40000"/>
                    </a:schemeClr>
                  </a:glow>
                </a:effectLst>
                <a:latin typeface="Times New Roman" pitchFamily="18" charset="0"/>
                <a:cs typeface="Times New Roman" pitchFamily="18" charset="0"/>
              </a:rPr>
              <a:t>Порфировая ваза</a:t>
            </a:r>
          </a:p>
        </p:txBody>
      </p:sp>
      <p:sp>
        <p:nvSpPr>
          <p:cNvPr id="3" name="Содержимое 2"/>
          <p:cNvSpPr>
            <a:spLocks noGrp="1"/>
          </p:cNvSpPr>
          <p:nvPr>
            <p:ph sz="half" idx="1"/>
          </p:nvPr>
        </p:nvSpPr>
        <p:spPr>
          <a:xfrm>
            <a:off x="457200" y="1600200"/>
            <a:ext cx="3754760" cy="4525963"/>
          </a:xfrm>
        </p:spPr>
        <p:txBody>
          <a:bodyPr>
            <a:normAutofit lnSpcReduction="10000"/>
          </a:bodyPr>
          <a:lstStyle/>
          <a:p>
            <a:pPr>
              <a:buNone/>
            </a:pPr>
            <a:r>
              <a:rPr lang="en-US" dirty="0" smtClean="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Король </a:t>
            </a:r>
            <a:r>
              <a:rPr lang="ru-RU" sz="2100" dirty="0">
                <a:latin typeface="Times New Roman" pitchFamily="18" charset="0"/>
                <a:cs typeface="Times New Roman" pitchFamily="18" charset="0"/>
              </a:rPr>
              <a:t>Швеции Карл XIV  подарил  Николаю I темно-красную  порфировую  вазу, в знак доброй воли после многочисленных войн между Швецией и Россией. Её установили у входа со стороны набережной Мойки между прудом и южной оградой. Она стала украшением парка. Её высота вместе с постаментом – 485 см/</a:t>
            </a:r>
          </a:p>
          <a:p>
            <a:endParaRPr lang="ru-RU" dirty="0"/>
          </a:p>
        </p:txBody>
      </p:sp>
      <p:pic>
        <p:nvPicPr>
          <p:cNvPr id="5" name="Содержимое 4" descr="5.jpg"/>
          <p:cNvPicPr>
            <a:picLocks noGrp="1" noChangeAspect="1"/>
          </p:cNvPicPr>
          <p:nvPr>
            <p:ph sz="half" idx="2"/>
          </p:nvPr>
        </p:nvPicPr>
        <p:blipFill>
          <a:blip r:embed="rId3" cstate="email"/>
          <a:stretch>
            <a:fillRect/>
          </a:stretch>
        </p:blipFill>
        <p:spPr>
          <a:xfrm>
            <a:off x="4572000" y="1340768"/>
            <a:ext cx="3600400" cy="525647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6950"/>
          </a:xfrm>
        </p:spPr>
        <p:txBody>
          <a:bodyPr>
            <a:normAutofit fontScale="90000"/>
          </a:bodyPr>
          <a:lstStyle/>
          <a:p>
            <a:r>
              <a:rPr lang="ru-RU" sz="3600" dirty="0" err="1">
                <a:solidFill>
                  <a:srgbClr val="009900"/>
                </a:solidFill>
                <a:effectLst>
                  <a:glow rad="228600">
                    <a:schemeClr val="accent3">
                      <a:satMod val="175000"/>
                      <a:alpha val="40000"/>
                    </a:schemeClr>
                  </a:glow>
                </a:effectLst>
                <a:latin typeface="Times New Roman" pitchFamily="18" charset="0"/>
                <a:cs typeface="Times New Roman" pitchFamily="18" charset="0"/>
              </a:rPr>
              <a:t>Карпиев</a:t>
            </a:r>
            <a:r>
              <a:rPr lang="ru-RU" sz="3600" dirty="0">
                <a:solidFill>
                  <a:srgbClr val="009900"/>
                </a:solidFill>
                <a:effectLst>
                  <a:glow rad="228600">
                    <a:schemeClr val="accent3">
                      <a:satMod val="175000"/>
                      <a:alpha val="40000"/>
                    </a:schemeClr>
                  </a:glow>
                </a:effectLst>
                <a:latin typeface="Times New Roman" pitchFamily="18" charset="0"/>
                <a:cs typeface="Times New Roman" pitchFamily="18" charset="0"/>
              </a:rPr>
              <a:t> пруд</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xfrm>
            <a:off x="0" y="1700808"/>
            <a:ext cx="2483768" cy="4525963"/>
          </a:xfrm>
        </p:spPr>
        <p:txBody>
          <a:bodyPr>
            <a:normAutofit lnSpcReduction="10000"/>
          </a:bodyPr>
          <a:lstStyle/>
          <a:p>
            <a:pPr>
              <a:buNone/>
            </a:pPr>
            <a:r>
              <a:rPr lang="en-US"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Здесь  </a:t>
            </a:r>
            <a:r>
              <a:rPr lang="ru-RU" sz="1700" dirty="0">
                <a:latin typeface="Times New Roman" pitchFamily="18" charset="0"/>
                <a:cs typeface="Times New Roman" pitchFamily="18" charset="0"/>
              </a:rPr>
              <a:t>теперь живет пара лебедей-шипунов. В будущем к ним никого подселять не планируют. Потому как это особая порода лебедей, которая не примет других обитателей пруда.</a:t>
            </a:r>
          </a:p>
          <a:p>
            <a:pPr>
              <a:buNone/>
            </a:pPr>
            <a:r>
              <a:rPr lang="en-US"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Этими </a:t>
            </a:r>
            <a:r>
              <a:rPr lang="ru-RU" sz="1700" dirty="0">
                <a:latin typeface="Times New Roman" pitchFamily="18" charset="0"/>
                <a:cs typeface="Times New Roman" pitchFamily="18" charset="0"/>
              </a:rPr>
              <a:t>белокрылыми птицами можно только любоваться, кормить их строго запрещено.</a:t>
            </a:r>
          </a:p>
          <a:p>
            <a:pPr>
              <a:buNone/>
            </a:pPr>
            <a:endParaRPr lang="ru-RU" dirty="0"/>
          </a:p>
        </p:txBody>
      </p:sp>
      <p:pic>
        <p:nvPicPr>
          <p:cNvPr id="5" name="Содержимое 4" descr="6.jpg"/>
          <p:cNvPicPr>
            <a:picLocks noGrp="1" noChangeAspect="1"/>
          </p:cNvPicPr>
          <p:nvPr>
            <p:ph sz="half" idx="2"/>
          </p:nvPr>
        </p:nvPicPr>
        <p:blipFill>
          <a:blip r:embed="rId3" cstate="email"/>
          <a:stretch>
            <a:fillRect/>
          </a:stretch>
        </p:blipFill>
        <p:spPr>
          <a:xfrm>
            <a:off x="2699792" y="1484784"/>
            <a:ext cx="5976664" cy="453650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7.jpeg"/>
          <p:cNvPicPr>
            <a:picLocks noGrp="1" noChangeAspect="1"/>
          </p:cNvPicPr>
          <p:nvPr>
            <p:ph type="pic" idx="1"/>
          </p:nvPr>
        </p:nvPicPr>
        <p:blipFill>
          <a:blip r:embed="rId3" cstate="email"/>
          <a:srcRect/>
          <a:stretch>
            <a:fillRect/>
          </a:stretch>
        </p:blipFill>
        <p:spPr>
          <a:xfrm>
            <a:off x="1475656" y="332656"/>
            <a:ext cx="6192688" cy="4644516"/>
          </a:xfrm>
        </p:spPr>
      </p:pic>
      <p:sp>
        <p:nvSpPr>
          <p:cNvPr id="4" name="Текст 3"/>
          <p:cNvSpPr>
            <a:spLocks noGrp="1"/>
          </p:cNvSpPr>
          <p:nvPr>
            <p:ph type="body" sz="half" idx="2"/>
          </p:nvPr>
        </p:nvSpPr>
        <p:spPr>
          <a:xfrm>
            <a:off x="1403648" y="5013176"/>
            <a:ext cx="6336704" cy="1512168"/>
          </a:xfrm>
        </p:spPr>
        <p:txBody>
          <a:bodyPr>
            <a:noAutofit/>
          </a:bodyPr>
          <a:lstStyle/>
          <a:p>
            <a:r>
              <a:rPr lang="ru-RU" dirty="0">
                <a:latin typeface="Times New Roman" pitchFamily="18" charset="0"/>
                <a:cs typeface="Times New Roman" pitchFamily="18" charset="0"/>
              </a:rPr>
              <a:t>Летний сад украшают многочисленные скульптуры. Одна из них </a:t>
            </a:r>
            <a:r>
              <a:rPr lang="ru-RU" b="1" dirty="0">
                <a:latin typeface="Times New Roman" pitchFamily="18" charset="0"/>
                <a:cs typeface="Times New Roman" pitchFamily="18" charset="0"/>
              </a:rPr>
              <a:t>-  Нимфа Летнего сада.  </a:t>
            </a:r>
          </a:p>
          <a:p>
            <a:r>
              <a:rPr lang="ru-RU" dirty="0">
                <a:latin typeface="Times New Roman" pitchFamily="18" charset="0"/>
                <a:cs typeface="Times New Roman" pitchFamily="18" charset="0"/>
              </a:rPr>
              <a:t> Она грациозно склонила голову, придерживая рукой край легкого платья. Может быть, она делает нам реверанс в знак приветствия при встрече? Или, возможно, прощается с нами, когда мы покидаем  тенистый и прохладный Летний сад. </a:t>
            </a:r>
          </a:p>
          <a:p>
            <a:r>
              <a:rPr lang="ru-RU" dirty="0">
                <a:latin typeface="Times New Roman" pitchFamily="18" charset="0"/>
                <a:cs typeface="Times New Roman" pitchFamily="18" charset="0"/>
              </a:rPr>
              <a:t> Легенда гласит, что нимфа бродит по ночам по саду и смотрит за порядком.</a:t>
            </a:r>
          </a:p>
          <a:p>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009900"/>
                </a:solidFill>
                <a:effectLst>
                  <a:glow rad="139700">
                    <a:schemeClr val="accent3">
                      <a:satMod val="175000"/>
                      <a:alpha val="40000"/>
                    </a:schemeClr>
                  </a:glow>
                </a:effectLst>
                <a:latin typeface="Times New Roman" pitchFamily="18" charset="0"/>
                <a:cs typeface="Times New Roman" pitchFamily="18" charset="0"/>
              </a:rPr>
              <a:t>Аврора</a:t>
            </a:r>
            <a:r>
              <a:rPr lang="ru-RU" sz="3200" dirty="0">
                <a:solidFill>
                  <a:srgbClr val="009900"/>
                </a:solidFill>
                <a:effectLst>
                  <a:glow rad="228600">
                    <a:srgbClr val="009900">
                      <a:alpha val="40000"/>
                    </a:srgbClr>
                  </a:glow>
                </a:effectLst>
                <a:latin typeface="Times New Roman" pitchFamily="18" charset="0"/>
                <a:cs typeface="Times New Roman" pitchFamily="18" charset="0"/>
              </a:rPr>
              <a:t> </a:t>
            </a:r>
          </a:p>
        </p:txBody>
      </p:sp>
      <p:sp>
        <p:nvSpPr>
          <p:cNvPr id="3" name="Содержимое 2"/>
          <p:cNvSpPr>
            <a:spLocks noGrp="1"/>
          </p:cNvSpPr>
          <p:nvPr>
            <p:ph sz="half" idx="1"/>
          </p:nvPr>
        </p:nvSpPr>
        <p:spPr>
          <a:xfrm>
            <a:off x="683568" y="1772816"/>
            <a:ext cx="2962672" cy="4525963"/>
          </a:xfrm>
        </p:spPr>
        <p:txBody>
          <a:bodyPr>
            <a:normAutofit fontScale="70000" lnSpcReduction="20000"/>
          </a:bodyPr>
          <a:lstStyle/>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Аврора </a:t>
            </a:r>
            <a:r>
              <a:rPr lang="ru-RU" dirty="0">
                <a:latin typeface="Times New Roman" pitchFamily="18" charset="0"/>
                <a:cs typeface="Times New Roman" pitchFamily="18" charset="0"/>
              </a:rPr>
              <a:t>– это богиня утренней зари. Она представлена в образе юной женщины в венке из роз, с факелом в правой руке (при ее появлении воздух светлеет). В левой руке богиня держит цветы, которые раскрываются ранним утром с появлением первых капель росы. </a:t>
            </a:r>
          </a:p>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Скульптор </a:t>
            </a:r>
            <a:r>
              <a:rPr lang="ru-RU" dirty="0">
                <a:latin typeface="Times New Roman" pitchFamily="18" charset="0"/>
                <a:cs typeface="Times New Roman" pitchFamily="18" charset="0"/>
              </a:rPr>
              <a:t>Дж. </a:t>
            </a:r>
            <a:r>
              <a:rPr lang="ru-RU" dirty="0" err="1">
                <a:latin typeface="Times New Roman" pitchFamily="18" charset="0"/>
                <a:cs typeface="Times New Roman" pitchFamily="18" charset="0"/>
              </a:rPr>
              <a:t>Бонацца</a:t>
            </a:r>
            <a:r>
              <a:rPr lang="ru-RU" dirty="0">
                <a:latin typeface="Times New Roman" pitchFamily="18" charset="0"/>
                <a:cs typeface="Times New Roman" pitchFamily="18" charset="0"/>
              </a:rPr>
              <a:t>. 1717 год.</a:t>
            </a:r>
          </a:p>
          <a:p>
            <a:pPr>
              <a:buNone/>
            </a:pPr>
            <a:r>
              <a:rPr lang="ru-RU" dirty="0">
                <a:latin typeface="Times New Roman" pitchFamily="18" charset="0"/>
                <a:cs typeface="Times New Roman" pitchFamily="18" charset="0"/>
              </a:rPr>
              <a:t> </a:t>
            </a:r>
          </a:p>
          <a:p>
            <a:pPr>
              <a:buNone/>
            </a:pPr>
            <a:endParaRPr lang="ru-RU" dirty="0"/>
          </a:p>
        </p:txBody>
      </p:sp>
      <p:pic>
        <p:nvPicPr>
          <p:cNvPr id="5" name="Содержимое 4" descr="8.jpg"/>
          <p:cNvPicPr>
            <a:picLocks noGrp="1" noChangeAspect="1"/>
          </p:cNvPicPr>
          <p:nvPr>
            <p:ph sz="half" idx="2"/>
          </p:nvPr>
        </p:nvPicPr>
        <p:blipFill>
          <a:blip r:embed="rId3" cstate="email"/>
          <a:stretch>
            <a:fillRect/>
          </a:stretch>
        </p:blipFill>
        <p:spPr>
          <a:xfrm>
            <a:off x="4716016" y="1268760"/>
            <a:ext cx="3384376" cy="5111506"/>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979</Words>
  <Application>Microsoft Office PowerPoint</Application>
  <PresentationFormat>Экран (4:3)</PresentationFormat>
  <Paragraphs>96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ЛЕТНИЙ САД</vt:lpstr>
      <vt:lpstr>Слайд 2</vt:lpstr>
      <vt:lpstr>Слайд 3</vt:lpstr>
      <vt:lpstr>Я к розам хочу, в тот единственный сад, Где лучшая в мире стоит из оград. </vt:lpstr>
      <vt:lpstr>Со стороны Мойки сад отгораживает другая решётка. Она украшена изображением головы Медузы Горгоны. Архитектор Л.И.Шарлемань </vt:lpstr>
      <vt:lpstr>Порфировая ваза</vt:lpstr>
      <vt:lpstr>Карпиев пруд </vt:lpstr>
      <vt:lpstr>Слайд 8</vt:lpstr>
      <vt:lpstr>Аврора </vt:lpstr>
      <vt:lpstr>Полдень</vt:lpstr>
      <vt:lpstr>Закат</vt:lpstr>
      <vt:lpstr>Ночь</vt:lpstr>
      <vt:lpstr>   Памятник  И. А. Крылову.</vt:lpstr>
      <vt:lpstr>Слайд 14</vt:lpstr>
      <vt:lpstr>Слайд 15</vt:lpstr>
      <vt:lpstr>                             «Птичий двор» с «Голубятней».</vt:lpstr>
      <vt:lpstr>Клен</vt:lpstr>
      <vt:lpstr>В Летнем саду также  растет дуб времён Петра I. Недавно был точно определён его возраст: дуб существует уже 296 лет. </vt:lpstr>
      <vt:lpstr>Фонтан «ЦАРИЦЫН»</vt:lpstr>
      <vt:lpstr>Фонтан « ПИРАМИДА»</vt:lpstr>
      <vt:lpstr>Фонтан «ГЕРБОВЫЙ»</vt:lpstr>
      <vt:lpstr>Фонтан «КОРОННЫЙ» </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Галина</cp:lastModifiedBy>
  <cp:revision>18</cp:revision>
  <dcterms:created xsi:type="dcterms:W3CDTF">2013-12-11T12:22:10Z</dcterms:created>
  <dcterms:modified xsi:type="dcterms:W3CDTF">2013-12-29T17:59:20Z</dcterms:modified>
</cp:coreProperties>
</file>