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62" r:id="rId2"/>
    <p:sldId id="278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6" r:id="rId16"/>
    <p:sldId id="277" r:id="rId17"/>
    <p:sldId id="279" r:id="rId18"/>
    <p:sldId id="280" r:id="rId19"/>
    <p:sldId id="281" r:id="rId20"/>
    <p:sldId id="282" r:id="rId21"/>
    <p:sldId id="283" r:id="rId22"/>
    <p:sldId id="288" r:id="rId23"/>
    <p:sldId id="289" r:id="rId24"/>
    <p:sldId id="284" r:id="rId25"/>
    <p:sldId id="285" r:id="rId26"/>
    <p:sldId id="290" r:id="rId27"/>
    <p:sldId id="297" r:id="rId28"/>
    <p:sldId id="292" r:id="rId29"/>
    <p:sldId id="293" r:id="rId30"/>
    <p:sldId id="256" r:id="rId31"/>
    <p:sldId id="287" r:id="rId32"/>
    <p:sldId id="294" r:id="rId33"/>
    <p:sldId id="295" r:id="rId34"/>
    <p:sldId id="296" r:id="rId35"/>
    <p:sldId id="257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24" autoAdjust="0"/>
    <p:restoredTop sz="94660"/>
  </p:normalViewPr>
  <p:slideViewPr>
    <p:cSldViewPr>
      <p:cViewPr varScale="1">
        <p:scale>
          <a:sx n="70" d="100"/>
          <a:sy n="70" d="100"/>
        </p:scale>
        <p:origin x="-13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5799-F0C6-4E64-B7FE-266B8D675AA8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1510-942D-45C1-A8F0-BE53B68E68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5799-F0C6-4E64-B7FE-266B8D675AA8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1510-942D-45C1-A8F0-BE53B68E68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5799-F0C6-4E64-B7FE-266B8D675AA8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1510-942D-45C1-A8F0-BE53B68E68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5799-F0C6-4E64-B7FE-266B8D675AA8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1510-942D-45C1-A8F0-BE53B68E68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5799-F0C6-4E64-B7FE-266B8D675AA8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1510-942D-45C1-A8F0-BE53B68E68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5799-F0C6-4E64-B7FE-266B8D675AA8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1510-942D-45C1-A8F0-BE53B68E68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5799-F0C6-4E64-B7FE-266B8D675AA8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1510-942D-45C1-A8F0-BE53B68E68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5799-F0C6-4E64-B7FE-266B8D675AA8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1510-942D-45C1-A8F0-BE53B68E68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5799-F0C6-4E64-B7FE-266B8D675AA8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1510-942D-45C1-A8F0-BE53B68E68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5799-F0C6-4E64-B7FE-266B8D675AA8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1510-942D-45C1-A8F0-BE53B68E68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5799-F0C6-4E64-B7FE-266B8D675AA8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1D61510-942D-45C1-A8F0-BE53B68E68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AB05799-F0C6-4E64-B7FE-266B8D675AA8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1D61510-942D-45C1-A8F0-BE53B68E685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42984"/>
            <a:ext cx="6500827" cy="1571636"/>
          </a:xfrm>
          <a:extLst>
            <a:ext uri="{909E8E84-426E-40DD-AFC4-6F175D3DCCD1}"/>
            <a:ext uri="{91240B29-F687-4F45-9708-019B960494DF}"/>
          </a:extLst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000" b="0" i="1" dirty="0" smtClean="0">
                <a:solidFill>
                  <a:srgbClr val="FFC000"/>
                </a:solidFill>
                <a:latin typeface="Arial Black" pitchFamily="34" charset="0"/>
              </a:rPr>
              <a:t>Кружок  </a:t>
            </a:r>
            <a:br>
              <a:rPr lang="ru-RU" sz="6000" b="0" i="1" dirty="0" smtClean="0">
                <a:solidFill>
                  <a:srgbClr val="FFC000"/>
                </a:solidFill>
                <a:latin typeface="Arial Black" pitchFamily="34" charset="0"/>
              </a:rPr>
            </a:br>
            <a:r>
              <a:rPr lang="ru-RU" sz="6000" b="0" i="1" dirty="0" smtClean="0">
                <a:solidFill>
                  <a:srgbClr val="FFC000"/>
                </a:solidFill>
                <a:latin typeface="Arial Black" pitchFamily="34" charset="0"/>
              </a:rPr>
              <a:t>« Мир батика»</a:t>
            </a:r>
            <a:endParaRPr lang="ru-RU" sz="6000" b="0" i="1" dirty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7174" name="Подзаголовок 2"/>
          <p:cNvSpPr txBox="1">
            <a:spLocks/>
          </p:cNvSpPr>
          <p:nvPr/>
        </p:nvSpPr>
        <p:spPr bwMode="auto">
          <a:xfrm>
            <a:off x="250825" y="4508500"/>
            <a:ext cx="3854450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18288"/>
          <a:lstStyle/>
          <a:p>
            <a:pPr>
              <a:spcBef>
                <a:spcPct val="20000"/>
              </a:spcBef>
              <a:buClr>
                <a:srgbClr val="9C007F"/>
              </a:buClr>
              <a:buSzPct val="95000"/>
              <a:buFont typeface="Wingdings 2" pitchFamily="18" charset="2"/>
              <a:buNone/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Семёнова Т.В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spcBef>
                <a:spcPct val="20000"/>
              </a:spcBef>
              <a:buClr>
                <a:srgbClr val="9C007F"/>
              </a:buClr>
              <a:buSzPct val="95000"/>
              <a:buFont typeface="Wingdings 2" pitchFamily="18" charset="2"/>
              <a:buNone/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воспитатель</a:t>
            </a:r>
          </a:p>
          <a:p>
            <a:pPr>
              <a:spcBef>
                <a:spcPct val="20000"/>
              </a:spcBef>
              <a:buClr>
                <a:srgbClr val="9C007F"/>
              </a:buClr>
              <a:buSzPct val="95000"/>
              <a:buFont typeface="Wingdings 2" pitchFamily="18" charset="2"/>
              <a:buNone/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МКДОУ № 13</a:t>
            </a:r>
          </a:p>
        </p:txBody>
      </p:sp>
      <p:pic>
        <p:nvPicPr>
          <p:cNvPr id="4" name="Picture 2" descr="D:\ткани\сканирование00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14810" y="3429000"/>
            <a:ext cx="4248150" cy="3013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00034" y="1071546"/>
            <a:ext cx="6834740" cy="51260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714356"/>
            <a:ext cx="7279746" cy="5459810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28596" y="642918"/>
            <a:ext cx="7001428" cy="52510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57158" y="714356"/>
            <a:ext cx="7143799" cy="53578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C:\Documents and Settings\Loner-XP\Рабочий стол\генеалогическое дерево\DSC020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42875" y="3000375"/>
            <a:ext cx="4518025" cy="3387725"/>
          </a:xfrm>
          <a:noFill/>
        </p:spPr>
      </p:pic>
      <p:pic>
        <p:nvPicPr>
          <p:cNvPr id="41987" name="Рисунок 5" descr="C:\Documents and Settings\Loner-XP\Рабочий стол\генеалогическое дерево\DSC0206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5" y="142875"/>
            <a:ext cx="4354513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Холодный</a:t>
            </a:r>
            <a:r>
              <a:rPr lang="en-US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</a:t>
            </a:r>
            <a:r>
              <a:rPr lang="ru-RU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батик</a:t>
            </a:r>
          </a:p>
        </p:txBody>
      </p:sp>
      <p:pic>
        <p:nvPicPr>
          <p:cNvPr id="5120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645920" y="1935321"/>
            <a:ext cx="5852160" cy="438912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22300" y="466725"/>
            <a:ext cx="7900988" cy="592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2" descr="L:\фото на конкурс семенова\DSC02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893471" y="1214422"/>
            <a:ext cx="3911231" cy="5214974"/>
          </a:xfrm>
          <a:noFill/>
        </p:spPr>
      </p:pic>
      <p:pic>
        <p:nvPicPr>
          <p:cNvPr id="47108" name="Рисунок 3" descr="C:\Documents and Settings\Loner-XP\Рабочий стол\генеалогическое дерево\DSC0200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3" y="1214438"/>
            <a:ext cx="4143375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Содержимое 3" descr="L:\DSC05361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214313"/>
            <a:ext cx="8858250" cy="6500812"/>
          </a:xfrm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 descr="C:\Documents and Settings\Loner-XP\Рабочий стол\генеалогическое дерево\DSC020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857752" y="928670"/>
            <a:ext cx="4101993" cy="5469324"/>
          </a:xfrm>
          <a:noFill/>
        </p:spPr>
      </p:pic>
      <p:pic>
        <p:nvPicPr>
          <p:cNvPr id="49155" name="Рисунок 5" descr="C:\Documents and Settings\Loner-XP\Рабочий стол\генеалогическое дерево\DSC0208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928670"/>
            <a:ext cx="4357688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00174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Батик –</a:t>
            </a:r>
            <a:r>
              <a:rPr lang="ru-RU" b="1" i="1" dirty="0" smtClean="0"/>
              <a:t> </a:t>
            </a:r>
            <a:endParaRPr lang="ru-RU" b="1" dirty="0"/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13" cy="4525963"/>
          </a:xfrm>
        </p:spPr>
        <p:txBody>
          <a:bodyPr>
            <a:normAutofit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ru-RU" sz="3600" i="1" smtClean="0"/>
              <a:t>с индонезийского языка переводится  как «нанесение горячим воском». “</a:t>
            </a:r>
            <a:r>
              <a:rPr lang="en-US" sz="3600" i="1" smtClean="0"/>
              <a:t>B</a:t>
            </a:r>
            <a:r>
              <a:rPr lang="ru-RU" sz="3600" i="1" smtClean="0"/>
              <a:t>а" –  означает хлопчатобумажная ткань, а "tik" – «точка» или «капля». Ambatik – рисовать, покрывать каплями, штриховать.</a:t>
            </a:r>
            <a:endParaRPr lang="ru-RU" sz="360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Documents and Settings\Loner-XP\Рабочий стол\генеалогическое дерево\DSC021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42875" y="1277938"/>
            <a:ext cx="8715375" cy="4897437"/>
          </a:xfrm>
          <a:noFill/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4" descr="C:\Documents and Settings\Loner-XP\Рабочий стол\генеалогическое дерево\DSC021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 t="-2"/>
          <a:stretch>
            <a:fillRect/>
          </a:stretch>
        </p:blipFill>
        <p:spPr>
          <a:xfrm>
            <a:off x="357188" y="214313"/>
            <a:ext cx="4724400" cy="2735262"/>
          </a:xfrm>
          <a:noFill/>
        </p:spPr>
      </p:pic>
      <p:pic>
        <p:nvPicPr>
          <p:cNvPr id="53251" name="Рисунок 5" descr="C:\Documents and Settings\Loner-XP\Рабочий стол\генеалогическое дерево\DSC0213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86188" y="3143250"/>
            <a:ext cx="4929187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Documents and Settings\Loner-XP\Рабочий стол\генеалогическое дерево\DSC021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 r="-7403"/>
          <a:stretch>
            <a:fillRect/>
          </a:stretch>
        </p:blipFill>
        <p:spPr>
          <a:xfrm>
            <a:off x="285750" y="1071563"/>
            <a:ext cx="4143375" cy="4857750"/>
          </a:xfrm>
          <a:noFill/>
        </p:spPr>
      </p:pic>
      <p:pic>
        <p:nvPicPr>
          <p:cNvPr id="51203" name="Рисунок 5" descr="C:\Documents and Settings\Loner-XP\Рабочий стол\генеалогическое дерево\DSC0212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4875" y="928688"/>
            <a:ext cx="4214813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3" descr="C:\Documents and Settings\Loner-XP\Рабочий стол\генеалогическое дерево\DSC020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28625" y="573088"/>
            <a:ext cx="4143375" cy="5524500"/>
          </a:xfrm>
          <a:noFill/>
        </p:spPr>
      </p:pic>
      <p:pic>
        <p:nvPicPr>
          <p:cNvPr id="50179" name="Рисунок 8" descr="C:\Documents and Settings\Loner-XP\Рабочий стол\генеалогическое дерево\DSC0209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5" y="571500"/>
            <a:ext cx="4214813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5"/>
          <p:cNvSpPr>
            <a:spLocks noGrp="1" noChangeArrowheads="1"/>
          </p:cNvSpPr>
          <p:nvPr>
            <p:ph type="title"/>
          </p:nvPr>
        </p:nvSpPr>
        <p:spPr>
          <a:xfrm>
            <a:off x="214313" y="1285860"/>
            <a:ext cx="7467600" cy="1357322"/>
          </a:xfrm>
        </p:spPr>
        <p:txBody>
          <a:bodyPr>
            <a:normAutofit fontScale="90000"/>
          </a:bodyPr>
          <a:lstStyle/>
          <a:p>
            <a:pPr eaLnBrk="1" hangingPunct="1">
              <a:buClr>
                <a:schemeClr val="hlink"/>
              </a:buClr>
              <a:buSzPts val="3600"/>
              <a:buFont typeface="Wingdings" pitchFamily="2" charset="2"/>
              <a:buNone/>
              <a:defRPr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Свободная </a:t>
            </a:r>
            <a:b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роспись</a:t>
            </a:r>
            <a:b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2" cstate="email">
            <a:lum bright="-10000" contrast="10000"/>
          </a:blip>
          <a:srcRect/>
          <a:stretch>
            <a:fillRect/>
          </a:stretch>
        </p:blipFill>
        <p:spPr bwMode="auto">
          <a:xfrm>
            <a:off x="2231348" y="142853"/>
            <a:ext cx="6912652" cy="67151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Documents and Settings\Loner-XP\Рабочий стол\генеалогическое дерево\DSC021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71500" y="1143000"/>
            <a:ext cx="3286125" cy="4786313"/>
          </a:xfrm>
          <a:noFill/>
        </p:spPr>
      </p:pic>
      <p:pic>
        <p:nvPicPr>
          <p:cNvPr id="55299" name="Рисунок 5" descr="C:\Documents and Settings\Loner-XP\Рабочий стол\генеалогическое дерево\DSC0214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3" y="1071563"/>
            <a:ext cx="371475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2428868"/>
          </a:xfrm>
        </p:spPr>
        <p:txBody>
          <a:bodyPr>
            <a:normAutofit/>
          </a:bodyPr>
          <a:lstStyle/>
          <a:p>
            <a:pPr eaLnBrk="1" hangingPunct="1">
              <a:buClr>
                <a:schemeClr val="tx1"/>
              </a:buClr>
              <a:buSzPts val="3600"/>
              <a:buFont typeface="Wingdings" pitchFamily="2" charset="2"/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Дополнительные эффекты – «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кракле</a:t>
            </a:r>
            <a:r>
              <a:rPr lang="ru-RU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»</a:t>
            </a:r>
            <a:r>
              <a:rPr lang="ru-RU" sz="42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42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4200" b="1" i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000100" y="1857364"/>
            <a:ext cx="5677427" cy="42580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89470" y="1142985"/>
            <a:ext cx="6908822" cy="51816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2300" y="466725"/>
            <a:ext cx="7900988" cy="592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2300" y="466725"/>
            <a:ext cx="7900988" cy="592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285750" y="-1143031"/>
            <a:ext cx="7613650" cy="7286675"/>
          </a:xfrm>
        </p:spPr>
        <p:txBody>
          <a:bodyPr/>
          <a:lstStyle/>
          <a:p>
            <a:pPr algn="ctr"/>
            <a:r>
              <a:rPr lang="ru-RU" sz="4000" b="1" i="1" dirty="0" smtClean="0"/>
              <a:t>Цель:</a:t>
            </a: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b="1" i="1" dirty="0" smtClean="0"/>
              <a:t>Познакомить детей с искусством батика</a:t>
            </a: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b="1" i="1" dirty="0" smtClean="0">
                <a:solidFill>
                  <a:srgbClr val="00B050"/>
                </a:solidFill>
              </a:rPr>
              <a:t>Развивать пространственное мышление</a:t>
            </a: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 smtClean="0">
                <a:solidFill>
                  <a:srgbClr val="FF0000"/>
                </a:solidFill>
              </a:rPr>
              <a:t>Учить детей свободно выражать свой замысел</a:t>
            </a: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 smtClean="0">
                <a:solidFill>
                  <a:srgbClr val="00B0F0"/>
                </a:solidFill>
              </a:rPr>
              <a:t>Побуждать детей к творческим поискам и решениям</a:t>
            </a: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 smtClean="0">
                <a:solidFill>
                  <a:srgbClr val="FF00FF"/>
                </a:solidFill>
              </a:rPr>
              <a:t>Развивать уверенность в собственных силах</a:t>
            </a: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 smtClean="0">
                <a:solidFill>
                  <a:srgbClr val="0000FF"/>
                </a:solidFill>
              </a:rPr>
              <a:t>Развивать чувство фактурности и объёмности</a:t>
            </a:r>
            <a:br>
              <a:rPr lang="ru-RU" sz="2800" b="1" i="1" dirty="0" smtClean="0">
                <a:solidFill>
                  <a:srgbClr val="0000FF"/>
                </a:solidFill>
              </a:rPr>
            </a:br>
            <a:r>
              <a:rPr lang="ru-RU" sz="2800" b="1" i="1" dirty="0" smtClean="0">
                <a:solidFill>
                  <a:srgbClr val="FFC000"/>
                </a:solidFill>
              </a:rPr>
              <a:t>Развивать фантазию, творческую активность и эстетический вкус</a:t>
            </a:r>
          </a:p>
        </p:txBody>
      </p:sp>
    </p:spTree>
  </p:cSld>
  <p:clrMapOvr>
    <a:masterClrMapping/>
  </p:clrMapOvr>
  <p:transition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371600"/>
            <a:ext cx="7956452" cy="4557730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57818" y="500042"/>
            <a:ext cx="2928926" cy="5834789"/>
          </a:xfrm>
          <a:prstGeom prst="rect">
            <a:avLst/>
          </a:prstGeom>
          <a:noFill/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1357298"/>
            <a:ext cx="4501132" cy="4252908"/>
          </a:xfrm>
          <a:prstGeom prst="rect">
            <a:avLst/>
          </a:prstGeom>
          <a:noFill/>
        </p:spPr>
      </p:pic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0" y="5857892"/>
            <a:ext cx="69294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«Древняя роспись»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>
          <a:xfrm>
            <a:off x="285720" y="214290"/>
            <a:ext cx="7467630" cy="1143023"/>
          </a:xfrm>
        </p:spPr>
        <p:txBody>
          <a:bodyPr>
            <a:normAutofit fontScale="90000"/>
          </a:bodyPr>
          <a:lstStyle/>
          <a:p>
            <a:pPr eaLnBrk="1" hangingPunct="1">
              <a:buClr>
                <a:schemeClr val="hlink"/>
              </a:buClr>
              <a:buSzPts val="3600"/>
              <a:buFont typeface="Wingdings" pitchFamily="2" charset="2"/>
              <a:buNone/>
              <a:defRPr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Дополнительные </a:t>
            </a:r>
            <a:br>
              <a:rPr lang="ru-RU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эффекты</a:t>
            </a:r>
          </a:p>
        </p:txBody>
      </p:sp>
      <p:sp>
        <p:nvSpPr>
          <p:cNvPr id="43010" name="Rectangle 3"/>
          <p:cNvSpPr>
            <a:spLocks noGrp="1"/>
          </p:cNvSpPr>
          <p:nvPr>
            <p:ph idx="1"/>
          </p:nvPr>
        </p:nvSpPr>
        <p:spPr>
          <a:xfrm>
            <a:off x="0" y="1935480"/>
            <a:ext cx="8686800" cy="4389120"/>
          </a:xfrm>
        </p:spPr>
        <p:txBody>
          <a:bodyPr>
            <a:normAutofit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Присыпка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красителями</a:t>
            </a:r>
          </a:p>
        </p:txBody>
      </p:sp>
      <p:pic>
        <p:nvPicPr>
          <p:cNvPr id="47110" name="Picture 6" descr="26042010345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40906" y="428604"/>
            <a:ext cx="6386331" cy="62865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42910" y="1285859"/>
            <a:ext cx="6779182" cy="50843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4035" name="Rectangle 5"/>
          <p:cNvSpPr>
            <a:spLocks noChangeArrowheads="1"/>
          </p:cNvSpPr>
          <p:nvPr/>
        </p:nvSpPr>
        <p:spPr bwMode="auto">
          <a:xfrm>
            <a:off x="0" y="188913"/>
            <a:ext cx="8928100" cy="594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9100" indent="-382588" algn="ctr">
              <a:spcBef>
                <a:spcPct val="20000"/>
              </a:spcBef>
              <a:buClr>
                <a:schemeClr val="hlink"/>
              </a:buClr>
              <a:buSzPts val="3600"/>
              <a:buFont typeface="Wingdings" pitchFamily="2" charset="2"/>
              <a:buChar char="n"/>
            </a:pPr>
            <a:endParaRPr lang="ru-RU" sz="3000"/>
          </a:p>
        </p:txBody>
      </p:sp>
      <p:sp>
        <p:nvSpPr>
          <p:cNvPr id="44036" name="Rectangle 6"/>
          <p:cNvSpPr>
            <a:spLocks noChangeArrowheads="1"/>
          </p:cNvSpPr>
          <p:nvPr/>
        </p:nvSpPr>
        <p:spPr bwMode="auto">
          <a:xfrm>
            <a:off x="0" y="188913"/>
            <a:ext cx="8928100" cy="594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9100" indent="-382588" algn="ctr">
              <a:spcBef>
                <a:spcPct val="20000"/>
              </a:spcBef>
              <a:buClr>
                <a:schemeClr val="hlink"/>
              </a:buClr>
              <a:buSzPts val="3600"/>
              <a:buFont typeface="Wingdings" pitchFamily="2" charset="2"/>
              <a:buChar char="n"/>
            </a:pPr>
            <a:endParaRPr lang="ru-RU" sz="3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28596" y="714356"/>
            <a:ext cx="7081838" cy="53113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00034" y="857232"/>
            <a:ext cx="7106187" cy="53296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600" i="1" dirty="0" smtClean="0">
                <a:solidFill>
                  <a:srgbClr val="FFFF00"/>
                </a:solidFill>
                <a:latin typeface="Parisian" pitchFamily="2" charset="0"/>
              </a:rPr>
              <a:t>Спасибо за внимание</a:t>
            </a:r>
            <a:endParaRPr lang="ru-RU" sz="6600" i="1" dirty="0">
              <a:solidFill>
                <a:srgbClr val="FFFF00"/>
              </a:solidFill>
              <a:latin typeface="Parisian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Бандан</a:t>
            </a:r>
            <a:r>
              <a:rPr lang="ru-RU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b="1" i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747" name="Rectangle 3"/>
          <p:cNvSpPr>
            <a:spLocks noGrp="1"/>
          </p:cNvSpPr>
          <p:nvPr>
            <p:ph idx="1"/>
          </p:nvPr>
        </p:nvSpPr>
        <p:spPr>
          <a:xfrm>
            <a:off x="500063" y="1071563"/>
            <a:ext cx="7467600" cy="452596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Складной </a:t>
            </a:r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000248"/>
            <a:ext cx="4857752" cy="48577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133" name="Picture 5" descr="26042010345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4810" y="-1"/>
            <a:ext cx="4929191" cy="48039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00034" y="1071546"/>
            <a:ext cx="7065432" cy="52990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714356"/>
            <a:ext cx="7243581" cy="5429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286248" y="1500174"/>
            <a:ext cx="3291840" cy="43891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E:\КАРТИНКИ\Коллекция картинок (Microsoft)\j044147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103543">
            <a:off x="599449" y="670895"/>
            <a:ext cx="2913064" cy="2913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E:\КАРТИНКИ\Коллекция картинок (Microsoft)\j0441481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1297801">
            <a:off x="694389" y="3337603"/>
            <a:ext cx="2928958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C:\Documents and Settings\Loner-XP\Рабочий стол\генеалогическое дерево\DSC020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42910" y="857232"/>
            <a:ext cx="7459179" cy="5594384"/>
          </a:xfrm>
          <a:noFill/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28625" y="1"/>
            <a:ext cx="7467600" cy="228599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6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Бандан</a:t>
            </a:r>
            <a:r>
              <a:rPr lang="ru-RU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6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867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7862888" cy="4006864"/>
          </a:xfrm>
        </p:spPr>
        <p:txBody>
          <a:bodyPr>
            <a:normAutofit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С помощью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камешка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2071669" y="122348"/>
            <a:ext cx="6896385" cy="65451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124</TotalTime>
  <Words>77</Words>
  <Application>Microsoft Office PowerPoint</Application>
  <PresentationFormat>Экран (4:3)</PresentationFormat>
  <Paragraphs>21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Поток</vt:lpstr>
      <vt:lpstr>Кружок   « Мир батика»</vt:lpstr>
      <vt:lpstr>Батик – </vt:lpstr>
      <vt:lpstr>Цель:  Познакомить детей с искусством батика Развивать пространственное мышление Учить детей свободно выражать свой замысел Побуждать детей к творческим поискам и решениям Развивать уверенность в собственных силах Развивать чувство фактурности и объёмности Развивать фантазию, творческую активность и эстетический вкус</vt:lpstr>
      <vt:lpstr>Бандан </vt:lpstr>
      <vt:lpstr>Слайд 5</vt:lpstr>
      <vt:lpstr>Слайд 6</vt:lpstr>
      <vt:lpstr>Слайд 7</vt:lpstr>
      <vt:lpstr>Слайд 8</vt:lpstr>
      <vt:lpstr>Бандан </vt:lpstr>
      <vt:lpstr>Слайд 10</vt:lpstr>
      <vt:lpstr>Слайд 11</vt:lpstr>
      <vt:lpstr>Слайд 12</vt:lpstr>
      <vt:lpstr>Слайд 13</vt:lpstr>
      <vt:lpstr>Слайд 14</vt:lpstr>
      <vt:lpstr>Холодный  батик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Свободная  роспись </vt:lpstr>
      <vt:lpstr>Слайд 25</vt:lpstr>
      <vt:lpstr>Дополнительные эффекты – «кракле» </vt:lpstr>
      <vt:lpstr>Слайд 27</vt:lpstr>
      <vt:lpstr>Слайд 28</vt:lpstr>
      <vt:lpstr>Слайд 29</vt:lpstr>
      <vt:lpstr>  </vt:lpstr>
      <vt:lpstr>Дополнительные  эффекты</vt:lpstr>
      <vt:lpstr>Слайд 32</vt:lpstr>
      <vt:lpstr>Слайд 33</vt:lpstr>
      <vt:lpstr>Слайд 34</vt:lpstr>
      <vt:lpstr>Спасибо за внимание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Кружок   « Мир батика»</dc:title>
  <dc:creator>Loner-XP</dc:creator>
  <cp:lastModifiedBy>Таня</cp:lastModifiedBy>
  <cp:revision>20</cp:revision>
  <dcterms:created xsi:type="dcterms:W3CDTF">2012-10-10T07:45:05Z</dcterms:created>
  <dcterms:modified xsi:type="dcterms:W3CDTF">2014-10-09T08:51:49Z</dcterms:modified>
</cp:coreProperties>
</file>