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66" r:id="rId3"/>
    <p:sldId id="267" r:id="rId4"/>
    <p:sldId id="268" r:id="rId5"/>
    <p:sldId id="270" r:id="rId6"/>
    <p:sldId id="262" r:id="rId7"/>
    <p:sldId id="263" r:id="rId8"/>
    <p:sldId id="264" r:id="rId9"/>
    <p:sldId id="260" r:id="rId10"/>
    <p:sldId id="261" r:id="rId11"/>
    <p:sldId id="256" r:id="rId12"/>
    <p:sldId id="257" r:id="rId13"/>
    <p:sldId id="258" r:id="rId14"/>
    <p:sldId id="25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6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9966"/>
    <a:srgbClr val="990000"/>
    <a:srgbClr val="0000FF"/>
    <a:srgbClr val="3399FF"/>
    <a:srgbClr val="FCD5B5"/>
    <a:srgbClr val="FF99CC"/>
    <a:srgbClr val="0000CC"/>
    <a:srgbClr val="FFCC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3" autoAdjust="0"/>
    <p:restoredTop sz="94599" autoAdjust="0"/>
  </p:normalViewPr>
  <p:slideViewPr>
    <p:cSldViewPr>
      <p:cViewPr varScale="1">
        <p:scale>
          <a:sx n="65" d="100"/>
          <a:sy n="65" d="100"/>
        </p:scale>
        <p:origin x="-154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34FA1-E88B-45B1-A802-153F9F87AC8B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4802F-FBAF-4F1F-9D8B-F69F59492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7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4802F-FBAF-4F1F-9D8B-F69F5949290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4802F-FBAF-4F1F-9D8B-F69F5949290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56;.&#1053;.&#1055;&#1077;&#1089;&#1085;&#1103;\Russkiy_narodniy_hor_imeni_M._E._Pyatnitskogo_-_Matushka_Rossiya_(get-tune.net)%20(1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imgpreview (16).jpg"/>
          <p:cNvPicPr>
            <a:picLocks noChangeAspect="1"/>
          </p:cNvPicPr>
          <p:nvPr/>
        </p:nvPicPr>
        <p:blipFill>
          <a:blip r:embed="rId3" cstate="print"/>
          <a:srcRect b="80375"/>
          <a:stretch>
            <a:fillRect/>
          </a:stretch>
        </p:blipFill>
        <p:spPr>
          <a:xfrm>
            <a:off x="6084168" y="0"/>
            <a:ext cx="1536442" cy="562744"/>
          </a:xfrm>
          <a:prstGeom prst="rect">
            <a:avLst/>
          </a:prstGeom>
        </p:spPr>
      </p:pic>
      <p:pic>
        <p:nvPicPr>
          <p:cNvPr id="17" name="Рисунок 16" descr="imgpreview (16).jpg"/>
          <p:cNvPicPr>
            <a:picLocks noChangeAspect="1"/>
          </p:cNvPicPr>
          <p:nvPr/>
        </p:nvPicPr>
        <p:blipFill>
          <a:blip r:embed="rId3" cstate="print"/>
          <a:srcRect b="80375"/>
          <a:stretch>
            <a:fillRect/>
          </a:stretch>
        </p:blipFill>
        <p:spPr>
          <a:xfrm>
            <a:off x="4572000" y="0"/>
            <a:ext cx="1536442" cy="562744"/>
          </a:xfrm>
          <a:prstGeom prst="rect">
            <a:avLst/>
          </a:prstGeom>
        </p:spPr>
      </p:pic>
      <p:pic>
        <p:nvPicPr>
          <p:cNvPr id="16" name="Рисунок 15" descr="imgpreview (16).jpg"/>
          <p:cNvPicPr>
            <a:picLocks noChangeAspect="1"/>
          </p:cNvPicPr>
          <p:nvPr/>
        </p:nvPicPr>
        <p:blipFill>
          <a:blip r:embed="rId3" cstate="print"/>
          <a:srcRect b="80375"/>
          <a:stretch>
            <a:fillRect/>
          </a:stretch>
        </p:blipFill>
        <p:spPr>
          <a:xfrm>
            <a:off x="2987824" y="0"/>
            <a:ext cx="1608450" cy="562744"/>
          </a:xfrm>
          <a:prstGeom prst="rect">
            <a:avLst/>
          </a:prstGeom>
        </p:spPr>
      </p:pic>
      <p:pic>
        <p:nvPicPr>
          <p:cNvPr id="8" name="Рисунок 7" descr="imgpreview (16).jpg"/>
          <p:cNvPicPr>
            <a:picLocks noChangeAspect="1"/>
          </p:cNvPicPr>
          <p:nvPr/>
        </p:nvPicPr>
        <p:blipFill>
          <a:blip r:embed="rId3" cstate="print"/>
          <a:srcRect b="80375"/>
          <a:stretch>
            <a:fillRect/>
          </a:stretch>
        </p:blipFill>
        <p:spPr>
          <a:xfrm>
            <a:off x="1547664" y="0"/>
            <a:ext cx="1536442" cy="5627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27784" y="548680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  <a:latin typeface="Monotype Corsiva" pitchFamily="66" charset="0"/>
              </a:rPr>
              <a:t>Цели и задачи</a:t>
            </a:r>
            <a:endParaRPr lang="ru-RU" sz="5400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28800"/>
            <a:ext cx="91582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800" b="1" dirty="0" smtClean="0">
                <a:solidFill>
                  <a:srgbClr val="990000"/>
                </a:solidFill>
                <a:latin typeface="Monotype Corsiva" pitchFamily="66" charset="0"/>
              </a:rPr>
              <a:t>Помочь детям почувствовать духовную жизнь русского народа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990000"/>
                </a:solidFill>
                <a:latin typeface="Monotype Corsiva" pitchFamily="66" charset="0"/>
              </a:rPr>
              <a:t>Воспитывать гордость за свой народ ,пробуждать чувство любви</a:t>
            </a:r>
          </a:p>
          <a:p>
            <a:r>
              <a:rPr lang="ru-RU" sz="2800" b="1" dirty="0" smtClean="0">
                <a:solidFill>
                  <a:srgbClr val="990000"/>
                </a:solidFill>
                <a:latin typeface="Monotype Corsiva" pitchFamily="66" charset="0"/>
              </a:rPr>
              <a:t>   к  Родине ,посеять семена патриотизма.</a:t>
            </a:r>
          </a:p>
          <a:p>
            <a:r>
              <a:rPr lang="ru-RU" sz="2800" b="1" dirty="0" smtClean="0">
                <a:solidFill>
                  <a:srgbClr val="990000"/>
                </a:solidFill>
                <a:latin typeface="Monotype Corsiva" pitchFamily="66" charset="0"/>
              </a:rPr>
              <a:t>-Развивать нравственные качества личности дошкольника.</a:t>
            </a:r>
          </a:p>
          <a:p>
            <a:r>
              <a:rPr lang="ru-RU" sz="2800" b="1" dirty="0" smtClean="0">
                <a:solidFill>
                  <a:srgbClr val="990000"/>
                </a:solidFill>
                <a:latin typeface="Monotype Corsiva" pitchFamily="66" charset="0"/>
              </a:rPr>
              <a:t>-Помочь детям осознать взаимосвязь настоящего ,прошлого </a:t>
            </a:r>
          </a:p>
          <a:p>
            <a:r>
              <a:rPr lang="ru-RU" sz="2800" b="1" dirty="0" smtClean="0">
                <a:solidFill>
                  <a:srgbClr val="990000"/>
                </a:solidFill>
                <a:latin typeface="Monotype Corsiva" pitchFamily="66" charset="0"/>
              </a:rPr>
              <a:t>   и будущего ,ощутить себя в потоке времени.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990000"/>
                </a:solidFill>
                <a:latin typeface="Monotype Corsiva" pitchFamily="66" charset="0"/>
              </a:rPr>
              <a:t>Познакомить с культурным наследием предков</a:t>
            </a:r>
          </a:p>
          <a:p>
            <a:endParaRPr lang="ru-RU" sz="2800" b="1" dirty="0" smtClean="0">
              <a:solidFill>
                <a:srgbClr val="990000"/>
              </a:solidFill>
              <a:latin typeface="Monotype Corsiva" pitchFamily="66" charset="0"/>
            </a:endParaRPr>
          </a:p>
          <a:p>
            <a:r>
              <a:rPr lang="ru-RU" sz="2800" b="1" dirty="0" smtClean="0">
                <a:solidFill>
                  <a:srgbClr val="990000"/>
                </a:solidFill>
                <a:latin typeface="Monotype Corsiva" pitchFamily="66" charset="0"/>
              </a:rPr>
              <a:t>  </a:t>
            </a:r>
            <a:endParaRPr lang="ru-RU" sz="2800" b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imgpreview (16).jpg"/>
          <p:cNvPicPr>
            <a:picLocks noChangeAspect="1"/>
          </p:cNvPicPr>
          <p:nvPr/>
        </p:nvPicPr>
        <p:blipFill>
          <a:blip r:embed="rId3" cstate="print"/>
          <a:srcRect b="80375"/>
          <a:stretch>
            <a:fillRect/>
          </a:stretch>
        </p:blipFill>
        <p:spPr>
          <a:xfrm>
            <a:off x="0" y="0"/>
            <a:ext cx="1619672" cy="562744"/>
          </a:xfrm>
          <a:prstGeom prst="rect">
            <a:avLst/>
          </a:prstGeom>
        </p:spPr>
      </p:pic>
      <p:pic>
        <p:nvPicPr>
          <p:cNvPr id="9" name="Рисунок 8" descr="imgpreview (16).jpg"/>
          <p:cNvPicPr>
            <a:picLocks noChangeAspect="1"/>
          </p:cNvPicPr>
          <p:nvPr/>
        </p:nvPicPr>
        <p:blipFill>
          <a:blip r:embed="rId3" cstate="print"/>
          <a:srcRect b="80375"/>
          <a:stretch>
            <a:fillRect/>
          </a:stretch>
        </p:blipFill>
        <p:spPr>
          <a:xfrm>
            <a:off x="7524328" y="6295256"/>
            <a:ext cx="1619672" cy="562744"/>
          </a:xfrm>
          <a:prstGeom prst="rect">
            <a:avLst/>
          </a:prstGeom>
        </p:spPr>
      </p:pic>
      <p:pic>
        <p:nvPicPr>
          <p:cNvPr id="10" name="Рисунок 9" descr="imgpreview (16).jpg"/>
          <p:cNvPicPr>
            <a:picLocks noChangeAspect="1"/>
          </p:cNvPicPr>
          <p:nvPr/>
        </p:nvPicPr>
        <p:blipFill>
          <a:blip r:embed="rId3" cstate="print"/>
          <a:srcRect b="80375"/>
          <a:stretch>
            <a:fillRect/>
          </a:stretch>
        </p:blipFill>
        <p:spPr>
          <a:xfrm>
            <a:off x="6012160" y="6295256"/>
            <a:ext cx="1584176" cy="562744"/>
          </a:xfrm>
          <a:prstGeom prst="rect">
            <a:avLst/>
          </a:prstGeom>
        </p:spPr>
      </p:pic>
      <p:pic>
        <p:nvPicPr>
          <p:cNvPr id="12" name="Рисунок 11" descr="imgpreview (16).jpg"/>
          <p:cNvPicPr>
            <a:picLocks noChangeAspect="1"/>
          </p:cNvPicPr>
          <p:nvPr/>
        </p:nvPicPr>
        <p:blipFill>
          <a:blip r:embed="rId3" cstate="print"/>
          <a:srcRect b="80375"/>
          <a:stretch>
            <a:fillRect/>
          </a:stretch>
        </p:blipFill>
        <p:spPr>
          <a:xfrm>
            <a:off x="4499992" y="6295256"/>
            <a:ext cx="1584176" cy="562744"/>
          </a:xfrm>
          <a:prstGeom prst="rect">
            <a:avLst/>
          </a:prstGeom>
        </p:spPr>
      </p:pic>
      <p:pic>
        <p:nvPicPr>
          <p:cNvPr id="13" name="Рисунок 12" descr="imgpreview (16).jpg"/>
          <p:cNvPicPr>
            <a:picLocks noChangeAspect="1"/>
          </p:cNvPicPr>
          <p:nvPr/>
        </p:nvPicPr>
        <p:blipFill>
          <a:blip r:embed="rId3" cstate="print"/>
          <a:srcRect b="80375"/>
          <a:stretch>
            <a:fillRect/>
          </a:stretch>
        </p:blipFill>
        <p:spPr>
          <a:xfrm>
            <a:off x="3059832" y="6295256"/>
            <a:ext cx="1512168" cy="562744"/>
          </a:xfrm>
          <a:prstGeom prst="rect">
            <a:avLst/>
          </a:prstGeom>
        </p:spPr>
      </p:pic>
      <p:pic>
        <p:nvPicPr>
          <p:cNvPr id="14" name="Рисунок 13" descr="imgpreview (16).jpg"/>
          <p:cNvPicPr>
            <a:picLocks noChangeAspect="1"/>
          </p:cNvPicPr>
          <p:nvPr/>
        </p:nvPicPr>
        <p:blipFill>
          <a:blip r:embed="rId3" cstate="print"/>
          <a:srcRect b="80375"/>
          <a:stretch>
            <a:fillRect/>
          </a:stretch>
        </p:blipFill>
        <p:spPr>
          <a:xfrm>
            <a:off x="1547664" y="6295256"/>
            <a:ext cx="1656184" cy="562744"/>
          </a:xfrm>
          <a:prstGeom prst="rect">
            <a:avLst/>
          </a:prstGeom>
        </p:spPr>
      </p:pic>
      <p:pic>
        <p:nvPicPr>
          <p:cNvPr id="15" name="Рисунок 14" descr="imgpreview (16).jpg"/>
          <p:cNvPicPr>
            <a:picLocks noChangeAspect="1"/>
          </p:cNvPicPr>
          <p:nvPr/>
        </p:nvPicPr>
        <p:blipFill>
          <a:blip r:embed="rId3" cstate="print"/>
          <a:srcRect b="80375"/>
          <a:stretch>
            <a:fillRect/>
          </a:stretch>
        </p:blipFill>
        <p:spPr>
          <a:xfrm>
            <a:off x="0" y="6295256"/>
            <a:ext cx="1619672" cy="562744"/>
          </a:xfrm>
          <a:prstGeom prst="rect">
            <a:avLst/>
          </a:prstGeom>
        </p:spPr>
      </p:pic>
      <p:pic>
        <p:nvPicPr>
          <p:cNvPr id="19" name="Рисунок 18" descr="imgpreview (16).jpg"/>
          <p:cNvPicPr>
            <a:picLocks noChangeAspect="1"/>
          </p:cNvPicPr>
          <p:nvPr/>
        </p:nvPicPr>
        <p:blipFill>
          <a:blip r:embed="rId3" cstate="print"/>
          <a:srcRect b="80375"/>
          <a:stretch>
            <a:fillRect/>
          </a:stretch>
        </p:blipFill>
        <p:spPr>
          <a:xfrm>
            <a:off x="7596336" y="0"/>
            <a:ext cx="1547664" cy="562744"/>
          </a:xfrm>
          <a:prstGeom prst="rect">
            <a:avLst/>
          </a:prstGeom>
        </p:spPr>
      </p:pic>
      <p:pic>
        <p:nvPicPr>
          <p:cNvPr id="20" name="Russkiy_narodniy_hor_imeni_M._E._Pyatnitskogo_-_Matushka_Rossiya_(get-tune.net)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5536" y="54868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gorod008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6215082"/>
            <a:ext cx="1219200" cy="642918"/>
          </a:xfrm>
          <a:prstGeom prst="rect">
            <a:avLst/>
          </a:prstGeom>
        </p:spPr>
      </p:pic>
      <p:pic>
        <p:nvPicPr>
          <p:cNvPr id="27" name="Рисунок 26" descr="gorod008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4800" y="6215082"/>
            <a:ext cx="1219200" cy="642918"/>
          </a:xfrm>
          <a:prstGeom prst="rect">
            <a:avLst/>
          </a:prstGeom>
        </p:spPr>
      </p:pic>
      <p:pic>
        <p:nvPicPr>
          <p:cNvPr id="26" name="Рисунок 25" descr="gorod008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6215082"/>
            <a:ext cx="1224136" cy="642918"/>
          </a:xfrm>
          <a:prstGeom prst="rect">
            <a:avLst/>
          </a:prstGeom>
        </p:spPr>
      </p:pic>
      <p:pic>
        <p:nvPicPr>
          <p:cNvPr id="25" name="Рисунок 24" descr="gorod008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6215082"/>
            <a:ext cx="1020082" cy="642918"/>
          </a:xfrm>
          <a:prstGeom prst="rect">
            <a:avLst/>
          </a:prstGeom>
        </p:spPr>
      </p:pic>
      <p:pic>
        <p:nvPicPr>
          <p:cNvPr id="23" name="Рисунок 22" descr="gorod008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6215082"/>
            <a:ext cx="1010392" cy="642918"/>
          </a:xfrm>
          <a:prstGeom prst="rect">
            <a:avLst/>
          </a:prstGeom>
        </p:spPr>
      </p:pic>
      <p:pic>
        <p:nvPicPr>
          <p:cNvPr id="18" name="Рисунок 17" descr="gorod008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" cy="690564"/>
          </a:xfrm>
          <a:prstGeom prst="rect">
            <a:avLst/>
          </a:prstGeom>
        </p:spPr>
      </p:pic>
      <p:pic>
        <p:nvPicPr>
          <p:cNvPr id="13" name="Рисунок 12" descr="gorod008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0"/>
            <a:ext cx="1024266" cy="690564"/>
          </a:xfrm>
          <a:prstGeom prst="rect">
            <a:avLst/>
          </a:prstGeom>
        </p:spPr>
      </p:pic>
      <p:pic>
        <p:nvPicPr>
          <p:cNvPr id="14" name="Рисунок 13" descr="gorod008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0"/>
            <a:ext cx="1219200" cy="690564"/>
          </a:xfrm>
          <a:prstGeom prst="rect">
            <a:avLst/>
          </a:prstGeom>
        </p:spPr>
      </p:pic>
      <p:pic>
        <p:nvPicPr>
          <p:cNvPr id="2" name="Рисунок 1" descr="Рисунок2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836712"/>
            <a:ext cx="3876149" cy="2820837"/>
          </a:xfrm>
          <a:prstGeom prst="roundRect">
            <a:avLst/>
          </a:prstGeom>
          <a:ln>
            <a:noFill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Рисунок 2" descr="100_904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3212976"/>
            <a:ext cx="3833208" cy="2880320"/>
          </a:xfrm>
          <a:prstGeom prst="roundRect">
            <a:avLst/>
          </a:prstGeom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164752" y="908720"/>
            <a:ext cx="497924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2000" b="1" dirty="0" smtClean="0">
                <a:solidFill>
                  <a:srgbClr val="990000"/>
                </a:solidFill>
                <a:latin typeface="Monotype Corsiva" pitchFamily="66" charset="0"/>
              </a:rPr>
              <a:t>Знакомить детей с изделиями городецких</a:t>
            </a:r>
          </a:p>
          <a:p>
            <a:r>
              <a:rPr lang="ru-RU" sz="2000" b="1" dirty="0" smtClean="0">
                <a:solidFill>
                  <a:srgbClr val="990000"/>
                </a:solidFill>
                <a:latin typeface="Monotype Corsiva" pitchFamily="66" charset="0"/>
              </a:rPr>
              <a:t>  мастеров.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990000"/>
                </a:solidFill>
                <a:latin typeface="Monotype Corsiva" pitchFamily="66" charset="0"/>
              </a:rPr>
              <a:t>Показать особенности рисования растительных</a:t>
            </a:r>
          </a:p>
          <a:p>
            <a:r>
              <a:rPr lang="ru-RU" sz="2000" b="1" dirty="0" smtClean="0">
                <a:solidFill>
                  <a:srgbClr val="990000"/>
                </a:solidFill>
                <a:latin typeface="Monotype Corsiva" pitchFamily="66" charset="0"/>
              </a:rPr>
              <a:t>  элементов городецкой росписи- купавки ,розана</a:t>
            </a:r>
          </a:p>
          <a:p>
            <a:r>
              <a:rPr lang="ru-RU" sz="2000" b="1" dirty="0" smtClean="0">
                <a:solidFill>
                  <a:srgbClr val="990000"/>
                </a:solidFill>
                <a:latin typeface="Monotype Corsiva" pitchFamily="66" charset="0"/>
              </a:rPr>
              <a:t>  и листочка.</a:t>
            </a:r>
            <a:endParaRPr lang="ru-RU" sz="2000" b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005064"/>
            <a:ext cx="54200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000" b="1" dirty="0" smtClean="0">
                <a:solidFill>
                  <a:srgbClr val="990000"/>
                </a:solidFill>
                <a:latin typeface="Monotype Corsiva" pitchFamily="66" charset="0"/>
              </a:rPr>
              <a:t>Формировать представление детей о стилизованных</a:t>
            </a:r>
          </a:p>
          <a:p>
            <a:r>
              <a:rPr lang="ru-RU" sz="2000" b="1" dirty="0" smtClean="0">
                <a:solidFill>
                  <a:srgbClr val="990000"/>
                </a:solidFill>
                <a:latin typeface="Monotype Corsiva" pitchFamily="66" charset="0"/>
              </a:rPr>
              <a:t>   формах  народной росписи ,учить  сравнивать с </a:t>
            </a:r>
          </a:p>
          <a:p>
            <a:r>
              <a:rPr lang="ru-RU" sz="2000" b="1" dirty="0" smtClean="0">
                <a:solidFill>
                  <a:srgbClr val="990000"/>
                </a:solidFill>
                <a:latin typeface="Monotype Corsiva" pitchFamily="66" charset="0"/>
              </a:rPr>
              <a:t>   реальным миром природы.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990000"/>
                </a:solidFill>
                <a:latin typeface="Monotype Corsiva" pitchFamily="66" charset="0"/>
              </a:rPr>
              <a:t>Формировать навык  смешивать краску на палитре </a:t>
            </a:r>
          </a:p>
          <a:p>
            <a:r>
              <a:rPr lang="ru-RU" sz="2000" b="1" dirty="0" smtClean="0">
                <a:solidFill>
                  <a:srgbClr val="990000"/>
                </a:solidFill>
                <a:latin typeface="Monotype Corsiva" pitchFamily="66" charset="0"/>
              </a:rPr>
              <a:t>   для получения нужного оттенка</a:t>
            </a:r>
            <a:r>
              <a:rPr lang="ru-RU" sz="2000" dirty="0" smtClean="0">
                <a:solidFill>
                  <a:srgbClr val="990000"/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15" name="Рисунок 14" descr="gorod008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0" y="0"/>
            <a:ext cx="1219200" cy="690564"/>
          </a:xfrm>
          <a:prstGeom prst="rect">
            <a:avLst/>
          </a:prstGeom>
        </p:spPr>
      </p:pic>
      <p:pic>
        <p:nvPicPr>
          <p:cNvPr id="16" name="Рисунок 15" descr="gorod008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0"/>
            <a:ext cx="1219200" cy="690564"/>
          </a:xfrm>
          <a:prstGeom prst="rect">
            <a:avLst/>
          </a:prstGeom>
        </p:spPr>
      </p:pic>
      <p:pic>
        <p:nvPicPr>
          <p:cNvPr id="17" name="Рисунок 16" descr="gorod008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0"/>
            <a:ext cx="1219200" cy="690564"/>
          </a:xfrm>
          <a:prstGeom prst="rect">
            <a:avLst/>
          </a:prstGeom>
        </p:spPr>
      </p:pic>
      <p:pic>
        <p:nvPicPr>
          <p:cNvPr id="19" name="Рисунок 18" descr="gorod008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6215082"/>
            <a:ext cx="1219200" cy="642918"/>
          </a:xfrm>
          <a:prstGeom prst="rect">
            <a:avLst/>
          </a:prstGeom>
        </p:spPr>
      </p:pic>
      <p:pic>
        <p:nvPicPr>
          <p:cNvPr id="20" name="Рисунок 19" descr="gorod008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6215082"/>
            <a:ext cx="1219200" cy="642918"/>
          </a:xfrm>
          <a:prstGeom prst="rect">
            <a:avLst/>
          </a:prstGeom>
        </p:spPr>
      </p:pic>
      <p:pic>
        <p:nvPicPr>
          <p:cNvPr id="21" name="Рисунок 20" descr="gorod008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7386636"/>
            <a:ext cx="1219200" cy="690564"/>
          </a:xfrm>
          <a:prstGeom prst="rect">
            <a:avLst/>
          </a:prstGeom>
        </p:spPr>
      </p:pic>
      <p:pic>
        <p:nvPicPr>
          <p:cNvPr id="22" name="Рисунок 21" descr="gorod008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4800" y="0"/>
            <a:ext cx="1219200" cy="690564"/>
          </a:xfrm>
          <a:prstGeom prst="rect">
            <a:avLst/>
          </a:prstGeom>
        </p:spPr>
      </p:pic>
      <p:pic>
        <p:nvPicPr>
          <p:cNvPr id="28" name="Рисунок 27" descr="gorod008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15082"/>
            <a:ext cx="1219200" cy="642918"/>
          </a:xfrm>
          <a:prstGeom prst="rect">
            <a:avLst/>
          </a:prstGeom>
        </p:spPr>
      </p:pic>
      <p:pic>
        <p:nvPicPr>
          <p:cNvPr id="29" name="Рисунок 28" descr="gorod008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0"/>
            <a:ext cx="1152128" cy="69056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15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3042" y="428604"/>
            <a:ext cx="5500726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          Золотая хохлома</a:t>
            </a:r>
            <a:endParaRPr lang="ru-RU" sz="4400" dirty="0">
              <a:ln w="9525">
                <a:solidFill>
                  <a:schemeClr val="tx1"/>
                </a:solidFill>
              </a:ln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Рисунок24.jpg"/>
          <p:cNvPicPr>
            <a:picLocks noChangeAspect="1"/>
          </p:cNvPicPr>
          <p:nvPr/>
        </p:nvPicPr>
        <p:blipFill>
          <a:blip r:embed="rId2" cstate="print"/>
          <a:srcRect l="4081" t="4869" r="4193" b="7196"/>
          <a:stretch>
            <a:fillRect/>
          </a:stretch>
        </p:blipFill>
        <p:spPr>
          <a:xfrm>
            <a:off x="323528" y="1052736"/>
            <a:ext cx="3929090" cy="2786082"/>
          </a:xfrm>
          <a:prstGeom prst="roundRect">
            <a:avLst/>
          </a:prstGeom>
          <a:ln>
            <a:noFill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072066" y="1285860"/>
            <a:ext cx="2988319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 Как волшебница Жар-птица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Не выходит из ума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Чародейка ,мастерица ,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Золотая хохлома!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И богата и  красива ,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Гостю рада от души-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Кубки ,чаши и ковши!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И чего здесь только нету: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Гроздья огненных рябин,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Маки солнечного лета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И ромашки луговин.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Все вобрала словно память: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Зорь червонные лучи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И узорчатый орнамент</a:t>
            </a:r>
          </a:p>
          <a:p>
            <a:r>
              <a:rPr lang="ru-RU" sz="2000" b="1" dirty="0" err="1" smtClean="0">
                <a:solidFill>
                  <a:srgbClr val="C00000"/>
                </a:solidFill>
                <a:latin typeface="Monotype Corsiva" pitchFamily="66" charset="0"/>
              </a:rPr>
              <a:t>Древнесуздальской</a:t>
            </a:r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 парчи.</a:t>
            </a:r>
            <a:endParaRPr lang="ru-RU" sz="2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29" name="Рисунок 28" descr="hohl004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09320"/>
            <a:ext cx="975360" cy="548680"/>
          </a:xfrm>
          <a:prstGeom prst="rect">
            <a:avLst/>
          </a:prstGeom>
        </p:spPr>
      </p:pic>
      <p:pic>
        <p:nvPicPr>
          <p:cNvPr id="30" name="Рисунок 29" descr="hohl004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0"/>
            <a:ext cx="975360" cy="548680"/>
          </a:xfrm>
          <a:prstGeom prst="rect">
            <a:avLst/>
          </a:prstGeom>
        </p:spPr>
      </p:pic>
      <p:pic>
        <p:nvPicPr>
          <p:cNvPr id="31" name="Рисунок 30" descr="hohl004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0"/>
            <a:ext cx="864096" cy="548680"/>
          </a:xfrm>
          <a:prstGeom prst="rect">
            <a:avLst/>
          </a:prstGeom>
        </p:spPr>
      </p:pic>
      <p:pic>
        <p:nvPicPr>
          <p:cNvPr id="32" name="Рисунок 31" descr="hohl004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75360" cy="548680"/>
          </a:xfrm>
          <a:prstGeom prst="rect">
            <a:avLst/>
          </a:prstGeom>
        </p:spPr>
      </p:pic>
      <p:pic>
        <p:nvPicPr>
          <p:cNvPr id="33" name="Рисунок 32" descr="hohl004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0"/>
            <a:ext cx="975360" cy="548680"/>
          </a:xfrm>
          <a:prstGeom prst="rect">
            <a:avLst/>
          </a:prstGeom>
        </p:spPr>
      </p:pic>
      <p:pic>
        <p:nvPicPr>
          <p:cNvPr id="34" name="Рисунок 33" descr="hohl004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0"/>
            <a:ext cx="975360" cy="548680"/>
          </a:xfrm>
          <a:prstGeom prst="rect">
            <a:avLst/>
          </a:prstGeom>
        </p:spPr>
      </p:pic>
      <p:pic>
        <p:nvPicPr>
          <p:cNvPr id="35" name="Рисунок 34" descr="hohl004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0"/>
            <a:ext cx="975360" cy="548680"/>
          </a:xfrm>
          <a:prstGeom prst="rect">
            <a:avLst/>
          </a:prstGeom>
        </p:spPr>
      </p:pic>
      <p:pic>
        <p:nvPicPr>
          <p:cNvPr id="38" name="Рисунок 37" descr="hohl004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0"/>
            <a:ext cx="975360" cy="548680"/>
          </a:xfrm>
          <a:prstGeom prst="rect">
            <a:avLst/>
          </a:prstGeom>
        </p:spPr>
      </p:pic>
      <p:pic>
        <p:nvPicPr>
          <p:cNvPr id="39" name="Рисунок 38" descr="hohl004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0"/>
            <a:ext cx="975360" cy="548680"/>
          </a:xfrm>
          <a:prstGeom prst="rect">
            <a:avLst/>
          </a:prstGeom>
        </p:spPr>
      </p:pic>
      <p:pic>
        <p:nvPicPr>
          <p:cNvPr id="40" name="Рисунок 39" descr="hohl004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0"/>
            <a:ext cx="975360" cy="548680"/>
          </a:xfrm>
          <a:prstGeom prst="rect">
            <a:avLst/>
          </a:prstGeom>
        </p:spPr>
      </p:pic>
      <p:pic>
        <p:nvPicPr>
          <p:cNvPr id="41" name="Рисунок 40" descr="hohl004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6309320"/>
            <a:ext cx="1047368" cy="548680"/>
          </a:xfrm>
          <a:prstGeom prst="rect">
            <a:avLst/>
          </a:prstGeom>
        </p:spPr>
      </p:pic>
      <p:pic>
        <p:nvPicPr>
          <p:cNvPr id="42" name="Рисунок 41" descr="hohl004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68640" y="0"/>
            <a:ext cx="975360" cy="548680"/>
          </a:xfrm>
          <a:prstGeom prst="rect">
            <a:avLst/>
          </a:prstGeom>
        </p:spPr>
      </p:pic>
      <p:pic>
        <p:nvPicPr>
          <p:cNvPr id="43" name="Рисунок 42" descr="hohl004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6309320"/>
            <a:ext cx="975360" cy="548680"/>
          </a:xfrm>
          <a:prstGeom prst="rect">
            <a:avLst/>
          </a:prstGeom>
        </p:spPr>
      </p:pic>
      <p:pic>
        <p:nvPicPr>
          <p:cNvPr id="44" name="Рисунок 43" descr="hohl004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6309320"/>
            <a:ext cx="975360" cy="548680"/>
          </a:xfrm>
          <a:prstGeom prst="rect">
            <a:avLst/>
          </a:prstGeom>
        </p:spPr>
      </p:pic>
      <p:pic>
        <p:nvPicPr>
          <p:cNvPr id="45" name="Рисунок 44" descr="hohl004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6309320"/>
            <a:ext cx="975360" cy="548680"/>
          </a:xfrm>
          <a:prstGeom prst="rect">
            <a:avLst/>
          </a:prstGeom>
        </p:spPr>
      </p:pic>
      <p:pic>
        <p:nvPicPr>
          <p:cNvPr id="46" name="Рисунок 45" descr="hohl004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6309320"/>
            <a:ext cx="975360" cy="548680"/>
          </a:xfrm>
          <a:prstGeom prst="rect">
            <a:avLst/>
          </a:prstGeom>
        </p:spPr>
      </p:pic>
      <p:pic>
        <p:nvPicPr>
          <p:cNvPr id="48" name="Рисунок 47" descr="hohl004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6309320"/>
            <a:ext cx="975360" cy="548680"/>
          </a:xfrm>
          <a:prstGeom prst="rect">
            <a:avLst/>
          </a:prstGeom>
        </p:spPr>
      </p:pic>
      <p:pic>
        <p:nvPicPr>
          <p:cNvPr id="49" name="Рисунок 48" descr="hohl004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6309320"/>
            <a:ext cx="975360" cy="548680"/>
          </a:xfrm>
          <a:prstGeom prst="rect">
            <a:avLst/>
          </a:prstGeom>
        </p:spPr>
      </p:pic>
      <p:pic>
        <p:nvPicPr>
          <p:cNvPr id="50" name="Рисунок 49" descr="hohl004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6309320"/>
            <a:ext cx="975360" cy="548680"/>
          </a:xfrm>
          <a:prstGeom prst="rect">
            <a:avLst/>
          </a:prstGeom>
        </p:spPr>
      </p:pic>
      <p:pic>
        <p:nvPicPr>
          <p:cNvPr id="51" name="Рисунок 50" descr="hohl004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68640" y="6309320"/>
            <a:ext cx="975360" cy="548680"/>
          </a:xfrm>
          <a:prstGeom prst="rect">
            <a:avLst/>
          </a:prstGeom>
        </p:spPr>
      </p:pic>
      <p:pic>
        <p:nvPicPr>
          <p:cNvPr id="26" name="Рисунок 25" descr="imgpreview (1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4149080"/>
            <a:ext cx="1728192" cy="2089023"/>
          </a:xfrm>
          <a:prstGeom prst="round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hohl004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6309320"/>
            <a:ext cx="975360" cy="548680"/>
          </a:xfrm>
          <a:prstGeom prst="rect">
            <a:avLst/>
          </a:prstGeom>
        </p:spPr>
      </p:pic>
      <p:pic>
        <p:nvPicPr>
          <p:cNvPr id="26" name="Рисунок 25" descr="hohl004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6309320"/>
            <a:ext cx="975360" cy="548680"/>
          </a:xfrm>
          <a:prstGeom prst="rect">
            <a:avLst/>
          </a:prstGeom>
        </p:spPr>
      </p:pic>
      <p:pic>
        <p:nvPicPr>
          <p:cNvPr id="25" name="Рисунок 24" descr="hohl004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6309320"/>
            <a:ext cx="975360" cy="548680"/>
          </a:xfrm>
          <a:prstGeom prst="rect">
            <a:avLst/>
          </a:prstGeom>
        </p:spPr>
      </p:pic>
      <p:pic>
        <p:nvPicPr>
          <p:cNvPr id="24" name="Рисунок 23" descr="hohl004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6309320"/>
            <a:ext cx="975360" cy="548680"/>
          </a:xfrm>
          <a:prstGeom prst="rect">
            <a:avLst/>
          </a:prstGeom>
        </p:spPr>
      </p:pic>
      <p:pic>
        <p:nvPicPr>
          <p:cNvPr id="23" name="Рисунок 22" descr="hohl004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6309320"/>
            <a:ext cx="975360" cy="548680"/>
          </a:xfrm>
          <a:prstGeom prst="rect">
            <a:avLst/>
          </a:prstGeom>
        </p:spPr>
      </p:pic>
      <p:pic>
        <p:nvPicPr>
          <p:cNvPr id="5" name="Рисунок 4" descr="100_90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356992"/>
            <a:ext cx="3729409" cy="2802324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6" name="Рисунок 5" descr="Рисунок27.jpg"/>
          <p:cNvPicPr>
            <a:picLocks noChangeAspect="1"/>
          </p:cNvPicPr>
          <p:nvPr/>
        </p:nvPicPr>
        <p:blipFill>
          <a:blip r:embed="rId4" cstate="print"/>
          <a:srcRect l="5914" t="5645" r="7765" b="6088"/>
          <a:stretch>
            <a:fillRect/>
          </a:stretch>
        </p:blipFill>
        <p:spPr>
          <a:xfrm>
            <a:off x="395536" y="1772816"/>
            <a:ext cx="2664296" cy="3357586"/>
          </a:xfrm>
          <a:prstGeom prst="roundRect">
            <a:avLst/>
          </a:prstGeom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275856" y="980728"/>
            <a:ext cx="562365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2000" b="1" dirty="0" smtClean="0">
                <a:solidFill>
                  <a:srgbClr val="990000"/>
                </a:solidFill>
                <a:latin typeface="Monotype Corsiva" pitchFamily="66" charset="0"/>
              </a:rPr>
              <a:t>Дать представление детям о хохломском промысле,</a:t>
            </a:r>
          </a:p>
          <a:p>
            <a:r>
              <a:rPr lang="ru-RU" sz="2000" b="1" dirty="0" smtClean="0">
                <a:solidFill>
                  <a:srgbClr val="990000"/>
                </a:solidFill>
                <a:latin typeface="Monotype Corsiva" pitchFamily="66" charset="0"/>
              </a:rPr>
              <a:t>    истории  возникновения.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990000"/>
                </a:solidFill>
                <a:latin typeface="Monotype Corsiva" pitchFamily="66" charset="0"/>
              </a:rPr>
              <a:t>Формировать умение выделять в росписи отдельные</a:t>
            </a:r>
          </a:p>
          <a:p>
            <a:r>
              <a:rPr lang="ru-RU" sz="2000" b="1" dirty="0" smtClean="0">
                <a:solidFill>
                  <a:srgbClr val="990000"/>
                </a:solidFill>
                <a:latin typeface="Monotype Corsiva" pitchFamily="66" charset="0"/>
              </a:rPr>
              <a:t>  элементы: «реснички», «травинки», «усики», «завитки»</a:t>
            </a:r>
          </a:p>
          <a:p>
            <a:r>
              <a:rPr lang="ru-RU" sz="2000" b="1" dirty="0" smtClean="0">
                <a:solidFill>
                  <a:srgbClr val="990000"/>
                </a:solidFill>
                <a:latin typeface="Monotype Corsiva" pitchFamily="66" charset="0"/>
              </a:rPr>
              <a:t>   «капельки», «кустики».</a:t>
            </a:r>
          </a:p>
          <a:p>
            <a:r>
              <a:rPr lang="ru-RU" sz="2000" b="1" dirty="0" smtClean="0">
                <a:solidFill>
                  <a:srgbClr val="990000"/>
                </a:solidFill>
                <a:latin typeface="Monotype Corsiva" pitchFamily="66" charset="0"/>
              </a:rPr>
              <a:t>-Воспитывать эстетическое восприятие народной</a:t>
            </a:r>
          </a:p>
          <a:p>
            <a:r>
              <a:rPr lang="ru-RU" sz="2000" b="1" dirty="0" smtClean="0">
                <a:solidFill>
                  <a:srgbClr val="990000"/>
                </a:solidFill>
                <a:latin typeface="Monotype Corsiva" pitchFamily="66" charset="0"/>
              </a:rPr>
              <a:t>    росписи.</a:t>
            </a:r>
          </a:p>
        </p:txBody>
      </p:sp>
      <p:pic>
        <p:nvPicPr>
          <p:cNvPr id="9" name="Рисунок 8" descr="hohl004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09320"/>
            <a:ext cx="975360" cy="548680"/>
          </a:xfrm>
          <a:prstGeom prst="rect">
            <a:avLst/>
          </a:prstGeom>
        </p:spPr>
      </p:pic>
      <p:pic>
        <p:nvPicPr>
          <p:cNvPr id="10" name="Рисунок 9" descr="hohl004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0"/>
            <a:ext cx="936104" cy="548680"/>
          </a:xfrm>
          <a:prstGeom prst="rect">
            <a:avLst/>
          </a:prstGeom>
        </p:spPr>
      </p:pic>
      <p:pic>
        <p:nvPicPr>
          <p:cNvPr id="11" name="Рисунок 10" descr="hohl004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0"/>
            <a:ext cx="864096" cy="548680"/>
          </a:xfrm>
          <a:prstGeom prst="rect">
            <a:avLst/>
          </a:prstGeom>
        </p:spPr>
      </p:pic>
      <p:pic>
        <p:nvPicPr>
          <p:cNvPr id="12" name="Рисунок 11" descr="hohl004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0"/>
            <a:ext cx="936104" cy="548680"/>
          </a:xfrm>
          <a:prstGeom prst="rect">
            <a:avLst/>
          </a:prstGeom>
        </p:spPr>
      </p:pic>
      <p:pic>
        <p:nvPicPr>
          <p:cNvPr id="13" name="Рисунок 12" descr="hohl004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" cy="548680"/>
          </a:xfrm>
          <a:prstGeom prst="rect">
            <a:avLst/>
          </a:prstGeom>
        </p:spPr>
      </p:pic>
      <p:pic>
        <p:nvPicPr>
          <p:cNvPr id="14" name="Рисунок 13" descr="hohl004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6309320"/>
            <a:ext cx="975360" cy="548680"/>
          </a:xfrm>
          <a:prstGeom prst="rect">
            <a:avLst/>
          </a:prstGeom>
        </p:spPr>
      </p:pic>
      <p:pic>
        <p:nvPicPr>
          <p:cNvPr id="15" name="Рисунок 14" descr="hohl004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68640" y="0"/>
            <a:ext cx="975360" cy="548680"/>
          </a:xfrm>
          <a:prstGeom prst="rect">
            <a:avLst/>
          </a:prstGeom>
        </p:spPr>
      </p:pic>
      <p:pic>
        <p:nvPicPr>
          <p:cNvPr id="16" name="Рисунок 15" descr="hohl004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0"/>
            <a:ext cx="975360" cy="548680"/>
          </a:xfrm>
          <a:prstGeom prst="rect">
            <a:avLst/>
          </a:prstGeom>
        </p:spPr>
      </p:pic>
      <p:pic>
        <p:nvPicPr>
          <p:cNvPr id="17" name="Рисунок 16" descr="hohl004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0"/>
            <a:ext cx="975360" cy="548680"/>
          </a:xfrm>
          <a:prstGeom prst="rect">
            <a:avLst/>
          </a:prstGeom>
        </p:spPr>
      </p:pic>
      <p:pic>
        <p:nvPicPr>
          <p:cNvPr id="18" name="Рисунок 17" descr="hohl004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0"/>
            <a:ext cx="936104" cy="548680"/>
          </a:xfrm>
          <a:prstGeom prst="rect">
            <a:avLst/>
          </a:prstGeom>
        </p:spPr>
      </p:pic>
      <p:pic>
        <p:nvPicPr>
          <p:cNvPr id="19" name="Рисунок 18" descr="hohl004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864096" cy="548680"/>
          </a:xfrm>
          <a:prstGeom prst="rect">
            <a:avLst/>
          </a:prstGeom>
        </p:spPr>
      </p:pic>
      <p:pic>
        <p:nvPicPr>
          <p:cNvPr id="20" name="Рисунок 19" descr="hohl004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0"/>
            <a:ext cx="936104" cy="548680"/>
          </a:xfrm>
          <a:prstGeom prst="rect">
            <a:avLst/>
          </a:prstGeom>
        </p:spPr>
      </p:pic>
      <p:pic>
        <p:nvPicPr>
          <p:cNvPr id="21" name="Рисунок 20" descr="hohl004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309320"/>
            <a:ext cx="975360" cy="548680"/>
          </a:xfrm>
          <a:prstGeom prst="rect">
            <a:avLst/>
          </a:prstGeom>
        </p:spPr>
      </p:pic>
      <p:pic>
        <p:nvPicPr>
          <p:cNvPr id="22" name="Рисунок 21" descr="hohl004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6309320"/>
            <a:ext cx="975360" cy="548680"/>
          </a:xfrm>
          <a:prstGeom prst="rect">
            <a:avLst/>
          </a:prstGeom>
        </p:spPr>
      </p:pic>
      <p:pic>
        <p:nvPicPr>
          <p:cNvPr id="28" name="Рисунок 27" descr="hohl004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68640" y="6309320"/>
            <a:ext cx="975360" cy="54868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836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76056" y="764704"/>
            <a:ext cx="2983509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4000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latin typeface="Monotype Corsiva" pitchFamily="66" charset="0"/>
              </a:rPr>
              <a:t>Голубая</a:t>
            </a:r>
            <a:r>
              <a:rPr lang="ru-RU" sz="4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FF"/>
                </a:solidFill>
                <a:effectLst/>
                <a:latin typeface="Monotype Corsiva" pitchFamily="66" charset="0"/>
              </a:rPr>
              <a:t> гжель</a:t>
            </a:r>
            <a:endParaRPr lang="ru-RU" sz="40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00FF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6" name="Рисунок 5" descr="100_90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4408188" cy="3312368"/>
          </a:xfrm>
          <a:prstGeom prst="roundRect">
            <a:avLst/>
          </a:prstGeom>
          <a:ln>
            <a:noFill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TextBox 7"/>
          <p:cNvSpPr txBox="1"/>
          <p:nvPr/>
        </p:nvSpPr>
        <p:spPr>
          <a:xfrm>
            <a:off x="4932040" y="1628800"/>
            <a:ext cx="4014240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00CC"/>
                </a:solidFill>
                <a:latin typeface="Monotype Corsiva" pitchFamily="66" charset="0"/>
              </a:rPr>
              <a:t>Синяя сказка - глазам загляденье,</a:t>
            </a:r>
          </a:p>
          <a:p>
            <a:r>
              <a:rPr lang="ru-RU" sz="2000" b="1" dirty="0" smtClean="0">
                <a:solidFill>
                  <a:srgbClr val="0000CC"/>
                </a:solidFill>
                <a:latin typeface="Monotype Corsiva" pitchFamily="66" charset="0"/>
              </a:rPr>
              <a:t>Словно весною капель.</a:t>
            </a:r>
          </a:p>
          <a:p>
            <a:r>
              <a:rPr lang="ru-RU" sz="2000" b="1" dirty="0" smtClean="0">
                <a:solidFill>
                  <a:srgbClr val="0000CC"/>
                </a:solidFill>
                <a:latin typeface="Monotype Corsiva" pitchFamily="66" charset="0"/>
              </a:rPr>
              <a:t>Ласка ,забота ,тепло и терпенье</a:t>
            </a:r>
          </a:p>
          <a:p>
            <a:r>
              <a:rPr lang="ru-RU" sz="2000" b="1" dirty="0" smtClean="0">
                <a:solidFill>
                  <a:srgbClr val="0000CC"/>
                </a:solidFill>
                <a:latin typeface="Monotype Corsiva" pitchFamily="66" charset="0"/>
              </a:rPr>
              <a:t>Русская ,звонкая Гжель.</a:t>
            </a:r>
          </a:p>
          <a:p>
            <a:r>
              <a:rPr lang="ru-RU" sz="2000" b="1" dirty="0" smtClean="0">
                <a:solidFill>
                  <a:srgbClr val="0000CC"/>
                </a:solidFill>
                <a:latin typeface="Monotype Corsiva" pitchFamily="66" charset="0"/>
              </a:rPr>
              <a:t>Синие птицы по белому небу ,</a:t>
            </a:r>
          </a:p>
          <a:p>
            <a:r>
              <a:rPr lang="ru-RU" sz="2000" b="1" dirty="0" smtClean="0">
                <a:solidFill>
                  <a:srgbClr val="0000CC"/>
                </a:solidFill>
                <a:latin typeface="Monotype Corsiva" pitchFamily="66" charset="0"/>
              </a:rPr>
              <a:t>Море цветов </a:t>
            </a:r>
            <a:r>
              <a:rPr lang="ru-RU" sz="2000" b="1" dirty="0" err="1" smtClean="0">
                <a:solidFill>
                  <a:srgbClr val="0000CC"/>
                </a:solidFill>
                <a:latin typeface="Monotype Corsiva" pitchFamily="66" charset="0"/>
              </a:rPr>
              <a:t>голубых</a:t>
            </a:r>
            <a:r>
              <a:rPr lang="ru-RU" sz="2000" b="1" dirty="0" smtClean="0">
                <a:solidFill>
                  <a:srgbClr val="0000CC"/>
                </a:solidFill>
                <a:latin typeface="Monotype Corsiva" pitchFamily="66" charset="0"/>
              </a:rPr>
              <a:t> .</a:t>
            </a:r>
          </a:p>
          <a:p>
            <a:r>
              <a:rPr lang="ru-RU" sz="2000" b="1" dirty="0" smtClean="0">
                <a:solidFill>
                  <a:srgbClr val="0000CC"/>
                </a:solidFill>
                <a:latin typeface="Monotype Corsiva" pitchFamily="66" charset="0"/>
              </a:rPr>
              <a:t>Кувшины и кружки – быль или небыль?</a:t>
            </a:r>
          </a:p>
          <a:p>
            <a:r>
              <a:rPr lang="ru-RU" sz="2000" b="1" dirty="0" smtClean="0">
                <a:solidFill>
                  <a:srgbClr val="0000CC"/>
                </a:solidFill>
                <a:latin typeface="Monotype Corsiva" pitchFamily="66" charset="0"/>
              </a:rPr>
              <a:t>Изделия рук золотых.</a:t>
            </a:r>
          </a:p>
          <a:p>
            <a:endParaRPr lang="ru-RU" b="1" dirty="0" smtClean="0">
              <a:solidFill>
                <a:srgbClr val="0000CC"/>
              </a:solidFill>
              <a:latin typeface="Monotype Corsiva" pitchFamily="66" charset="0"/>
            </a:endParaRPr>
          </a:p>
          <a:p>
            <a:endParaRPr lang="ru-RU" b="1" dirty="0">
              <a:solidFill>
                <a:srgbClr val="0000CC"/>
              </a:solidFill>
              <a:latin typeface="Monotype Corsiva" pitchFamily="66" charset="0"/>
            </a:endParaRPr>
          </a:p>
        </p:txBody>
      </p:sp>
      <p:pic>
        <p:nvPicPr>
          <p:cNvPr id="11" name="Рисунок 10" descr="gzel008a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86520"/>
            <a:ext cx="1219200" cy="571480"/>
          </a:xfrm>
          <a:prstGeom prst="rect">
            <a:avLst/>
          </a:prstGeom>
        </p:spPr>
      </p:pic>
      <p:pic>
        <p:nvPicPr>
          <p:cNvPr id="12" name="Рисунок 11" descr="gzel008a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6286520"/>
            <a:ext cx="1219200" cy="571480"/>
          </a:xfrm>
          <a:prstGeom prst="rect">
            <a:avLst/>
          </a:prstGeom>
        </p:spPr>
      </p:pic>
      <p:pic>
        <p:nvPicPr>
          <p:cNvPr id="13" name="Рисунок 12" descr="gzel008a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6286520"/>
            <a:ext cx="1219200" cy="571480"/>
          </a:xfrm>
          <a:prstGeom prst="rect">
            <a:avLst/>
          </a:prstGeom>
        </p:spPr>
      </p:pic>
      <p:pic>
        <p:nvPicPr>
          <p:cNvPr id="14" name="Рисунок 13" descr="gzel008a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6286520"/>
            <a:ext cx="1219200" cy="571480"/>
          </a:xfrm>
          <a:prstGeom prst="rect">
            <a:avLst/>
          </a:prstGeom>
        </p:spPr>
      </p:pic>
      <p:pic>
        <p:nvPicPr>
          <p:cNvPr id="15" name="Рисунок 14" descr="gzel008a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6286520"/>
            <a:ext cx="1219200" cy="571480"/>
          </a:xfrm>
          <a:prstGeom prst="rect">
            <a:avLst/>
          </a:prstGeom>
        </p:spPr>
      </p:pic>
      <p:pic>
        <p:nvPicPr>
          <p:cNvPr id="16" name="Рисунок 15" descr="gzel008a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6286520"/>
            <a:ext cx="1219200" cy="571480"/>
          </a:xfrm>
          <a:prstGeom prst="rect">
            <a:avLst/>
          </a:prstGeom>
        </p:spPr>
      </p:pic>
      <p:pic>
        <p:nvPicPr>
          <p:cNvPr id="17" name="Рисунок 16" descr="gzel008a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0" y="6286520"/>
            <a:ext cx="1219200" cy="571480"/>
          </a:xfrm>
          <a:prstGeom prst="rect">
            <a:avLst/>
          </a:prstGeom>
        </p:spPr>
      </p:pic>
      <p:pic>
        <p:nvPicPr>
          <p:cNvPr id="18" name="Рисунок 17" descr="gzel008a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4800" y="6286520"/>
            <a:ext cx="1219200" cy="571480"/>
          </a:xfrm>
          <a:prstGeom prst="rect">
            <a:avLst/>
          </a:prstGeom>
        </p:spPr>
      </p:pic>
      <p:pic>
        <p:nvPicPr>
          <p:cNvPr id="19" name="Рисунок 18" descr="gzel008a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0"/>
            <a:ext cx="1219200" cy="571480"/>
          </a:xfrm>
          <a:prstGeom prst="rect">
            <a:avLst/>
          </a:prstGeom>
        </p:spPr>
      </p:pic>
      <p:pic>
        <p:nvPicPr>
          <p:cNvPr id="20" name="Рисунок 19" descr="gzel008a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" cy="571480"/>
          </a:xfrm>
          <a:prstGeom prst="rect">
            <a:avLst/>
          </a:prstGeom>
        </p:spPr>
      </p:pic>
      <p:pic>
        <p:nvPicPr>
          <p:cNvPr id="21" name="Рисунок 20" descr="gzel008a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0"/>
            <a:ext cx="1219200" cy="571480"/>
          </a:xfrm>
          <a:prstGeom prst="rect">
            <a:avLst/>
          </a:prstGeom>
        </p:spPr>
      </p:pic>
      <p:pic>
        <p:nvPicPr>
          <p:cNvPr id="22" name="Рисунок 21" descr="gzel008a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0"/>
            <a:ext cx="1219200" cy="571480"/>
          </a:xfrm>
          <a:prstGeom prst="rect">
            <a:avLst/>
          </a:prstGeom>
        </p:spPr>
      </p:pic>
      <p:pic>
        <p:nvPicPr>
          <p:cNvPr id="23" name="Рисунок 22" descr="gzel008a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0"/>
            <a:ext cx="1219200" cy="571480"/>
          </a:xfrm>
          <a:prstGeom prst="rect">
            <a:avLst/>
          </a:prstGeom>
        </p:spPr>
      </p:pic>
      <p:pic>
        <p:nvPicPr>
          <p:cNvPr id="24" name="Рисунок 23" descr="gzel008a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0"/>
            <a:ext cx="1219200" cy="571480"/>
          </a:xfrm>
          <a:prstGeom prst="rect">
            <a:avLst/>
          </a:prstGeom>
        </p:spPr>
      </p:pic>
      <p:pic>
        <p:nvPicPr>
          <p:cNvPr id="25" name="Рисунок 24" descr="gzel008a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0"/>
            <a:ext cx="1219200" cy="571480"/>
          </a:xfrm>
          <a:prstGeom prst="rect">
            <a:avLst/>
          </a:prstGeom>
        </p:spPr>
      </p:pic>
      <p:pic>
        <p:nvPicPr>
          <p:cNvPr id="26" name="Рисунок 25" descr="gzel008a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4800" y="0"/>
            <a:ext cx="1219200" cy="571480"/>
          </a:xfrm>
          <a:prstGeom prst="rect">
            <a:avLst/>
          </a:prstGeom>
        </p:spPr>
      </p:pic>
      <p:pic>
        <p:nvPicPr>
          <p:cNvPr id="30" name="Рисунок 29" descr="imgpreview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4149080"/>
            <a:ext cx="1907704" cy="2005535"/>
          </a:xfrm>
          <a:prstGeom prst="roundRect">
            <a:avLst/>
          </a:prstGeom>
          <a:ln>
            <a:solidFill>
              <a:srgbClr val="0000FF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gzel006a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" cy="647700"/>
          </a:xfrm>
          <a:prstGeom prst="rect">
            <a:avLst/>
          </a:prstGeom>
        </p:spPr>
      </p:pic>
      <p:pic>
        <p:nvPicPr>
          <p:cNvPr id="25" name="Рисунок 24" descr="gzel006a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0"/>
            <a:ext cx="975360" cy="647700"/>
          </a:xfrm>
          <a:prstGeom prst="rect">
            <a:avLst/>
          </a:prstGeom>
        </p:spPr>
      </p:pic>
      <p:pic>
        <p:nvPicPr>
          <p:cNvPr id="22" name="Рисунок 21" descr="gzel006a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0"/>
            <a:ext cx="975360" cy="647700"/>
          </a:xfrm>
          <a:prstGeom prst="rect">
            <a:avLst/>
          </a:prstGeom>
        </p:spPr>
      </p:pic>
      <p:pic>
        <p:nvPicPr>
          <p:cNvPr id="23" name="Рисунок 22" descr="gzel006a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0"/>
            <a:ext cx="975360" cy="647700"/>
          </a:xfrm>
          <a:prstGeom prst="rect">
            <a:avLst/>
          </a:prstGeom>
        </p:spPr>
      </p:pic>
      <p:pic>
        <p:nvPicPr>
          <p:cNvPr id="24" name="Рисунок 23" descr="gzel006a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0"/>
            <a:ext cx="975360" cy="647700"/>
          </a:xfrm>
          <a:prstGeom prst="rect">
            <a:avLst/>
          </a:prstGeom>
        </p:spPr>
      </p:pic>
      <p:pic>
        <p:nvPicPr>
          <p:cNvPr id="8" name="Рисунок 7" descr="gzel006a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6210300"/>
            <a:ext cx="975360" cy="647700"/>
          </a:xfrm>
          <a:prstGeom prst="rect">
            <a:avLst/>
          </a:prstGeom>
        </p:spPr>
      </p:pic>
      <p:pic>
        <p:nvPicPr>
          <p:cNvPr id="9" name="Рисунок 8" descr="gzel006a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6210300"/>
            <a:ext cx="975360" cy="647700"/>
          </a:xfrm>
          <a:prstGeom prst="rect">
            <a:avLst/>
          </a:prstGeom>
        </p:spPr>
      </p:pic>
      <p:pic>
        <p:nvPicPr>
          <p:cNvPr id="10" name="Рисунок 9" descr="gzel006a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6210300"/>
            <a:ext cx="975360" cy="647700"/>
          </a:xfrm>
          <a:prstGeom prst="rect">
            <a:avLst/>
          </a:prstGeom>
        </p:spPr>
      </p:pic>
      <p:pic>
        <p:nvPicPr>
          <p:cNvPr id="11" name="Рисунок 10" descr="gzel006a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6210300"/>
            <a:ext cx="975360" cy="647700"/>
          </a:xfrm>
          <a:prstGeom prst="rect">
            <a:avLst/>
          </a:prstGeom>
        </p:spPr>
      </p:pic>
      <p:pic>
        <p:nvPicPr>
          <p:cNvPr id="12" name="Рисунок 11" descr="gzel006a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68640" y="6210300"/>
            <a:ext cx="975360" cy="647700"/>
          </a:xfrm>
          <a:prstGeom prst="rect">
            <a:avLst/>
          </a:prstGeom>
        </p:spPr>
      </p:pic>
      <p:pic>
        <p:nvPicPr>
          <p:cNvPr id="2" name="Рисунок 1" descr="Рисунок3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282" y="1214422"/>
            <a:ext cx="3857652" cy="2786082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3" name="Рисунок 2" descr="Рисунок3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3438" y="3143248"/>
            <a:ext cx="3786214" cy="2857520"/>
          </a:xfrm>
          <a:prstGeom prst="roundRect">
            <a:avLst/>
          </a:prstGeom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211960" y="836712"/>
            <a:ext cx="51845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Monotype Corsiva" pitchFamily="66" charset="0"/>
              </a:rPr>
              <a:t>- Расширять знания детей об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Monotype Corsiva" pitchFamily="66" charset="0"/>
              </a:rPr>
              <a:t>   истории  гжельского промысла.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00FF"/>
                </a:solidFill>
                <a:latin typeface="Monotype Corsiva" pitchFamily="66" charset="0"/>
              </a:rPr>
              <a:t>Формировать умение выделять  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Monotype Corsiva" pitchFamily="66" charset="0"/>
              </a:rPr>
              <a:t>    характерные особенности  гжельской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Monotype Corsiva" pitchFamily="66" charset="0"/>
              </a:rPr>
              <a:t>    росписи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Monotype Corsiva" pitchFamily="66" charset="0"/>
              </a:rPr>
              <a:t>-Развивать творчество , фантазию.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Monotype Corsiva" pitchFamily="66" charset="0"/>
              </a:rPr>
              <a:t>    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Monotype Corsiva" pitchFamily="66" charset="0"/>
              </a:rPr>
              <a:t>   </a:t>
            </a:r>
          </a:p>
        </p:txBody>
      </p:sp>
      <p:pic>
        <p:nvPicPr>
          <p:cNvPr id="7" name="Рисунок 6" descr="gzel006a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6210300"/>
            <a:ext cx="975360" cy="647700"/>
          </a:xfrm>
          <a:prstGeom prst="rect">
            <a:avLst/>
          </a:prstGeom>
        </p:spPr>
      </p:pic>
      <p:pic>
        <p:nvPicPr>
          <p:cNvPr id="13" name="Рисунок 12" descr="gzel006a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10300"/>
            <a:ext cx="975360" cy="647700"/>
          </a:xfrm>
          <a:prstGeom prst="rect">
            <a:avLst/>
          </a:prstGeom>
        </p:spPr>
      </p:pic>
      <p:pic>
        <p:nvPicPr>
          <p:cNvPr id="14" name="Рисунок 13" descr="gzel006a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6210300"/>
            <a:ext cx="975360" cy="647700"/>
          </a:xfrm>
          <a:prstGeom prst="rect">
            <a:avLst/>
          </a:prstGeom>
        </p:spPr>
      </p:pic>
      <p:pic>
        <p:nvPicPr>
          <p:cNvPr id="15" name="Рисунок 14" descr="gzel006a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6210300"/>
            <a:ext cx="975360" cy="647700"/>
          </a:xfrm>
          <a:prstGeom prst="rect">
            <a:avLst/>
          </a:prstGeom>
        </p:spPr>
      </p:pic>
      <p:pic>
        <p:nvPicPr>
          <p:cNvPr id="16" name="Рисунок 15" descr="gzel006a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6210300"/>
            <a:ext cx="975360" cy="647700"/>
          </a:xfrm>
          <a:prstGeom prst="rect">
            <a:avLst/>
          </a:prstGeom>
        </p:spPr>
      </p:pic>
      <p:pic>
        <p:nvPicPr>
          <p:cNvPr id="17" name="Рисунок 16" descr="gzel006a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0"/>
            <a:ext cx="975360" cy="647700"/>
          </a:xfrm>
          <a:prstGeom prst="rect">
            <a:avLst/>
          </a:prstGeom>
        </p:spPr>
      </p:pic>
      <p:pic>
        <p:nvPicPr>
          <p:cNvPr id="18" name="Рисунок 17" descr="gzel006a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0"/>
            <a:ext cx="975360" cy="647700"/>
          </a:xfrm>
          <a:prstGeom prst="rect">
            <a:avLst/>
          </a:prstGeom>
        </p:spPr>
      </p:pic>
      <p:pic>
        <p:nvPicPr>
          <p:cNvPr id="19" name="Рисунок 18" descr="gzel006a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0"/>
            <a:ext cx="975360" cy="647700"/>
          </a:xfrm>
          <a:prstGeom prst="rect">
            <a:avLst/>
          </a:prstGeom>
        </p:spPr>
      </p:pic>
      <p:pic>
        <p:nvPicPr>
          <p:cNvPr id="20" name="Рисунок 19" descr="gzel006a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0"/>
            <a:ext cx="975360" cy="647700"/>
          </a:xfrm>
          <a:prstGeom prst="rect">
            <a:avLst/>
          </a:prstGeom>
        </p:spPr>
      </p:pic>
      <p:pic>
        <p:nvPicPr>
          <p:cNvPr id="21" name="Рисунок 20" descr="gzel006a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68640" y="0"/>
            <a:ext cx="975360" cy="647700"/>
          </a:xfrm>
          <a:prstGeom prst="rect">
            <a:avLst/>
          </a:prstGeom>
        </p:spPr>
      </p:pic>
      <p:pic>
        <p:nvPicPr>
          <p:cNvPr id="27" name="Рисунок 26" descr="51032defbc10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4293096"/>
            <a:ext cx="2088281" cy="1772815"/>
          </a:xfrm>
          <a:prstGeom prst="roundRect">
            <a:avLst/>
          </a:prstGeom>
          <a:ln>
            <a:solidFill>
              <a:srgbClr val="0000FF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99792" y="0"/>
            <a:ext cx="400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Посещение музеев</a:t>
            </a:r>
            <a:endParaRPr lang="ru-RU" sz="4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1_329bc4ad8c0bbaeb6bd31fe988acdec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836712"/>
            <a:ext cx="3528392" cy="2593789"/>
          </a:xfrm>
          <a:prstGeom prst="roundRect">
            <a:avLst/>
          </a:prstGeom>
        </p:spPr>
      </p:pic>
      <p:pic>
        <p:nvPicPr>
          <p:cNvPr id="5" name="Рисунок 4" descr="religmuse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05064"/>
            <a:ext cx="3474964" cy="2652556"/>
          </a:xfrm>
          <a:prstGeom prst="roundRect">
            <a:avLst/>
          </a:prstGeom>
        </p:spPr>
      </p:pic>
      <p:pic>
        <p:nvPicPr>
          <p:cNvPr id="7" name="Рисунок 6" descr="430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908720"/>
            <a:ext cx="3484504" cy="2555303"/>
          </a:xfrm>
          <a:prstGeom prst="round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1560" y="3429000"/>
            <a:ext cx="2674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990000"/>
                </a:solidFill>
                <a:latin typeface="Monotype Corsiva" pitchFamily="66" charset="0"/>
              </a:rPr>
              <a:t>Русский музей</a:t>
            </a:r>
            <a:endParaRPr lang="ru-RU" sz="3600" b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2080" y="3573016"/>
            <a:ext cx="3525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990000"/>
                </a:solidFill>
                <a:latin typeface="Monotype Corsiva" pitchFamily="66" charset="0"/>
              </a:rPr>
              <a:t>Музей этнографии</a:t>
            </a:r>
            <a:endParaRPr lang="ru-RU" sz="3600" b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1960" y="5805264"/>
            <a:ext cx="4676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990000"/>
                </a:solidFill>
                <a:latin typeface="Monotype Corsiva" pitchFamily="66" charset="0"/>
              </a:rPr>
              <a:t>Музей религии и атеизма</a:t>
            </a:r>
            <a:endParaRPr lang="ru-RU" sz="3600" b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785794"/>
            <a:ext cx="5049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Как рубашка в поле выросла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2" name="Рисунок 11" descr="Рисунок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8" y="1772816"/>
            <a:ext cx="3582511" cy="2664296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14" name="Рисунок 13" descr="Рисунок1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92080" y="836712"/>
            <a:ext cx="3332943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hohl014_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75360" cy="647700"/>
          </a:xfrm>
          <a:prstGeom prst="rect">
            <a:avLst/>
          </a:prstGeom>
        </p:spPr>
      </p:pic>
      <p:pic>
        <p:nvPicPr>
          <p:cNvPr id="7" name="Рисунок 6" descr="hohl014_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0"/>
            <a:ext cx="975360" cy="647700"/>
          </a:xfrm>
          <a:prstGeom prst="rect">
            <a:avLst/>
          </a:prstGeom>
        </p:spPr>
      </p:pic>
      <p:pic>
        <p:nvPicPr>
          <p:cNvPr id="8" name="Рисунок 7" descr="hohl014_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0"/>
            <a:ext cx="975360" cy="647700"/>
          </a:xfrm>
          <a:prstGeom prst="rect">
            <a:avLst/>
          </a:prstGeom>
        </p:spPr>
      </p:pic>
      <p:pic>
        <p:nvPicPr>
          <p:cNvPr id="9" name="Рисунок 8" descr="hohl014_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0"/>
            <a:ext cx="975360" cy="647700"/>
          </a:xfrm>
          <a:prstGeom prst="rect">
            <a:avLst/>
          </a:prstGeom>
        </p:spPr>
      </p:pic>
      <p:pic>
        <p:nvPicPr>
          <p:cNvPr id="10" name="Рисунок 9" descr="hohl014_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0"/>
            <a:ext cx="975360" cy="647700"/>
          </a:xfrm>
          <a:prstGeom prst="rect">
            <a:avLst/>
          </a:prstGeom>
        </p:spPr>
      </p:pic>
      <p:pic>
        <p:nvPicPr>
          <p:cNvPr id="11" name="Рисунок 10" descr="hohl014_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0"/>
            <a:ext cx="975360" cy="647700"/>
          </a:xfrm>
          <a:prstGeom prst="rect">
            <a:avLst/>
          </a:prstGeom>
        </p:spPr>
      </p:pic>
      <p:pic>
        <p:nvPicPr>
          <p:cNvPr id="15" name="Рисунок 14" descr="hohl014_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0"/>
            <a:ext cx="975360" cy="647700"/>
          </a:xfrm>
          <a:prstGeom prst="rect">
            <a:avLst/>
          </a:prstGeom>
        </p:spPr>
      </p:pic>
      <p:pic>
        <p:nvPicPr>
          <p:cNvPr id="16" name="Рисунок 15" descr="hohl014_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0"/>
            <a:ext cx="975360" cy="647700"/>
          </a:xfrm>
          <a:prstGeom prst="rect">
            <a:avLst/>
          </a:prstGeom>
        </p:spPr>
      </p:pic>
      <p:pic>
        <p:nvPicPr>
          <p:cNvPr id="17" name="Рисунок 16" descr="hohl014_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0"/>
            <a:ext cx="975360" cy="647700"/>
          </a:xfrm>
          <a:prstGeom prst="rect">
            <a:avLst/>
          </a:prstGeom>
        </p:spPr>
      </p:pic>
      <p:pic>
        <p:nvPicPr>
          <p:cNvPr id="18" name="Рисунок 17" descr="hohl014_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68640" y="0"/>
            <a:ext cx="975360" cy="647700"/>
          </a:xfrm>
          <a:prstGeom prst="rect">
            <a:avLst/>
          </a:prstGeom>
        </p:spPr>
      </p:pic>
      <p:pic>
        <p:nvPicPr>
          <p:cNvPr id="19" name="Рисунок 18" descr="hohl014_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10300"/>
            <a:ext cx="975360" cy="647700"/>
          </a:xfrm>
          <a:prstGeom prst="rect">
            <a:avLst/>
          </a:prstGeom>
        </p:spPr>
      </p:pic>
      <p:pic>
        <p:nvPicPr>
          <p:cNvPr id="20" name="Рисунок 19" descr="hohl014_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6210300"/>
            <a:ext cx="975360" cy="647700"/>
          </a:xfrm>
          <a:prstGeom prst="rect">
            <a:avLst/>
          </a:prstGeom>
        </p:spPr>
      </p:pic>
      <p:pic>
        <p:nvPicPr>
          <p:cNvPr id="21" name="Рисунок 20" descr="hohl014_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6210300"/>
            <a:ext cx="975360" cy="647700"/>
          </a:xfrm>
          <a:prstGeom prst="rect">
            <a:avLst/>
          </a:prstGeom>
        </p:spPr>
      </p:pic>
      <p:pic>
        <p:nvPicPr>
          <p:cNvPr id="22" name="Рисунок 21" descr="hohl014_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6210300"/>
            <a:ext cx="975360" cy="647700"/>
          </a:xfrm>
          <a:prstGeom prst="rect">
            <a:avLst/>
          </a:prstGeom>
        </p:spPr>
      </p:pic>
      <p:pic>
        <p:nvPicPr>
          <p:cNvPr id="23" name="Рисунок 22" descr="hohl014_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6210300"/>
            <a:ext cx="975360" cy="647700"/>
          </a:xfrm>
          <a:prstGeom prst="rect">
            <a:avLst/>
          </a:prstGeom>
        </p:spPr>
      </p:pic>
      <p:pic>
        <p:nvPicPr>
          <p:cNvPr id="24" name="Рисунок 23" descr="hohl014_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6210300"/>
            <a:ext cx="975360" cy="647700"/>
          </a:xfrm>
          <a:prstGeom prst="rect">
            <a:avLst/>
          </a:prstGeom>
        </p:spPr>
      </p:pic>
      <p:pic>
        <p:nvPicPr>
          <p:cNvPr id="25" name="Рисунок 24" descr="hohl014_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6210300"/>
            <a:ext cx="975360" cy="647700"/>
          </a:xfrm>
          <a:prstGeom prst="rect">
            <a:avLst/>
          </a:prstGeom>
        </p:spPr>
      </p:pic>
      <p:pic>
        <p:nvPicPr>
          <p:cNvPr id="26" name="Рисунок 25" descr="hohl014_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6210300"/>
            <a:ext cx="975360" cy="647700"/>
          </a:xfrm>
          <a:prstGeom prst="rect">
            <a:avLst/>
          </a:prstGeom>
        </p:spPr>
      </p:pic>
      <p:pic>
        <p:nvPicPr>
          <p:cNvPr id="27" name="Рисунок 26" descr="hohl014_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6210300"/>
            <a:ext cx="975360" cy="647700"/>
          </a:xfrm>
          <a:prstGeom prst="rect">
            <a:avLst/>
          </a:prstGeom>
        </p:spPr>
      </p:pic>
      <p:pic>
        <p:nvPicPr>
          <p:cNvPr id="28" name="Рисунок 27" descr="hohl014_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68640" y="6210300"/>
            <a:ext cx="975360" cy="647700"/>
          </a:xfrm>
          <a:prstGeom prst="rect">
            <a:avLst/>
          </a:prstGeom>
        </p:spPr>
      </p:pic>
      <p:pic>
        <p:nvPicPr>
          <p:cNvPr id="13" name="Рисунок 12" descr="Рисунок1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11960" y="3573016"/>
            <a:ext cx="3720428" cy="2608105"/>
          </a:xfrm>
          <a:prstGeom prst="roundRect">
            <a:avLst/>
          </a:prstGeom>
          <a:ln>
            <a:noFill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0_6ed3d_bd28f4be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26318" cy="6858000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857224" y="642918"/>
            <a:ext cx="3214710" cy="128588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0_6ed3d_bd28f4be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7682" y="0"/>
            <a:ext cx="482631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7584" y="764704"/>
            <a:ext cx="30700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Monotype Corsiva" pitchFamily="66" charset="0"/>
              </a:rPr>
              <a:t>Масленица</a:t>
            </a:r>
            <a:endParaRPr lang="ru-RU" sz="5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Рисунок1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20" y="2996952"/>
            <a:ext cx="4241194" cy="3146692"/>
          </a:xfrm>
          <a:prstGeom prst="flowChartAlternateProcess">
            <a:avLst/>
          </a:prstGeom>
          <a:effectLst/>
        </p:spPr>
      </p:pic>
      <p:pic>
        <p:nvPicPr>
          <p:cNvPr id="5" name="Рисунок 4" descr="Рисунок1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7404" y="642918"/>
            <a:ext cx="3898590" cy="2930098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620688"/>
            <a:ext cx="4643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Народные промыслы</a:t>
            </a:r>
            <a:endParaRPr lang="ru-RU" sz="4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8" name="Рисунок 7" descr="img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5320" y="-315416"/>
            <a:ext cx="1548680" cy="1153490"/>
          </a:xfrm>
          <a:prstGeom prst="rect">
            <a:avLst/>
          </a:prstGeom>
        </p:spPr>
      </p:pic>
      <p:pic>
        <p:nvPicPr>
          <p:cNvPr id="9" name="Рисунок 8" descr="img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6021288"/>
            <a:ext cx="1548680" cy="1153490"/>
          </a:xfrm>
          <a:prstGeom prst="rect">
            <a:avLst/>
          </a:prstGeom>
        </p:spPr>
      </p:pic>
      <p:pic>
        <p:nvPicPr>
          <p:cNvPr id="10" name="Рисунок 9" descr="img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6021288"/>
            <a:ext cx="1548680" cy="1153490"/>
          </a:xfrm>
          <a:prstGeom prst="rect">
            <a:avLst/>
          </a:prstGeom>
        </p:spPr>
      </p:pic>
      <p:pic>
        <p:nvPicPr>
          <p:cNvPr id="11" name="Рисунок 10" descr="img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6021288"/>
            <a:ext cx="1584176" cy="1153490"/>
          </a:xfrm>
          <a:prstGeom prst="rect">
            <a:avLst/>
          </a:prstGeom>
        </p:spPr>
      </p:pic>
      <p:pic>
        <p:nvPicPr>
          <p:cNvPr id="12" name="Рисунок 11" descr="img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6021288"/>
            <a:ext cx="1548680" cy="1153490"/>
          </a:xfrm>
          <a:prstGeom prst="rect">
            <a:avLst/>
          </a:prstGeom>
        </p:spPr>
      </p:pic>
      <p:pic>
        <p:nvPicPr>
          <p:cNvPr id="13" name="Рисунок 12" descr="img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21288"/>
            <a:ext cx="1548680" cy="1153490"/>
          </a:xfrm>
          <a:prstGeom prst="rect">
            <a:avLst/>
          </a:prstGeom>
        </p:spPr>
      </p:pic>
      <p:pic>
        <p:nvPicPr>
          <p:cNvPr id="14" name="Рисунок 13" descr="img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-315416"/>
            <a:ext cx="1656184" cy="1153490"/>
          </a:xfrm>
          <a:prstGeom prst="rect">
            <a:avLst/>
          </a:prstGeom>
        </p:spPr>
      </p:pic>
      <p:pic>
        <p:nvPicPr>
          <p:cNvPr id="15" name="Рисунок 14" descr="img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-315416"/>
            <a:ext cx="1548680" cy="1153490"/>
          </a:xfrm>
          <a:prstGeom prst="rect">
            <a:avLst/>
          </a:prstGeom>
        </p:spPr>
      </p:pic>
      <p:pic>
        <p:nvPicPr>
          <p:cNvPr id="16" name="Рисунок 15" descr="img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-315416"/>
            <a:ext cx="1548680" cy="1153490"/>
          </a:xfrm>
          <a:prstGeom prst="rect">
            <a:avLst/>
          </a:prstGeom>
        </p:spPr>
      </p:pic>
      <p:pic>
        <p:nvPicPr>
          <p:cNvPr id="17" name="Рисунок 16" descr="img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-315416"/>
            <a:ext cx="1548680" cy="1153490"/>
          </a:xfrm>
          <a:prstGeom prst="rect">
            <a:avLst/>
          </a:prstGeom>
        </p:spPr>
      </p:pic>
      <p:pic>
        <p:nvPicPr>
          <p:cNvPr id="18" name="Рисунок 17" descr="img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15416"/>
            <a:ext cx="1548680" cy="1153490"/>
          </a:xfrm>
          <a:prstGeom prst="rect">
            <a:avLst/>
          </a:prstGeom>
        </p:spPr>
      </p:pic>
      <p:pic>
        <p:nvPicPr>
          <p:cNvPr id="19" name="Рисунок 18" descr="img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5320" y="6021288"/>
            <a:ext cx="1548680" cy="115349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275856" y="1772816"/>
            <a:ext cx="1728192" cy="230425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444208" y="4149080"/>
            <a:ext cx="1800200" cy="2016224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3568" y="4077072"/>
            <a:ext cx="1872208" cy="2088232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164288" y="980728"/>
            <a:ext cx="1728192" cy="2232248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79512" y="3140968"/>
            <a:ext cx="1279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990000"/>
                </a:solidFill>
                <a:latin typeface="Monotype Corsiva" pitchFamily="66" charset="0"/>
              </a:rPr>
              <a:t>Гжель</a:t>
            </a:r>
            <a:endParaRPr lang="ru-RU" sz="3600" b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512" y="2564904"/>
            <a:ext cx="1564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990000"/>
                </a:solidFill>
                <a:latin typeface="Monotype Corsiva" pitchFamily="66" charset="0"/>
              </a:rPr>
              <a:t>Городец</a:t>
            </a:r>
            <a:endParaRPr lang="ru-RU" sz="3600" b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9512" y="1988840"/>
            <a:ext cx="1709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990000"/>
                </a:solidFill>
                <a:latin typeface="Monotype Corsiva" pitchFamily="66" charset="0"/>
              </a:rPr>
              <a:t>Хохлома</a:t>
            </a:r>
            <a:endParaRPr lang="ru-RU" sz="3600" b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9512" y="1412776"/>
            <a:ext cx="1475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990000"/>
                </a:solidFill>
                <a:latin typeface="Monotype Corsiva" pitchFamily="66" charset="0"/>
              </a:rPr>
              <a:t>Дымка</a:t>
            </a:r>
            <a:endParaRPr lang="ru-RU" sz="3600" b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022E-7 L 0.12691 -2.96022E-7 C 0.18368 -2.96022E-7 0.25399 0.15749 0.25399 0.28585 L 0.25399 0.57216 " pathEditMode="relative" rAng="0" ptsTypes="FfFF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0" y="2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7 0.00555 L -0.02257 0.24884 C -0.02257 0.358 0.11754 0.49352 0.2316 0.49352 L 0.48646 0.49352 " pathEditMode="relative" rAng="0" ptsTypes="FfFF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00" y="2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69935E-6 L 1.66667E-6 -0.07147 C 1.66667E-6 -0.10431 0.16267 -0.14154 0.29548 -0.14154 L 0.59167 -0.14154 " pathEditMode="relative" rAng="0" ptsTypes="FfFF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00" y="-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08 0.00531 L 0.38299 -0.2884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-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6" grpId="0"/>
      <p:bldP spid="27" grpId="0"/>
      <p:bldP spid="29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element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615472" y="3968688"/>
            <a:ext cx="4724400" cy="332656"/>
          </a:xfrm>
          <a:prstGeom prst="rect">
            <a:avLst/>
          </a:prstGeom>
        </p:spPr>
      </p:pic>
      <p:pic>
        <p:nvPicPr>
          <p:cNvPr id="14" name="Рисунок 13" descr="element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1831640" y="4693704"/>
            <a:ext cx="3995936" cy="332656"/>
          </a:xfrm>
          <a:prstGeom prst="rect">
            <a:avLst/>
          </a:prstGeom>
        </p:spPr>
      </p:pic>
      <p:pic>
        <p:nvPicPr>
          <p:cNvPr id="19" name="Рисунок 18" descr="element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381844" y="1714500"/>
            <a:ext cx="3096344" cy="3326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99792" y="105273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600" dirty="0">
              <a:solidFill>
                <a:srgbClr val="00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476672"/>
            <a:ext cx="4370107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3175">
                  <a:noFill/>
                </a:ln>
                <a:solidFill>
                  <a:srgbClr val="C00000"/>
                </a:solidFill>
                <a:latin typeface="Monotype Corsiva" pitchFamily="66" charset="0"/>
              </a:rPr>
              <a:t>Дымковская игрушка</a:t>
            </a:r>
            <a:endParaRPr lang="ru-RU" sz="4000" b="1" dirty="0">
              <a:ln w="3175">
                <a:noFill/>
              </a:ln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Рисунок3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068960"/>
            <a:ext cx="4644008" cy="3354959"/>
          </a:xfrm>
          <a:prstGeom prst="roundRect">
            <a:avLst/>
          </a:prstGeom>
          <a:ln>
            <a:noFill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/>
        </p:spPr>
      </p:pic>
      <p:sp>
        <p:nvSpPr>
          <p:cNvPr id="8" name="TextBox 7"/>
          <p:cNvSpPr txBox="1"/>
          <p:nvPr/>
        </p:nvSpPr>
        <p:spPr>
          <a:xfrm>
            <a:off x="4283968" y="1052736"/>
            <a:ext cx="469551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Хороша игрушка расписная,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Вся поет ,</a:t>
            </a:r>
            <a:r>
              <a:rPr lang="ru-RU" sz="2400" b="1" dirty="0" err="1" smtClean="0">
                <a:solidFill>
                  <a:srgbClr val="C00000"/>
                </a:solidFill>
                <a:latin typeface="Monotype Corsiva" pitchFamily="66" charset="0"/>
              </a:rPr>
              <a:t>безхитростно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 светла.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И видна мне радость молодая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Ставшего искусством ремесла.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Не потому ль игрушкой этой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Народ так свято дорожил,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Что он свое стремленье к свету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В фигурки яркие вложил.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Сегодня игрушек сверкающий ряд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Выходит на свет показать свой наряд</a:t>
            </a:r>
            <a:r>
              <a:rPr lang="ru-RU" sz="2400" b="1" dirty="0" smtClean="0">
                <a:solidFill>
                  <a:srgbClr val="FF3399"/>
                </a:solidFill>
                <a:latin typeface="Monotype Corsiva" pitchFamily="66" charset="0"/>
              </a:rPr>
              <a:t>.</a:t>
            </a:r>
            <a:endParaRPr lang="ru-RU" sz="2400" b="1" dirty="0">
              <a:solidFill>
                <a:srgbClr val="FF3399"/>
              </a:solidFill>
              <a:latin typeface="Monotype Corsiva" pitchFamily="66" charset="0"/>
            </a:endParaRPr>
          </a:p>
        </p:txBody>
      </p:sp>
      <p:pic>
        <p:nvPicPr>
          <p:cNvPr id="10" name="Рисунок 9" descr="element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427984" cy="332656"/>
          </a:xfrm>
          <a:prstGeom prst="rect">
            <a:avLst/>
          </a:prstGeom>
        </p:spPr>
      </p:pic>
      <p:pic>
        <p:nvPicPr>
          <p:cNvPr id="12" name="Рисунок 11" descr="element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933556" y="1210444"/>
            <a:ext cx="2088232" cy="332656"/>
          </a:xfrm>
          <a:prstGeom prst="rect">
            <a:avLst/>
          </a:prstGeom>
        </p:spPr>
      </p:pic>
      <p:pic>
        <p:nvPicPr>
          <p:cNvPr id="13" name="Рисунок 12" descr="element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6525344"/>
            <a:ext cx="4139952" cy="332656"/>
          </a:xfrm>
          <a:prstGeom prst="rect">
            <a:avLst/>
          </a:prstGeom>
        </p:spPr>
      </p:pic>
      <p:pic>
        <p:nvPicPr>
          <p:cNvPr id="15" name="Рисунок 14" descr="element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0"/>
            <a:ext cx="4724400" cy="332656"/>
          </a:xfrm>
          <a:prstGeom prst="rect">
            <a:avLst/>
          </a:prstGeom>
        </p:spPr>
      </p:pic>
      <p:pic>
        <p:nvPicPr>
          <p:cNvPr id="18" name="Рисунок 17" descr="element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525344"/>
            <a:ext cx="4680520" cy="33265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element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629400" y="2542456"/>
            <a:ext cx="4724400" cy="304800"/>
          </a:xfrm>
          <a:prstGeom prst="rect">
            <a:avLst/>
          </a:prstGeom>
        </p:spPr>
      </p:pic>
      <p:pic>
        <p:nvPicPr>
          <p:cNvPr id="9" name="Рисунок 8" descr="element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6553200"/>
            <a:ext cx="4724400" cy="3048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187624" y="3717032"/>
            <a:ext cx="2664296" cy="2564904"/>
          </a:xfrm>
          <a:prstGeom prst="round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Рисунок3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7544" y="620688"/>
            <a:ext cx="3672408" cy="2738745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4" name="Рисунок 3" descr="Рисунок3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8024" y="2996952"/>
            <a:ext cx="3731599" cy="2734198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355976" y="836712"/>
            <a:ext cx="444384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Закреплять у детей умение лепить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  игрушку с натуры.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Самостоятельно выбирать способы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  и приемы лепки.</a:t>
            </a:r>
          </a:p>
          <a:p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8" name="Рисунок 7" descr="element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4419600" y="0"/>
            <a:ext cx="4724400" cy="304800"/>
          </a:xfrm>
          <a:prstGeom prst="rect">
            <a:avLst/>
          </a:prstGeom>
        </p:spPr>
      </p:pic>
      <p:pic>
        <p:nvPicPr>
          <p:cNvPr id="10" name="Рисунок 9" descr="element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2209800" y="4343400"/>
            <a:ext cx="47244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elemen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055194" y="5204274"/>
            <a:ext cx="2407568" cy="297180"/>
          </a:xfrm>
          <a:prstGeom prst="rect">
            <a:avLst/>
          </a:prstGeom>
        </p:spPr>
      </p:pic>
      <p:pic>
        <p:nvPicPr>
          <p:cNvPr id="4" name="Рисунок 3" descr="Рисунок3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260648"/>
            <a:ext cx="3714776" cy="2805035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5" name="Рисунок 4" descr="100_904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996952"/>
            <a:ext cx="3932830" cy="2955178"/>
          </a:xfrm>
          <a:prstGeom prst="roundRect">
            <a:avLst/>
          </a:prstGeom>
          <a:ln>
            <a:noFill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995936" y="764704"/>
            <a:ext cx="484619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Развивать у детей чувство цвета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   при составлении узора.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Самостоятельно расписывать игрушку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   дымковскими узорами.</a:t>
            </a:r>
          </a:p>
          <a:p>
            <a:endParaRPr lang="ru-RU" sz="2400" b="1" dirty="0">
              <a:solidFill>
                <a:srgbClr val="FF3399"/>
              </a:solidFill>
              <a:latin typeface="Monotype Corsiva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3568" y="3933056"/>
            <a:ext cx="3240360" cy="2160240"/>
          </a:xfrm>
          <a:prstGeom prst="round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element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7807278" y="1300190"/>
            <a:ext cx="2376264" cy="297180"/>
          </a:xfrm>
          <a:prstGeom prst="rect">
            <a:avLst/>
          </a:prstGeom>
        </p:spPr>
      </p:pic>
      <p:pic>
        <p:nvPicPr>
          <p:cNvPr id="14" name="Рисунок 13" descr="element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0232" y="0"/>
            <a:ext cx="2483768" cy="297180"/>
          </a:xfrm>
          <a:prstGeom prst="rect">
            <a:avLst/>
          </a:prstGeom>
        </p:spPr>
      </p:pic>
      <p:pic>
        <p:nvPicPr>
          <p:cNvPr id="16" name="Рисунок 15" descr="element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6560820"/>
            <a:ext cx="2771800" cy="29718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gorod003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0"/>
            <a:ext cx="975360" cy="647700"/>
          </a:xfrm>
          <a:prstGeom prst="rect">
            <a:avLst/>
          </a:prstGeom>
        </p:spPr>
      </p:pic>
      <p:pic>
        <p:nvPicPr>
          <p:cNvPr id="24" name="Рисунок 23" descr="gorod003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975360" cy="647700"/>
          </a:xfrm>
          <a:prstGeom prst="rect">
            <a:avLst/>
          </a:prstGeom>
        </p:spPr>
      </p:pic>
      <p:pic>
        <p:nvPicPr>
          <p:cNvPr id="23" name="Рисунок 22" descr="gorod003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0"/>
            <a:ext cx="975360" cy="6477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1412776"/>
            <a:ext cx="3267241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800000"/>
                </a:solidFill>
                <a:latin typeface="Monotype Corsiva" pitchFamily="66" charset="0"/>
              </a:rPr>
              <a:t>Городецкие</a:t>
            </a:r>
            <a:r>
              <a:rPr lang="ru-RU" sz="3600" b="1" dirty="0" smtClean="0"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800000"/>
                </a:solidFill>
                <a:latin typeface="Monotype Corsiva" pitchFamily="66" charset="0"/>
              </a:rPr>
              <a:t> узоры</a:t>
            </a:r>
            <a:endParaRPr lang="ru-RU" sz="3600" b="1" dirty="0"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80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Рисунок2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2" y="2564904"/>
            <a:ext cx="3805380" cy="2786082"/>
          </a:xfrm>
          <a:prstGeom prst="roundRect">
            <a:avLst/>
          </a:prstGeom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983613" y="2924944"/>
            <a:ext cx="51603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800000"/>
                </a:solidFill>
                <a:latin typeface="Monotype Corsiva" pitchFamily="66" charset="0"/>
              </a:rPr>
              <a:t>Городецкий конь бежит! Вся земля вокруг дрожит!</a:t>
            </a:r>
          </a:p>
          <a:p>
            <a:r>
              <a:rPr lang="ru-RU" sz="2400" b="1" dirty="0" smtClean="0">
                <a:solidFill>
                  <a:srgbClr val="800000"/>
                </a:solidFill>
                <a:latin typeface="Monotype Corsiva" pitchFamily="66" charset="0"/>
              </a:rPr>
              <a:t>Птицы яркие летают и пушинки расцветают.</a:t>
            </a:r>
          </a:p>
          <a:p>
            <a:r>
              <a:rPr lang="ru-RU" sz="2400" b="1" dirty="0" smtClean="0">
                <a:solidFill>
                  <a:srgbClr val="800000"/>
                </a:solidFill>
                <a:latin typeface="Monotype Corsiva" pitchFamily="66" charset="0"/>
              </a:rPr>
              <a:t>Если взглянешь на дощечки ,ты увидишь чудеса!</a:t>
            </a:r>
          </a:p>
          <a:p>
            <a:r>
              <a:rPr lang="ru-RU" sz="2400" b="1" dirty="0" smtClean="0">
                <a:solidFill>
                  <a:srgbClr val="800000"/>
                </a:solidFill>
                <a:latin typeface="Monotype Corsiva" pitchFamily="66" charset="0"/>
              </a:rPr>
              <a:t>Городецкие узоры тонко вывела рука</a:t>
            </a:r>
            <a:r>
              <a:rPr lang="ru-RU" sz="2400" b="1" dirty="0" smtClean="0">
                <a:latin typeface="Monotype Corsiva" pitchFamily="66" charset="0"/>
              </a:rPr>
              <a:t>.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9" name="Рисунок 8" descr="gorod003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10300"/>
            <a:ext cx="975360" cy="647700"/>
          </a:xfrm>
          <a:prstGeom prst="rect">
            <a:avLst/>
          </a:prstGeom>
        </p:spPr>
      </p:pic>
      <p:pic>
        <p:nvPicPr>
          <p:cNvPr id="10" name="Рисунок 9" descr="gorod003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6210300"/>
            <a:ext cx="975360" cy="647700"/>
          </a:xfrm>
          <a:prstGeom prst="rect">
            <a:avLst/>
          </a:prstGeom>
        </p:spPr>
      </p:pic>
      <p:pic>
        <p:nvPicPr>
          <p:cNvPr id="11" name="Рисунок 10" descr="gorod003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6210300"/>
            <a:ext cx="975360" cy="647700"/>
          </a:xfrm>
          <a:prstGeom prst="rect">
            <a:avLst/>
          </a:prstGeom>
        </p:spPr>
      </p:pic>
      <p:pic>
        <p:nvPicPr>
          <p:cNvPr id="12" name="Рисунок 11" descr="gorod003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210300"/>
            <a:ext cx="975360" cy="647700"/>
          </a:xfrm>
          <a:prstGeom prst="rect">
            <a:avLst/>
          </a:prstGeom>
        </p:spPr>
      </p:pic>
      <p:pic>
        <p:nvPicPr>
          <p:cNvPr id="13" name="Рисунок 12" descr="gorod003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6210300"/>
            <a:ext cx="975360" cy="647700"/>
          </a:xfrm>
          <a:prstGeom prst="rect">
            <a:avLst/>
          </a:prstGeom>
        </p:spPr>
      </p:pic>
      <p:pic>
        <p:nvPicPr>
          <p:cNvPr id="14" name="Рисунок 13" descr="gorod003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6210300"/>
            <a:ext cx="975360" cy="647700"/>
          </a:xfrm>
          <a:prstGeom prst="rect">
            <a:avLst/>
          </a:prstGeom>
        </p:spPr>
      </p:pic>
      <p:pic>
        <p:nvPicPr>
          <p:cNvPr id="15" name="Рисунок 14" descr="gorod003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6210300"/>
            <a:ext cx="975360" cy="647700"/>
          </a:xfrm>
          <a:prstGeom prst="rect">
            <a:avLst/>
          </a:prstGeom>
        </p:spPr>
      </p:pic>
      <p:pic>
        <p:nvPicPr>
          <p:cNvPr id="16" name="Рисунок 15" descr="gorod003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6210300"/>
            <a:ext cx="975360" cy="647700"/>
          </a:xfrm>
          <a:prstGeom prst="rect">
            <a:avLst/>
          </a:prstGeom>
        </p:spPr>
      </p:pic>
      <p:pic>
        <p:nvPicPr>
          <p:cNvPr id="17" name="Рисунок 16" descr="gorod003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6210300"/>
            <a:ext cx="975360" cy="647700"/>
          </a:xfrm>
          <a:prstGeom prst="rect">
            <a:avLst/>
          </a:prstGeom>
        </p:spPr>
      </p:pic>
      <p:pic>
        <p:nvPicPr>
          <p:cNvPr id="18" name="Рисунок 17" descr="gorod003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68640" y="6210300"/>
            <a:ext cx="975360" cy="647700"/>
          </a:xfrm>
          <a:prstGeom prst="rect">
            <a:avLst/>
          </a:prstGeom>
        </p:spPr>
      </p:pic>
      <p:pic>
        <p:nvPicPr>
          <p:cNvPr id="19" name="Рисунок 18" descr="gorod003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" cy="647700"/>
          </a:xfrm>
          <a:prstGeom prst="rect">
            <a:avLst/>
          </a:prstGeom>
        </p:spPr>
      </p:pic>
      <p:pic>
        <p:nvPicPr>
          <p:cNvPr id="20" name="Рисунок 19" descr="gorod003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0"/>
            <a:ext cx="975360" cy="647700"/>
          </a:xfrm>
          <a:prstGeom prst="rect">
            <a:avLst/>
          </a:prstGeom>
        </p:spPr>
      </p:pic>
      <p:pic>
        <p:nvPicPr>
          <p:cNvPr id="21" name="Рисунок 20" descr="gorod003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0"/>
            <a:ext cx="975360" cy="647700"/>
          </a:xfrm>
          <a:prstGeom prst="rect">
            <a:avLst/>
          </a:prstGeom>
        </p:spPr>
      </p:pic>
      <p:pic>
        <p:nvPicPr>
          <p:cNvPr id="22" name="Рисунок 21" descr="gorod003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0"/>
            <a:ext cx="975360" cy="647700"/>
          </a:xfrm>
          <a:prstGeom prst="rect">
            <a:avLst/>
          </a:prstGeom>
        </p:spPr>
      </p:pic>
      <p:pic>
        <p:nvPicPr>
          <p:cNvPr id="26" name="Рисунок 25" descr="gorod003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0"/>
            <a:ext cx="975360" cy="647700"/>
          </a:xfrm>
          <a:prstGeom prst="rect">
            <a:avLst/>
          </a:prstGeom>
        </p:spPr>
      </p:pic>
      <p:pic>
        <p:nvPicPr>
          <p:cNvPr id="27" name="Рисунок 26" descr="gorod003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0"/>
            <a:ext cx="975360" cy="647700"/>
          </a:xfrm>
          <a:prstGeom prst="rect">
            <a:avLst/>
          </a:prstGeom>
        </p:spPr>
      </p:pic>
      <p:pic>
        <p:nvPicPr>
          <p:cNvPr id="28" name="Рисунок 27" descr="gorod003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68640" y="0"/>
            <a:ext cx="975360" cy="647700"/>
          </a:xfrm>
          <a:prstGeom prst="rect">
            <a:avLst/>
          </a:prstGeom>
        </p:spPr>
      </p:pic>
      <p:pic>
        <p:nvPicPr>
          <p:cNvPr id="32" name="Рисунок 31" descr="imgpreview (3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692696"/>
            <a:ext cx="3528392" cy="201813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</TotalTime>
  <Words>440</Words>
  <Application>Microsoft Office PowerPoint</Application>
  <PresentationFormat>Экран (4:3)</PresentationFormat>
  <Paragraphs>97</Paragraphs>
  <Slides>14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Lenovo</cp:lastModifiedBy>
  <cp:revision>111</cp:revision>
  <dcterms:modified xsi:type="dcterms:W3CDTF">2014-10-27T11:17:01Z</dcterms:modified>
</cp:coreProperties>
</file>