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9" r:id="rId3"/>
    <p:sldId id="260" r:id="rId4"/>
    <p:sldId id="262" r:id="rId5"/>
    <p:sldId id="267" r:id="rId6"/>
    <p:sldId id="268" r:id="rId7"/>
    <p:sldId id="272" r:id="rId8"/>
    <p:sldId id="273" r:id="rId9"/>
    <p:sldId id="274" r:id="rId10"/>
    <p:sldId id="275" r:id="rId11"/>
    <p:sldId id="276" r:id="rId12"/>
    <p:sldId id="278" r:id="rId13"/>
    <p:sldId id="279" r:id="rId14"/>
    <p:sldId id="280" r:id="rId15"/>
    <p:sldId id="281"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644" autoAdjust="0"/>
  </p:normalViewPr>
  <p:slideViewPr>
    <p:cSldViewPr>
      <p:cViewPr varScale="1">
        <p:scale>
          <a:sx n="100" d="100"/>
          <a:sy n="100" d="100"/>
        </p:scale>
        <p:origin x="-29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70A72FFA-493A-42B7-B0D4-D5E6D329A8A5}" type="datetimeFigureOut">
              <a:rPr lang="ru-RU" smtClean="0"/>
              <a:pPr/>
              <a:t>16.03.2014</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7" name="Прямая соединительная линия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Овал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Овал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Номер слайда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1FDDB79-93DB-4547-AA42-766610F1AD47}" type="slidenum">
              <a:rPr lang="ru-RU" smtClean="0"/>
              <a:pPr/>
              <a:t>‹#›</a:t>
            </a:fld>
            <a:endParaRPr lang="ru-RU"/>
          </a:p>
        </p:txBody>
      </p:sp>
      <p:sp>
        <p:nvSpPr>
          <p:cNvPr id="8" name="Заголовок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transition spd="slow">
    <p:wheel spokes="8"/>
    <p:sndAc>
      <p:stSnd>
        <p:snd r:embed="rId1" name="chimes.wav"/>
      </p:stSnd>
    </p:sndAc>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0A72FFA-493A-42B7-B0D4-D5E6D329A8A5}" type="datetimeFigureOut">
              <a:rPr lang="ru-RU" smtClean="0"/>
              <a:pPr/>
              <a:t>16.03.2014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1FDDB79-93DB-4547-AA42-766610F1AD47}"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transition spd="slow">
    <p:wheel spokes="8"/>
    <p:sndAc>
      <p:stSnd>
        <p:snd r:embed="rId1" name="chimes.wav"/>
      </p:stSnd>
    </p:sndAc>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Прямая соединительная линия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Овал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6915912" y="3009901"/>
            <a:ext cx="457200" cy="441325"/>
          </a:xfrm>
        </p:spPr>
        <p:txBody>
          <a:bodyPr/>
          <a:lstStyle/>
          <a:p>
            <a:fld id="{F1FDDB79-93DB-4547-AA42-766610F1AD47}" type="slidenum">
              <a:rPr lang="ru-RU" smtClean="0"/>
              <a:pPr/>
              <a:t>‹#›</a:t>
            </a:fld>
            <a:endParaRPr lang="ru-RU"/>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0A72FFA-493A-42B7-B0D4-D5E6D329A8A5}" type="datetimeFigureOut">
              <a:rPr lang="ru-RU" smtClean="0"/>
              <a:pPr/>
              <a:t>16.03.2014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transition spd="slow">
    <p:wheel spokes="8"/>
    <p:sndAc>
      <p:stSnd>
        <p:snd r:embed="rId1" name="chimes.wav"/>
      </p:stSnd>
    </p:sndAc>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70A72FFA-493A-42B7-B0D4-D5E6D329A8A5}" type="datetimeFigureOut">
              <a:rPr lang="ru-RU" smtClean="0"/>
              <a:pPr/>
              <a:t>16.03.2014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4361688" y="1026372"/>
            <a:ext cx="457200" cy="441325"/>
          </a:xfrm>
        </p:spPr>
        <p:txBody>
          <a:bodyPr/>
          <a:lstStyle/>
          <a:p>
            <a:fld id="{F1FDDB79-93DB-4547-AA42-766610F1AD47}" type="slidenum">
              <a:rPr lang="ru-RU" smtClean="0"/>
              <a:pPr/>
              <a:t>‹#›</a:t>
            </a:fld>
            <a:endParaRPr lang="ru-RU"/>
          </a:p>
        </p:txBody>
      </p:sp>
      <p:sp>
        <p:nvSpPr>
          <p:cNvPr id="8" name="Содержимое 7"/>
          <p:cNvSpPr>
            <a:spLocks noGrp="1"/>
          </p:cNvSpPr>
          <p:nvPr>
            <p:ph sz="quarter" idx="1"/>
          </p:nvPr>
        </p:nvSpPr>
        <p:spPr>
          <a:xfrm>
            <a:off x="301752" y="1527048"/>
            <a:ext cx="850392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transition spd="slow">
    <p:wheel spokes="8"/>
    <p:sndAc>
      <p:stSnd>
        <p:snd r:embed="rId1" name="chimes.wav"/>
      </p:stSnd>
    </p:sndAc>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3" name="Прямоугольник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Прямоугольник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Нижний колонтитул 4"/>
          <p:cNvSpPr>
            <a:spLocks noGrp="1"/>
          </p:cNvSpPr>
          <p:nvPr>
            <p:ph type="ftr" sz="quarter" idx="11"/>
          </p:nvPr>
        </p:nvSpPr>
        <p:spPr/>
        <p:txBody>
          <a:bodyPr/>
          <a:lstStyle/>
          <a:p>
            <a:endParaRPr lang="ru-RU"/>
          </a:p>
        </p:txBody>
      </p:sp>
      <p:sp>
        <p:nvSpPr>
          <p:cNvPr id="4" name="Дата 3"/>
          <p:cNvSpPr>
            <a:spLocks noGrp="1"/>
          </p:cNvSpPr>
          <p:nvPr>
            <p:ph type="dt" sz="half" idx="10"/>
          </p:nvPr>
        </p:nvSpPr>
        <p:spPr/>
        <p:txBody>
          <a:bodyPr/>
          <a:lstStyle/>
          <a:p>
            <a:fld id="{70A72FFA-493A-42B7-B0D4-D5E6D329A8A5}" type="datetimeFigureOut">
              <a:rPr lang="ru-RU" smtClean="0"/>
              <a:pPr/>
              <a:t>16.03.2014</a:t>
            </a:fld>
            <a:endParaRPr lang="ru-RU"/>
          </a:p>
        </p:txBody>
      </p:sp>
      <p:sp>
        <p:nvSpPr>
          <p:cNvPr id="8" name="Прямая соединительная линия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вал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1FDDB79-93DB-4547-AA42-766610F1AD47}" type="slidenum">
              <a:rPr lang="ru-RU" smtClean="0"/>
              <a:pPr/>
              <a:t>‹#›</a:t>
            </a:fld>
            <a:endParaRPr lang="ru-RU"/>
          </a:p>
        </p:txBody>
      </p:sp>
      <p:sp>
        <p:nvSpPr>
          <p:cNvPr id="2" name="Заголовок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transition spd="slow">
    <p:wheel spokes="8"/>
    <p:sndAc>
      <p:stSnd>
        <p:snd r:embed="rId1" name="chimes.wav"/>
      </p:stSnd>
    </p:sndAc>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758952"/>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a:xfrm>
            <a:off x="5791200" y="6409944"/>
            <a:ext cx="3044952" cy="365760"/>
          </a:xfrm>
        </p:spPr>
        <p:txBody>
          <a:bodyPr/>
          <a:lstStyle/>
          <a:p>
            <a:fld id="{70A72FFA-493A-42B7-B0D4-D5E6D329A8A5}" type="datetimeFigureOut">
              <a:rPr lang="ru-RU" smtClean="0"/>
              <a:pPr/>
              <a:t>16.03.2014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1FDDB79-93DB-4547-AA42-766610F1AD47}" type="slidenum">
              <a:rPr lang="ru-RU" smtClean="0"/>
              <a:pPr/>
              <a:t>‹#›</a:t>
            </a:fld>
            <a:endParaRPr lang="ru-RU"/>
          </a:p>
        </p:txBody>
      </p:sp>
      <p:sp>
        <p:nvSpPr>
          <p:cNvPr id="8" name="Прямая соединительная линия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Содержимое 9"/>
          <p:cNvSpPr>
            <a:spLocks noGrp="1"/>
          </p:cNvSpPr>
          <p:nvPr>
            <p:ph sz="half" idx="1"/>
          </p:nvPr>
        </p:nvSpPr>
        <p:spPr>
          <a:xfrm>
            <a:off x="301752"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Содержимое 11"/>
          <p:cNvSpPr>
            <a:spLocks noGrp="1"/>
          </p:cNvSpPr>
          <p:nvPr>
            <p:ph sz="half" idx="2"/>
          </p:nvPr>
        </p:nvSpPr>
        <p:spPr>
          <a:xfrm>
            <a:off x="4800600"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transition spd="slow">
    <p:wheel spokes="8"/>
    <p:sndAc>
      <p:stSnd>
        <p:snd r:embed="rId1" name="chimes.wav"/>
      </p:stSnd>
    </p:sndAc>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Прямоугольник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Прямоугольник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Прямоугольник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70A72FFA-493A-42B7-B0D4-D5E6D329A8A5}" type="datetimeFigureOut">
              <a:rPr lang="ru-RU" smtClean="0"/>
              <a:pPr/>
              <a:t>16.03.2014</a:t>
            </a:fld>
            <a:endParaRPr lang="ru-RU"/>
          </a:p>
        </p:txBody>
      </p:sp>
      <p:sp>
        <p:nvSpPr>
          <p:cNvPr id="8" name="Нижний колонтитул 7"/>
          <p:cNvSpPr>
            <a:spLocks noGrp="1"/>
          </p:cNvSpPr>
          <p:nvPr>
            <p:ph type="ftr" sz="quarter" idx="11"/>
          </p:nvPr>
        </p:nvSpPr>
        <p:spPr>
          <a:xfrm>
            <a:off x="304800" y="6409944"/>
            <a:ext cx="3581400" cy="365760"/>
          </a:xfrm>
        </p:spPr>
        <p:txBody>
          <a:bodyPr/>
          <a:lstStyle/>
          <a:p>
            <a:endParaRPr lang="ru-RU"/>
          </a:p>
        </p:txBody>
      </p:sp>
      <p:sp>
        <p:nvSpPr>
          <p:cNvPr id="15" name="Прямая соединительная линия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Содержимое 23"/>
          <p:cNvSpPr>
            <a:spLocks noGrp="1"/>
          </p:cNvSpPr>
          <p:nvPr>
            <p:ph sz="quarter" idx="2"/>
          </p:nvPr>
        </p:nvSpPr>
        <p:spPr>
          <a:xfrm>
            <a:off x="301752" y="2471383"/>
            <a:ext cx="4041648" cy="3818404"/>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Содержимое 25"/>
          <p:cNvSpPr>
            <a:spLocks noGrp="1"/>
          </p:cNvSpPr>
          <p:nvPr>
            <p:ph sz="quarter" idx="4"/>
          </p:nvPr>
        </p:nvSpPr>
        <p:spPr>
          <a:xfrm>
            <a:off x="4800600" y="2471383"/>
            <a:ext cx="4038600" cy="382219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Овал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Овал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Номер слайда 8"/>
          <p:cNvSpPr>
            <a:spLocks noGrp="1"/>
          </p:cNvSpPr>
          <p:nvPr>
            <p:ph type="sldNum" sz="quarter" idx="12"/>
          </p:nvPr>
        </p:nvSpPr>
        <p:spPr>
          <a:xfrm>
            <a:off x="4343400" y="1042416"/>
            <a:ext cx="457200" cy="441325"/>
          </a:xfrm>
        </p:spPr>
        <p:txBody>
          <a:bodyPr/>
          <a:lstStyle>
            <a:lvl1pPr algn="ctr">
              <a:defRPr/>
            </a:lvl1pPr>
          </a:lstStyle>
          <a:p>
            <a:fld id="{F1FDDB79-93DB-4547-AA42-766610F1AD47}" type="slidenum">
              <a:rPr lang="ru-RU" smtClean="0"/>
              <a:pPr/>
              <a:t>‹#›</a:t>
            </a:fld>
            <a:endParaRPr lang="ru-RU"/>
          </a:p>
        </p:txBody>
      </p:sp>
      <p:sp>
        <p:nvSpPr>
          <p:cNvPr id="23" name="Заголовок 22"/>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transition spd="slow">
    <p:wheel spokes="8"/>
    <p:sndAc>
      <p:stSnd>
        <p:snd r:embed="rId1" name="chimes.wav"/>
      </p:stSnd>
    </p:sndAc>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0A72FFA-493A-42B7-B0D4-D5E6D329A8A5}" type="datetimeFigureOut">
              <a:rPr lang="ru-RU" smtClean="0"/>
              <a:pPr/>
              <a:t>16.03.2014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a:xfrm>
            <a:off x="4343400" y="1036020"/>
            <a:ext cx="457200" cy="441325"/>
          </a:xfrm>
        </p:spPr>
        <p:txBody>
          <a:bodyPr/>
          <a:lstStyle/>
          <a:p>
            <a:fld id="{F1FDDB79-93DB-4547-AA42-766610F1AD47}" type="slidenum">
              <a:rPr lang="ru-RU" smtClean="0"/>
              <a:pPr/>
              <a:t>‹#›</a:t>
            </a:fld>
            <a:endParaRPr lang="ru-RU"/>
          </a:p>
        </p:txBody>
      </p:sp>
    </p:spTree>
  </p:cSld>
  <p:clrMapOvr>
    <a:masterClrMapping/>
  </p:clrMapOvr>
  <p:transition spd="slow">
    <p:wheel spokes="8"/>
    <p:sndAc>
      <p:stSnd>
        <p:snd r:embed="rId1" name="chimes.wav"/>
      </p:stSnd>
    </p:sndAc>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Прямоугольник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Дата 1"/>
          <p:cNvSpPr>
            <a:spLocks noGrp="1"/>
          </p:cNvSpPr>
          <p:nvPr>
            <p:ph type="dt" sz="half" idx="10"/>
          </p:nvPr>
        </p:nvSpPr>
        <p:spPr/>
        <p:txBody>
          <a:bodyPr/>
          <a:lstStyle/>
          <a:p>
            <a:fld id="{70A72FFA-493A-42B7-B0D4-D5E6D329A8A5}" type="datetimeFigureOut">
              <a:rPr lang="ru-RU" smtClean="0"/>
              <a:pPr/>
              <a:t>16.03.2014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F1FDDB79-93DB-4547-AA42-766610F1AD47}" type="slidenum">
              <a:rPr lang="ru-RU" smtClean="0"/>
              <a:pPr/>
              <a:t>‹#›</a:t>
            </a:fld>
            <a:endParaRPr lang="ru-RU"/>
          </a:p>
        </p:txBody>
      </p:sp>
    </p:spTree>
  </p:cSld>
  <p:clrMapOvr>
    <a:masterClrMapping/>
  </p:clrMapOvr>
  <p:transition spd="slow">
    <p:wheel spokes="8"/>
    <p:sndAc>
      <p:stSnd>
        <p:snd r:embed="rId1" name="chimes.wav"/>
      </p:stSnd>
    </p:sndAc>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Прямоугольник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оугольник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ая соединительная линия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Содержимое 19"/>
          <p:cNvSpPr>
            <a:spLocks noGrp="1"/>
          </p:cNvSpPr>
          <p:nvPr>
            <p:ph sz="quarter" idx="1"/>
          </p:nvPr>
        </p:nvSpPr>
        <p:spPr>
          <a:xfrm>
            <a:off x="3124200" y="685800"/>
            <a:ext cx="5638800" cy="5410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Овал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1FDDB79-93DB-4547-AA42-766610F1AD47}" type="slidenum">
              <a:rPr lang="ru-RU" smtClean="0"/>
              <a:pPr/>
              <a:t>‹#›</a:t>
            </a:fld>
            <a:endParaRPr lang="ru-RU"/>
          </a:p>
        </p:txBody>
      </p:sp>
      <p:sp>
        <p:nvSpPr>
          <p:cNvPr id="21" name="Прямоугольник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p:txBody>
          <a:bodyPr/>
          <a:lstStyle/>
          <a:p>
            <a:fld id="{70A72FFA-493A-42B7-B0D4-D5E6D329A8A5}" type="datetimeFigureOut">
              <a:rPr lang="ru-RU" smtClean="0"/>
              <a:pPr/>
              <a:t>16.03.2014</a:t>
            </a:fld>
            <a:endParaRPr lang="ru-RU"/>
          </a:p>
        </p:txBody>
      </p:sp>
      <p:sp>
        <p:nvSpPr>
          <p:cNvPr id="6" name="Нижний колонтитул 5"/>
          <p:cNvSpPr>
            <a:spLocks noGrp="1"/>
          </p:cNvSpPr>
          <p:nvPr>
            <p:ph type="ftr" sz="quarter" idx="11"/>
          </p:nvPr>
        </p:nvSpPr>
        <p:spPr>
          <a:xfrm>
            <a:off x="301752" y="6410848"/>
            <a:ext cx="3383280" cy="365760"/>
          </a:xfrm>
        </p:spPr>
        <p:txBody>
          <a:bodyPr/>
          <a:lstStyle/>
          <a:p>
            <a:endParaRPr lang="ru-RU"/>
          </a:p>
        </p:txBody>
      </p:sp>
    </p:spTree>
  </p:cSld>
  <p:clrMapOvr>
    <a:overrideClrMapping bg1="lt1" tx1="dk1" bg2="lt2" tx2="dk2" accent1="accent1" accent2="accent2" accent3="accent3" accent4="accent4" accent5="accent5" accent6="accent6" hlink="hlink" folHlink="folHlink"/>
  </p:clrMapOvr>
  <p:transition spd="slow">
    <p:wheel spokes="8"/>
    <p:sndAc>
      <p:stSnd>
        <p:snd r:embed="rId1" name="chimes.wav"/>
      </p:stSnd>
    </p:sndAc>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Прямоугольник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Прямоугольник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Овал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Овал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p>
            <a:fld id="{F1FDDB79-93DB-4547-AA42-766610F1AD47}" type="slidenum">
              <a:rPr lang="ru-RU" smtClean="0"/>
              <a:pPr/>
              <a:t>‹#›</a:t>
            </a:fld>
            <a:endParaRPr lang="ru-RU"/>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3000375" y="609600"/>
            <a:ext cx="5867400" cy="4267200"/>
          </a:xfrm>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22" name="Прямоугольник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a:xfrm>
            <a:off x="5788152" y="6404984"/>
            <a:ext cx="3044952" cy="365760"/>
          </a:xfrm>
        </p:spPr>
        <p:txBody>
          <a:bodyPr/>
          <a:lstStyle/>
          <a:p>
            <a:fld id="{70A72FFA-493A-42B7-B0D4-D5E6D329A8A5}" type="datetimeFigureOut">
              <a:rPr lang="ru-RU" smtClean="0"/>
              <a:pPr/>
              <a:t>16.03.2014</a:t>
            </a:fld>
            <a:endParaRPr lang="ru-RU"/>
          </a:p>
        </p:txBody>
      </p:sp>
      <p:sp>
        <p:nvSpPr>
          <p:cNvPr id="6" name="Нижний колонтитул 5"/>
          <p:cNvSpPr>
            <a:spLocks noGrp="1"/>
          </p:cNvSpPr>
          <p:nvPr>
            <p:ph type="ftr" sz="quarter" idx="11"/>
          </p:nvPr>
        </p:nvSpPr>
        <p:spPr>
          <a:xfrm>
            <a:off x="301752" y="6410848"/>
            <a:ext cx="3584448" cy="365760"/>
          </a:xfrm>
        </p:spPr>
        <p:txBody>
          <a:bodyPr/>
          <a:lstStyle/>
          <a:p>
            <a:endParaRPr lang="ru-RU"/>
          </a:p>
        </p:txBody>
      </p:sp>
    </p:spTree>
  </p:cSld>
  <p:clrMapOvr>
    <a:masterClrMapping/>
  </p:clrMapOvr>
  <p:transition spd="slow">
    <p:wheel spokes="8"/>
    <p:sndAc>
      <p:stSnd>
        <p:snd r:embed="rId1" name="chimes.wav"/>
      </p:stSnd>
    </p:sndAc>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70A72FFA-493A-42B7-B0D4-D5E6D329A8A5}" type="datetimeFigureOut">
              <a:rPr lang="ru-RU" smtClean="0"/>
              <a:pPr/>
              <a:t>16.03.2014</a:t>
            </a:fld>
            <a:endParaRPr lang="ru-RU"/>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ru-RU"/>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1FDDB79-93DB-4547-AA42-766610F1AD47}" type="slidenum">
              <a:rPr lang="ru-RU" smtClean="0"/>
              <a:pPr/>
              <a:t>‹#›</a:t>
            </a:fld>
            <a:endParaRPr lang="ru-RU"/>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wheel spokes="8"/>
    <p:sndAc>
      <p:stSnd>
        <p:snd r:embed="rId13" name="chimes.wav"/>
      </p:stSnd>
    </p:sndAc>
  </p:transition>
  <p:timing>
    <p:tnLst>
      <p:par>
        <p:cTn id="1" dur="indefinite" restart="never" nodeType="tmRoot"/>
      </p:par>
    </p:tnLst>
  </p:timing>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42" name="Picture 26" descr="http://ljplus.ru/img/_/h/_hitch_hiker/P7110058.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 name="Подзаголовок 2"/>
          <p:cNvSpPr>
            <a:spLocks noGrp="1"/>
          </p:cNvSpPr>
          <p:nvPr>
            <p:ph type="subTitle" idx="1"/>
          </p:nvPr>
        </p:nvSpPr>
        <p:spPr>
          <a:xfrm>
            <a:off x="1371600" y="6072206"/>
            <a:ext cx="6400800" cy="500066"/>
          </a:xfrm>
        </p:spPr>
        <p:txBody>
          <a:bodyPr>
            <a:normAutofit/>
          </a:bodyPr>
          <a:lstStyle/>
          <a:p>
            <a:endParaRPr lang="ru-RU" dirty="0"/>
          </a:p>
        </p:txBody>
      </p:sp>
      <p:sp>
        <p:nvSpPr>
          <p:cNvPr id="2" name="Заголовок 1"/>
          <p:cNvSpPr>
            <a:spLocks noGrp="1"/>
          </p:cNvSpPr>
          <p:nvPr>
            <p:ph type="ctrTitle"/>
          </p:nvPr>
        </p:nvSpPr>
        <p:spPr>
          <a:xfrm>
            <a:off x="685800" y="142852"/>
            <a:ext cx="7772400" cy="3714776"/>
          </a:xfrm>
        </p:spPr>
        <p:txBody>
          <a:bodyPr>
            <a:normAutofit/>
          </a:bodyPr>
          <a:lstStyle/>
          <a:p>
            <a:r>
              <a:rPr lang="ru-RU" b="1" dirty="0" smtClean="0">
                <a:solidFill>
                  <a:srgbClr val="FF0000"/>
                </a:solidFill>
                <a:latin typeface="Comic Sans MS" pitchFamily="66" charset="0"/>
              </a:rPr>
              <a:t>Главные достопримечательности</a:t>
            </a:r>
            <a:br>
              <a:rPr lang="ru-RU" b="1" dirty="0" smtClean="0">
                <a:solidFill>
                  <a:srgbClr val="FF0000"/>
                </a:solidFill>
                <a:latin typeface="Comic Sans MS" pitchFamily="66" charset="0"/>
              </a:rPr>
            </a:br>
            <a:r>
              <a:rPr lang="ru-RU" b="1" dirty="0" smtClean="0">
                <a:solidFill>
                  <a:srgbClr val="FF0000"/>
                </a:solidFill>
                <a:latin typeface="Comic Sans MS" pitchFamily="66" charset="0"/>
              </a:rPr>
              <a:t>Тамбова</a:t>
            </a:r>
            <a:endParaRPr lang="ru-RU" b="1" dirty="0">
              <a:solidFill>
                <a:srgbClr val="FF0000"/>
              </a:solidFill>
              <a:latin typeface="Comic Sans MS" pitchFamily="66" charset="0"/>
            </a:endParaRPr>
          </a:p>
        </p:txBody>
      </p:sp>
    </p:spTree>
  </p:cSld>
  <p:clrMapOvr>
    <a:masterClrMapping/>
  </p:clrMapOvr>
  <p:transition spd="slow">
    <p:wheel spokes="8"/>
    <p:sndAc>
      <p:stSnd>
        <p:snd r:embed="rId2" name="chimes.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txBody>
          <a:bodyPr>
            <a:normAutofit/>
          </a:bodyPr>
          <a:lstStyle/>
          <a:p>
            <a:r>
              <a:rPr lang="ru-RU" sz="2400" b="1" dirty="0">
                <a:solidFill>
                  <a:srgbClr val="7030A0"/>
                </a:solidFill>
                <a:latin typeface="Comic Sans MS" pitchFamily="66" charset="0"/>
              </a:rPr>
              <a:t>Казанский мужской </a:t>
            </a:r>
            <a:r>
              <a:rPr lang="ru-RU" sz="2400" b="1" dirty="0" smtClean="0">
                <a:solidFill>
                  <a:srgbClr val="7030A0"/>
                </a:solidFill>
                <a:latin typeface="Comic Sans MS" pitchFamily="66" charset="0"/>
              </a:rPr>
              <a:t>монастырь</a:t>
            </a:r>
            <a:endParaRPr lang="ru-RU" sz="2400" b="1" dirty="0">
              <a:solidFill>
                <a:srgbClr val="7030A0"/>
              </a:solidFill>
              <a:latin typeface="Comic Sans MS" pitchFamily="66" charset="0"/>
            </a:endParaRPr>
          </a:p>
        </p:txBody>
      </p:sp>
      <p:sp>
        <p:nvSpPr>
          <p:cNvPr id="3" name="Содержимое 2"/>
          <p:cNvSpPr>
            <a:spLocks noGrp="1"/>
          </p:cNvSpPr>
          <p:nvPr>
            <p:ph sz="quarter" idx="1"/>
          </p:nvPr>
        </p:nvSpPr>
        <p:spPr>
          <a:xfrm>
            <a:off x="214282" y="5214950"/>
            <a:ext cx="8786874" cy="1357322"/>
          </a:xfrm>
        </p:spPr>
        <p:txBody>
          <a:bodyPr>
            <a:noAutofit/>
          </a:bodyPr>
          <a:lstStyle/>
          <a:p>
            <a:pPr>
              <a:buNone/>
            </a:pPr>
            <a:r>
              <a:rPr lang="ru-RU" sz="1200" dirty="0" smtClean="0">
                <a:latin typeface="Times New Roman" pitchFamily="18" charset="0"/>
                <a:cs typeface="Times New Roman" pitchFamily="18" charset="0"/>
              </a:rPr>
              <a:t>             Казанский </a:t>
            </a:r>
            <a:r>
              <a:rPr lang="ru-RU" sz="1200" dirty="0">
                <a:latin typeface="Times New Roman" pitchFamily="18" charset="0"/>
                <a:cs typeface="Times New Roman" pitchFamily="18" charset="0"/>
              </a:rPr>
              <a:t>мужской монастырь основан во второй половине XVII столетия. На территории монастыря располагается памятник архитектуры - летний Казанский собор, строился мастерами </a:t>
            </a:r>
            <a:r>
              <a:rPr lang="ru-RU" sz="1200" dirty="0" err="1">
                <a:latin typeface="Times New Roman" pitchFamily="18" charset="0"/>
                <a:cs typeface="Times New Roman" pitchFamily="18" charset="0"/>
              </a:rPr>
              <a:t>Саровского</a:t>
            </a:r>
            <a:r>
              <a:rPr lang="ru-RU" sz="1200" dirty="0">
                <a:latin typeface="Times New Roman" pitchFamily="18" charset="0"/>
                <a:cs typeface="Times New Roman" pitchFamily="18" charset="0"/>
              </a:rPr>
              <a:t> монастыря. Архитектурный облик собора повторяет облик ныне не сохранившегося Успенского собора </a:t>
            </a:r>
            <a:r>
              <a:rPr lang="ru-RU" sz="1200" dirty="0" err="1">
                <a:latin typeface="Times New Roman" pitchFamily="18" charset="0"/>
                <a:cs typeface="Times New Roman" pitchFamily="18" charset="0"/>
              </a:rPr>
              <a:t>Саровской</a:t>
            </a:r>
            <a:r>
              <a:rPr lang="ru-RU" sz="1200" dirty="0">
                <a:latin typeface="Times New Roman" pitchFamily="18" charset="0"/>
                <a:cs typeface="Times New Roman" pitchFamily="18" charset="0"/>
              </a:rPr>
              <a:t> пустыни. Внутри собора сохранилось захоронение современника Г.Р. Державина – епископа Феофила (</a:t>
            </a:r>
            <a:r>
              <a:rPr lang="ru-RU" sz="1200" dirty="0" err="1">
                <a:latin typeface="Times New Roman" pitchFamily="18" charset="0"/>
                <a:cs typeface="Times New Roman" pitchFamily="18" charset="0"/>
              </a:rPr>
              <a:t>Раева</a:t>
            </a:r>
            <a:r>
              <a:rPr lang="ru-RU" sz="1200" dirty="0">
                <a:latin typeface="Times New Roman" pitchFamily="18" charset="0"/>
                <a:cs typeface="Times New Roman" pitchFamily="18" charset="0"/>
              </a:rPr>
              <a:t>), который в этом монастыре 2 сентября 1793 г. рукоположил в сан иеромонаха преподобного Серафима </a:t>
            </a:r>
            <a:r>
              <a:rPr lang="ru-RU" sz="1200" dirty="0" err="1">
                <a:latin typeface="Times New Roman" pitchFamily="18" charset="0"/>
                <a:cs typeface="Times New Roman" pitchFamily="18" charset="0"/>
              </a:rPr>
              <a:t>Саровского</a:t>
            </a:r>
            <a:r>
              <a:rPr lang="ru-RU" sz="1200" dirty="0">
                <a:latin typeface="Times New Roman" pitchFamily="18" charset="0"/>
                <a:cs typeface="Times New Roman" pitchFamily="18" charset="0"/>
              </a:rPr>
              <a:t>. В 1918 году монастырь был закрыт. В 1920-е годы здесь размещалась Тамбовская </a:t>
            </a:r>
            <a:r>
              <a:rPr lang="ru-RU" sz="1200" dirty="0" err="1">
                <a:latin typeface="Times New Roman" pitchFamily="18" charset="0"/>
                <a:cs typeface="Times New Roman" pitchFamily="18" charset="0"/>
              </a:rPr>
              <a:t>ГубЧК</a:t>
            </a:r>
            <a:r>
              <a:rPr lang="ru-RU" sz="1200" dirty="0">
                <a:latin typeface="Times New Roman" pitchFamily="18" charset="0"/>
                <a:cs typeface="Times New Roman" pitchFamily="18" charset="0"/>
              </a:rPr>
              <a:t>. В последующие годы был уничтожен некрополь, разрушена колокольня. В Казанской церкви размещался филиал </a:t>
            </a:r>
            <a:r>
              <a:rPr lang="ru-RU" sz="1200" dirty="0" err="1">
                <a:latin typeface="Times New Roman" pitchFamily="18" charset="0"/>
                <a:cs typeface="Times New Roman" pitchFamily="18" charset="0"/>
              </a:rPr>
              <a:t>Госархива</a:t>
            </a:r>
            <a:r>
              <a:rPr lang="ru-RU" sz="1200" dirty="0">
                <a:latin typeface="Times New Roman" pitchFamily="18" charset="0"/>
                <a:cs typeface="Times New Roman" pitchFamily="18" charset="0"/>
              </a:rPr>
              <a:t> Тамбовской </a:t>
            </a:r>
            <a:r>
              <a:rPr lang="ru-RU" sz="1200" dirty="0" err="1">
                <a:latin typeface="Times New Roman" pitchFamily="18" charset="0"/>
                <a:cs typeface="Times New Roman" pitchFamily="18" charset="0"/>
              </a:rPr>
              <a:t>области.Монастырь</a:t>
            </a:r>
            <a:r>
              <a:rPr lang="ru-RU" sz="1200" dirty="0">
                <a:latin typeface="Times New Roman" pitchFamily="18" charset="0"/>
                <a:cs typeface="Times New Roman" pitchFamily="18" charset="0"/>
              </a:rPr>
              <a:t> возвращён верующим в начале 1990-х годов. </a:t>
            </a:r>
          </a:p>
        </p:txBody>
      </p:sp>
      <p:pic>
        <p:nvPicPr>
          <p:cNvPr id="32770" name="Picture 2" descr="http://sobory.ru/pic/09000/09013_20091203_182844.jpg"/>
          <p:cNvPicPr>
            <a:picLocks noChangeAspect="1" noChangeArrowheads="1"/>
          </p:cNvPicPr>
          <p:nvPr/>
        </p:nvPicPr>
        <p:blipFill>
          <a:blip r:embed="rId3" cstate="print"/>
          <a:srcRect/>
          <a:stretch>
            <a:fillRect/>
          </a:stretch>
        </p:blipFill>
        <p:spPr bwMode="auto">
          <a:xfrm>
            <a:off x="1428442" y="857232"/>
            <a:ext cx="5720123" cy="4286280"/>
          </a:xfrm>
          <a:prstGeom prst="rect">
            <a:avLst/>
          </a:prstGeom>
          <a:noFill/>
        </p:spPr>
      </p:pic>
    </p:spTree>
  </p:cSld>
  <p:clrMapOvr>
    <a:masterClrMapping/>
  </p:clrMapOvr>
  <p:transition spd="slow">
    <p:wheel spokes="8"/>
    <p:sndAc>
      <p:stSnd>
        <p:snd r:embed="rId2" name="chimes.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 </a:t>
            </a:r>
            <a:r>
              <a:rPr lang="ru-RU" sz="2700" b="1" dirty="0">
                <a:solidFill>
                  <a:srgbClr val="0070C0"/>
                </a:solidFill>
                <a:latin typeface="Comic Sans MS" pitchFamily="66" charset="0"/>
              </a:rPr>
              <a:t>Набережная города Тамбова</a:t>
            </a:r>
            <a:br>
              <a:rPr lang="ru-RU" sz="2700" b="1" dirty="0">
                <a:solidFill>
                  <a:srgbClr val="0070C0"/>
                </a:solidFill>
                <a:latin typeface="Comic Sans MS" pitchFamily="66" charset="0"/>
              </a:rPr>
            </a:br>
            <a:endParaRPr lang="ru-RU" sz="2700" dirty="0">
              <a:solidFill>
                <a:srgbClr val="0070C0"/>
              </a:solidFill>
              <a:latin typeface="Comic Sans MS" pitchFamily="66" charset="0"/>
            </a:endParaRPr>
          </a:p>
        </p:txBody>
      </p:sp>
      <p:sp>
        <p:nvSpPr>
          <p:cNvPr id="3" name="Содержимое 2"/>
          <p:cNvSpPr>
            <a:spLocks noGrp="1"/>
          </p:cNvSpPr>
          <p:nvPr>
            <p:ph sz="quarter" idx="1"/>
          </p:nvPr>
        </p:nvSpPr>
        <p:spPr>
          <a:xfrm>
            <a:off x="142844" y="5429264"/>
            <a:ext cx="8786874" cy="1214446"/>
          </a:xfrm>
        </p:spPr>
        <p:txBody>
          <a:bodyPr>
            <a:normAutofit/>
          </a:bodyPr>
          <a:lstStyle/>
          <a:p>
            <a:pPr>
              <a:buNone/>
            </a:pPr>
            <a:r>
              <a:rPr lang="ru-RU" sz="1400" dirty="0" smtClean="0"/>
              <a:t>        </a:t>
            </a:r>
            <a:r>
              <a:rPr lang="ru-RU" sz="1400" dirty="0" smtClean="0">
                <a:latin typeface="Times New Roman" pitchFamily="18" charset="0"/>
                <a:cs typeface="Times New Roman" pitchFamily="18" charset="0"/>
              </a:rPr>
              <a:t>Набережная </a:t>
            </a:r>
            <a:r>
              <a:rPr lang="ru-RU" sz="1400" dirty="0">
                <a:latin typeface="Times New Roman" pitchFamily="18" charset="0"/>
                <a:cs typeface="Times New Roman" pitchFamily="18" charset="0"/>
              </a:rPr>
              <a:t>города Тамбова является визитной карточкой Тамбова, одна из самых красивых улиц города. Находится на левом берегу реки </a:t>
            </a:r>
            <a:r>
              <a:rPr lang="ru-RU" sz="1400" dirty="0" err="1">
                <a:latin typeface="Times New Roman" pitchFamily="18" charset="0"/>
                <a:cs typeface="Times New Roman" pitchFamily="18" charset="0"/>
              </a:rPr>
              <a:t>Цны</a:t>
            </a:r>
            <a:r>
              <a:rPr lang="ru-RU" sz="1400" dirty="0">
                <a:latin typeface="Times New Roman" pitchFamily="18" charset="0"/>
                <a:cs typeface="Times New Roman" pitchFamily="18" charset="0"/>
              </a:rPr>
              <a:t>. Рядом с Набережной есть несколько фонтанов, Казанский собор, </a:t>
            </a:r>
            <a:r>
              <a:rPr lang="ru-RU" sz="1400" dirty="0" err="1">
                <a:latin typeface="Times New Roman" pitchFamily="18" charset="0"/>
                <a:cs typeface="Times New Roman" pitchFamily="18" charset="0"/>
              </a:rPr>
              <a:t>Спасо-Преображенский</a:t>
            </a:r>
            <a:r>
              <a:rPr lang="ru-RU" sz="1400" dirty="0">
                <a:latin typeface="Times New Roman" pitchFamily="18" charset="0"/>
                <a:cs typeface="Times New Roman" pitchFamily="18" charset="0"/>
              </a:rPr>
              <a:t> кафедральный собор. Возле набережной расположено множество памятников: С. В. Рахманинову, Русскому мужику, Памятный знак антибольшевистскому восстанию под руководством Антонова.</a:t>
            </a:r>
          </a:p>
        </p:txBody>
      </p:sp>
      <p:pic>
        <p:nvPicPr>
          <p:cNvPr id="33794" name="Picture 2" descr="http://files.qrz.com/e/ua3rle/tambov_gorod5.jpg"/>
          <p:cNvPicPr>
            <a:picLocks noChangeAspect="1" noChangeArrowheads="1"/>
          </p:cNvPicPr>
          <p:nvPr/>
        </p:nvPicPr>
        <p:blipFill>
          <a:blip r:embed="rId3" cstate="print"/>
          <a:srcRect/>
          <a:stretch>
            <a:fillRect/>
          </a:stretch>
        </p:blipFill>
        <p:spPr bwMode="auto">
          <a:xfrm>
            <a:off x="1071538" y="1142984"/>
            <a:ext cx="6667500" cy="4048125"/>
          </a:xfrm>
          <a:prstGeom prst="rect">
            <a:avLst/>
          </a:prstGeom>
          <a:noFill/>
        </p:spPr>
      </p:pic>
    </p:spTree>
  </p:cSld>
  <p:clrMapOvr>
    <a:masterClrMapping/>
  </p:clrMapOvr>
  <p:transition spd="slow">
    <p:wheel spokes="8"/>
    <p:sndAc>
      <p:stSnd>
        <p:snd r:embed="rId2" name="chimes.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700" b="1" dirty="0" err="1">
                <a:solidFill>
                  <a:srgbClr val="C00000"/>
                </a:solidFill>
                <a:latin typeface="Comic Sans MS" pitchFamily="66" charset="0"/>
              </a:rPr>
              <a:t>Спасо-Преображенский</a:t>
            </a:r>
            <a:r>
              <a:rPr lang="ru-RU" sz="2700" b="1" dirty="0">
                <a:solidFill>
                  <a:srgbClr val="C00000"/>
                </a:solidFill>
                <a:latin typeface="Comic Sans MS" pitchFamily="66" charset="0"/>
              </a:rPr>
              <a:t> Кафедральный собор</a:t>
            </a:r>
            <a:r>
              <a:rPr lang="ru-RU" b="1" dirty="0"/>
              <a:t/>
            </a:r>
            <a:br>
              <a:rPr lang="ru-RU" b="1" dirty="0"/>
            </a:br>
            <a:endParaRPr lang="ru-RU" dirty="0"/>
          </a:p>
        </p:txBody>
      </p:sp>
      <p:sp>
        <p:nvSpPr>
          <p:cNvPr id="3" name="Содержимое 2"/>
          <p:cNvSpPr>
            <a:spLocks noGrp="1"/>
          </p:cNvSpPr>
          <p:nvPr>
            <p:ph sz="quarter" idx="1"/>
          </p:nvPr>
        </p:nvSpPr>
        <p:spPr>
          <a:xfrm>
            <a:off x="5715008" y="857232"/>
            <a:ext cx="3214710" cy="5857916"/>
          </a:xfrm>
        </p:spPr>
        <p:txBody>
          <a:bodyPr>
            <a:noAutofit/>
          </a:bodyPr>
          <a:lstStyle/>
          <a:p>
            <a:pPr>
              <a:buNone/>
            </a:pP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Спасо-Преображенский</a:t>
            </a:r>
            <a:r>
              <a:rPr lang="ru-RU" sz="1400" dirty="0" smtClean="0">
                <a:latin typeface="Times New Roman" pitchFamily="18" charset="0"/>
                <a:cs typeface="Times New Roman" pitchFamily="18" charset="0"/>
              </a:rPr>
              <a:t> </a:t>
            </a:r>
            <a:r>
              <a:rPr lang="ru-RU" sz="1400" dirty="0">
                <a:latin typeface="Times New Roman" pitchFamily="18" charset="0"/>
                <a:cs typeface="Times New Roman" pitchFamily="18" charset="0"/>
              </a:rPr>
              <a:t>кафедральный собор — православный кафедральный собор города Тамбова. Первый каменный храм Тамбова и старейший православный собор Тамбовской области. При соборе открыт музей Истории Тамбовской епархии. Строительство каменного собора на месте деревянной </a:t>
            </a:r>
            <a:r>
              <a:rPr lang="ru-RU" sz="1400" dirty="0" err="1">
                <a:latin typeface="Times New Roman" pitchFamily="18" charset="0"/>
                <a:cs typeface="Times New Roman" pitchFamily="18" charset="0"/>
              </a:rPr>
              <a:t>Спасо-Преображенской</a:t>
            </a:r>
            <a:r>
              <a:rPr lang="ru-RU" sz="1400" dirty="0">
                <a:latin typeface="Times New Roman" pitchFamily="18" charset="0"/>
                <a:cs typeface="Times New Roman" pitchFamily="18" charset="0"/>
              </a:rPr>
              <a:t> церкви началось в 1694 году епископом тамбовским Питиримом, но было окончено только в 1783 году на средства тамбовского купца Матвея Бородина. В нижнем храме расположены мощи небесного покровителя города и земли Тамбовской святого Питирима, а также святыни: фелонь святителя, подаренная царём Алексеем Михайловичем. В начале XX века собор посещали император Николай II, великая княгиня Елизавета Фёдоровна, святой праведный Иоанн </a:t>
            </a:r>
            <a:r>
              <a:rPr lang="ru-RU" sz="1400" dirty="0" err="1">
                <a:latin typeface="Times New Roman" pitchFamily="18" charset="0"/>
                <a:cs typeface="Times New Roman" pitchFamily="18" charset="0"/>
              </a:rPr>
              <a:t>Кронштадтский</a:t>
            </a:r>
            <a:r>
              <a:rPr lang="ru-RU" sz="1400" dirty="0">
                <a:latin typeface="Times New Roman" pitchFamily="18" charset="0"/>
                <a:cs typeface="Times New Roman" pitchFamily="18" charset="0"/>
              </a:rPr>
              <a:t>. </a:t>
            </a:r>
          </a:p>
        </p:txBody>
      </p:sp>
      <p:pic>
        <p:nvPicPr>
          <p:cNvPr id="35842" name="Picture 2" descr="http://img1.liveinternet.ru/images/attach/b/2/25/33/25033446_6114_v2.jpg"/>
          <p:cNvPicPr>
            <a:picLocks noChangeAspect="1" noChangeArrowheads="1"/>
          </p:cNvPicPr>
          <p:nvPr/>
        </p:nvPicPr>
        <p:blipFill>
          <a:blip r:embed="rId3" cstate="print"/>
          <a:srcRect/>
          <a:stretch>
            <a:fillRect/>
          </a:stretch>
        </p:blipFill>
        <p:spPr bwMode="auto">
          <a:xfrm>
            <a:off x="285720" y="928670"/>
            <a:ext cx="5214974" cy="5667373"/>
          </a:xfrm>
          <a:prstGeom prst="rect">
            <a:avLst/>
          </a:prstGeom>
          <a:noFill/>
        </p:spPr>
      </p:pic>
    </p:spTree>
  </p:cSld>
  <p:clrMapOvr>
    <a:masterClrMapping/>
  </p:clrMapOvr>
  <p:transition spd="slow">
    <p:wheel spokes="8"/>
    <p:sndAc>
      <p:stSnd>
        <p:snd r:embed="rId2" name="chimes.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285728"/>
            <a:ext cx="8572560" cy="725470"/>
          </a:xfrm>
        </p:spPr>
        <p:txBody>
          <a:bodyPr>
            <a:normAutofit/>
          </a:bodyPr>
          <a:lstStyle/>
          <a:p>
            <a:r>
              <a:rPr lang="ru-RU" sz="2400" b="1" dirty="0">
                <a:solidFill>
                  <a:srgbClr val="00B050"/>
                </a:solidFill>
                <a:latin typeface="Comic Sans MS" pitchFamily="66" charset="0"/>
              </a:rPr>
              <a:t>Тамбовский государственный драматический </a:t>
            </a:r>
            <a:r>
              <a:rPr lang="ru-RU" sz="2400" b="1" dirty="0" smtClean="0">
                <a:solidFill>
                  <a:srgbClr val="00B050"/>
                </a:solidFill>
                <a:latin typeface="Comic Sans MS" pitchFamily="66" charset="0"/>
              </a:rPr>
              <a:t>театр</a:t>
            </a:r>
            <a:endParaRPr lang="ru-RU" sz="2400" b="1" dirty="0">
              <a:solidFill>
                <a:srgbClr val="00B050"/>
              </a:solidFill>
              <a:latin typeface="Comic Sans MS" pitchFamily="66" charset="0"/>
            </a:endParaRPr>
          </a:p>
        </p:txBody>
      </p:sp>
      <p:sp>
        <p:nvSpPr>
          <p:cNvPr id="3" name="Содержимое 2"/>
          <p:cNvSpPr>
            <a:spLocks noGrp="1"/>
          </p:cNvSpPr>
          <p:nvPr>
            <p:ph sz="quarter" idx="1"/>
          </p:nvPr>
        </p:nvSpPr>
        <p:spPr>
          <a:xfrm>
            <a:off x="142844" y="4714884"/>
            <a:ext cx="8786874" cy="1928826"/>
          </a:xfrm>
        </p:spPr>
        <p:txBody>
          <a:bodyPr>
            <a:noAutofit/>
          </a:bodyPr>
          <a:lstStyle/>
          <a:p>
            <a:pPr>
              <a:buNone/>
            </a:pPr>
            <a:r>
              <a:rPr lang="ru-RU" sz="1100" dirty="0" smtClean="0">
                <a:latin typeface="Times New Roman" pitchFamily="18" charset="0"/>
                <a:cs typeface="Times New Roman" pitchFamily="18" charset="0"/>
              </a:rPr>
              <a:t>            Тамбовский </a:t>
            </a:r>
            <a:r>
              <a:rPr lang="ru-RU" sz="1100" dirty="0">
                <a:latin typeface="Times New Roman" pitchFamily="18" charset="0"/>
                <a:cs typeface="Times New Roman" pitchFamily="18" charset="0"/>
              </a:rPr>
              <a:t>государственный драматический театр основан в 1786 великим русским поэтом и начальником Тамбовского наместничества Гавриилом Романовичем Державиным. Тамбовский государственный драматический театр один из старейших театров России. Официальное открытие постоянного театра состоялось 24 ноября 1786 г. в доме Державина, так как новое здание театра ещё не было отстроено. Первоначально театр был расположен на этом месте где сейчас находится спортивный магазин рядом с гостиницей "Державинской". Долгое время в репертуаре господствовали мещанская драма, легкие комедии и водевили. Примечательно, однако, что уже в 1838 в Тамбове были сыграны "Горе от ума" и "Ревизор", - несмотря на то, что комедия </a:t>
            </a:r>
            <a:r>
              <a:rPr lang="ru-RU" sz="1100" dirty="0" err="1">
                <a:latin typeface="Times New Roman" pitchFamily="18" charset="0"/>
                <a:cs typeface="Times New Roman" pitchFamily="18" charset="0"/>
              </a:rPr>
              <a:t>А.С.Грибоедова</a:t>
            </a:r>
            <a:r>
              <a:rPr lang="ru-RU" sz="1100" dirty="0">
                <a:latin typeface="Times New Roman" pitchFamily="18" charset="0"/>
                <a:cs typeface="Times New Roman" pitchFamily="18" charset="0"/>
              </a:rPr>
              <a:t> была запрещена к представлению в провинции, а пьеса Н.В.Гоголя, который продолжал работу над текстом вплоть до 1842, почти не ставилась. В Тамбов приезжали П.С.Мочалов, В.В.Самойлов, американский трагик </a:t>
            </a:r>
            <a:r>
              <a:rPr lang="ru-RU" sz="1100" dirty="0" err="1">
                <a:latin typeface="Times New Roman" pitchFamily="18" charset="0"/>
                <a:cs typeface="Times New Roman" pitchFamily="18" charset="0"/>
              </a:rPr>
              <a:t>А.Олдридж</a:t>
            </a:r>
            <a:r>
              <a:rPr lang="ru-RU" sz="1100" dirty="0">
                <a:latin typeface="Times New Roman" pitchFamily="18" charset="0"/>
                <a:cs typeface="Times New Roman" pitchFamily="18" charset="0"/>
              </a:rPr>
              <a:t>, братья </a:t>
            </a:r>
            <a:r>
              <a:rPr lang="ru-RU" sz="1100" dirty="0" err="1">
                <a:latin typeface="Times New Roman" pitchFamily="18" charset="0"/>
                <a:cs typeface="Times New Roman" pitchFamily="18" charset="0"/>
              </a:rPr>
              <a:t>Адельгейм</a:t>
            </a:r>
            <a:r>
              <a:rPr lang="ru-RU" sz="1100" dirty="0">
                <a:latin typeface="Times New Roman" pitchFamily="18" charset="0"/>
                <a:cs typeface="Times New Roman" pitchFamily="18" charset="0"/>
              </a:rPr>
              <a:t>, В.Ф.Комиссаржевская, В.И.Качалов. Здесь впервые вышел на сцену известный актер, журналист, писатель В.А.Гиляровский; заканчивал свою карьеру знаменитый провинциальный трагик Н.Х.Рыбаков. В настоящее время Тамбовский драматический театр - это синтез опыта прошлого и напористости настоящего времени. </a:t>
            </a:r>
          </a:p>
        </p:txBody>
      </p:sp>
      <p:pic>
        <p:nvPicPr>
          <p:cNvPr id="36866" name="Picture 2" descr="http://tochka-na-karte.ru/modules/photo/images/610-Tambovskij-Dramaticheskij-Teatr.jpg"/>
          <p:cNvPicPr>
            <a:picLocks noChangeAspect="1" noChangeArrowheads="1"/>
          </p:cNvPicPr>
          <p:nvPr/>
        </p:nvPicPr>
        <p:blipFill>
          <a:blip r:embed="rId3" cstate="print"/>
          <a:srcRect/>
          <a:stretch>
            <a:fillRect/>
          </a:stretch>
        </p:blipFill>
        <p:spPr bwMode="auto">
          <a:xfrm>
            <a:off x="2051720" y="1062135"/>
            <a:ext cx="4945182" cy="3293569"/>
          </a:xfrm>
          <a:prstGeom prst="rect">
            <a:avLst/>
          </a:prstGeom>
          <a:noFill/>
        </p:spPr>
      </p:pic>
    </p:spTree>
  </p:cSld>
  <p:clrMapOvr>
    <a:masterClrMapping/>
  </p:clrMapOvr>
  <p:transition spd="slow">
    <p:wheel spokes="8"/>
    <p:sndAc>
      <p:stSnd>
        <p:snd r:embed="rId2" name="chimes.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p:spPr>
        <p:txBody>
          <a:bodyPr>
            <a:normAutofit fontScale="90000"/>
          </a:bodyPr>
          <a:lstStyle/>
          <a:p>
            <a:r>
              <a:rPr lang="ru-RU" sz="2700" b="1" dirty="0">
                <a:solidFill>
                  <a:srgbClr val="C00000"/>
                </a:solidFill>
                <a:latin typeface="Comic Sans MS" pitchFamily="66" charset="0"/>
              </a:rPr>
              <a:t>Тамбовский государственный театр кукол</a:t>
            </a:r>
            <a:r>
              <a:rPr lang="ru-RU" b="1" dirty="0"/>
              <a:t/>
            </a:r>
            <a:br>
              <a:rPr lang="ru-RU" b="1" dirty="0"/>
            </a:br>
            <a:endParaRPr lang="ru-RU" dirty="0"/>
          </a:p>
        </p:txBody>
      </p:sp>
      <p:sp>
        <p:nvSpPr>
          <p:cNvPr id="3" name="Содержимое 2"/>
          <p:cNvSpPr>
            <a:spLocks noGrp="1"/>
          </p:cNvSpPr>
          <p:nvPr>
            <p:ph sz="quarter" idx="1"/>
          </p:nvPr>
        </p:nvSpPr>
        <p:spPr>
          <a:xfrm>
            <a:off x="214282" y="4714884"/>
            <a:ext cx="8786874" cy="1857388"/>
          </a:xfrm>
        </p:spPr>
        <p:txBody>
          <a:bodyPr>
            <a:normAutofit fontScale="47500" lnSpcReduction="20000"/>
          </a:bodyPr>
          <a:lstStyle/>
          <a:p>
            <a:pPr>
              <a:buNone/>
            </a:pPr>
            <a:r>
              <a:rPr lang="ru-RU" dirty="0" smtClean="0"/>
              <a:t>        </a:t>
            </a:r>
            <a:r>
              <a:rPr lang="ru-RU" sz="2900" dirty="0" smtClean="0">
                <a:latin typeface="Times New Roman" pitchFamily="18" charset="0"/>
                <a:cs typeface="Times New Roman" pitchFamily="18" charset="0"/>
              </a:rPr>
              <a:t>Тамбовский </a:t>
            </a:r>
            <a:r>
              <a:rPr lang="ru-RU" sz="2900" dirty="0">
                <a:latin typeface="Times New Roman" pitchFamily="18" charset="0"/>
                <a:cs typeface="Times New Roman" pitchFamily="18" charset="0"/>
              </a:rPr>
              <a:t>кукольный театр берет свое начало в 1930 году, когда при школе N 6 был организован самодеятельный кружок кукловодов. С 1962 по 1978 г.г. главным режиссером и директором Тамбовского областного театра кукол был Андрей Петрович </a:t>
            </a:r>
            <a:r>
              <a:rPr lang="ru-RU" sz="2900" dirty="0" err="1">
                <a:latin typeface="Times New Roman" pitchFamily="18" charset="0"/>
                <a:cs typeface="Times New Roman" pitchFamily="18" charset="0"/>
              </a:rPr>
              <a:t>Трапани</a:t>
            </a:r>
            <a:r>
              <a:rPr lang="ru-RU" sz="2900" dirty="0">
                <a:latin typeface="Times New Roman" pitchFamily="18" charset="0"/>
                <a:cs typeface="Times New Roman" pitchFamily="18" charset="0"/>
              </a:rPr>
              <a:t>. Под его руководством театр стал одним из ведущих театров РСФСР. Им было поставлено 136 спектаклей для детей и взрослых. Он вел большую общественную работу, был членом президиума Совета Тамбовского Комитета защиты Мира. За заслуги в развитии советского театра для детей </a:t>
            </a:r>
            <a:r>
              <a:rPr lang="ru-RU" sz="2900" dirty="0" err="1">
                <a:latin typeface="Times New Roman" pitchFamily="18" charset="0"/>
                <a:cs typeface="Times New Roman" pitchFamily="18" charset="0"/>
              </a:rPr>
              <a:t>А.П.Трапани</a:t>
            </a:r>
            <a:r>
              <a:rPr lang="ru-RU" sz="2900" dirty="0">
                <a:latin typeface="Times New Roman" pitchFamily="18" charset="0"/>
                <a:cs typeface="Times New Roman" pitchFamily="18" charset="0"/>
              </a:rPr>
              <a:t> был награжден орденом "Знак Почета", медалями и многими почетными грамотами. Основу репертуара составляют произведения детской сказочной классики и современной кукольной драматургии. Особой популярностью у зрителей пользуются такие спектакли, как «Три поросенка», «Теремок», «Журавлиные перья», «Здравствуйте», «Отшельник и Роза», «Маленькая Фея», «Мальчик-Горошек» и многие другие.</a:t>
            </a:r>
          </a:p>
        </p:txBody>
      </p:sp>
      <p:pic>
        <p:nvPicPr>
          <p:cNvPr id="37890" name="Picture 2" descr="http://tmbv.info/images/stories/com_form2content/p1/f407/4.jpg"/>
          <p:cNvPicPr>
            <a:picLocks noChangeAspect="1" noChangeArrowheads="1"/>
          </p:cNvPicPr>
          <p:nvPr/>
        </p:nvPicPr>
        <p:blipFill>
          <a:blip r:embed="rId3" cstate="print"/>
          <a:srcRect/>
          <a:stretch>
            <a:fillRect/>
          </a:stretch>
        </p:blipFill>
        <p:spPr bwMode="auto">
          <a:xfrm>
            <a:off x="1214414" y="642918"/>
            <a:ext cx="5786478" cy="3833542"/>
          </a:xfrm>
          <a:prstGeom prst="rect">
            <a:avLst/>
          </a:prstGeom>
          <a:noFill/>
        </p:spPr>
      </p:pic>
    </p:spTree>
  </p:cSld>
  <p:clrMapOvr>
    <a:masterClrMapping/>
  </p:clrMapOvr>
  <p:transition spd="slow">
    <p:wheel spokes="8"/>
    <p:sndAc>
      <p:stSnd>
        <p:snd r:embed="rId2" name="chimes.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txBody>
          <a:bodyPr>
            <a:noAutofit/>
          </a:bodyPr>
          <a:lstStyle/>
          <a:p>
            <a:r>
              <a:rPr lang="ru-RU" sz="2400" b="1" dirty="0">
                <a:solidFill>
                  <a:srgbClr val="FF0000"/>
                </a:solidFill>
                <a:latin typeface="Comic Sans MS" pitchFamily="66" charset="0"/>
              </a:rPr>
              <a:t>Тамбовский областной краеведческий музей</a:t>
            </a:r>
            <a:br>
              <a:rPr lang="ru-RU" sz="2400" b="1" dirty="0">
                <a:solidFill>
                  <a:srgbClr val="FF0000"/>
                </a:solidFill>
                <a:latin typeface="Comic Sans MS" pitchFamily="66" charset="0"/>
              </a:rPr>
            </a:br>
            <a:endParaRPr lang="ru-RU" sz="2400" dirty="0">
              <a:solidFill>
                <a:srgbClr val="FF0000"/>
              </a:solidFill>
              <a:latin typeface="Comic Sans MS" pitchFamily="66" charset="0"/>
            </a:endParaRPr>
          </a:p>
        </p:txBody>
      </p:sp>
      <p:sp>
        <p:nvSpPr>
          <p:cNvPr id="3" name="Содержимое 2"/>
          <p:cNvSpPr>
            <a:spLocks noGrp="1"/>
          </p:cNvSpPr>
          <p:nvPr>
            <p:ph sz="quarter" idx="1"/>
          </p:nvPr>
        </p:nvSpPr>
        <p:spPr>
          <a:xfrm>
            <a:off x="5929322" y="642918"/>
            <a:ext cx="2928958" cy="6072230"/>
          </a:xfrm>
        </p:spPr>
        <p:txBody>
          <a:bodyPr>
            <a:noAutofit/>
          </a:bodyPr>
          <a:lstStyle/>
          <a:p>
            <a:pPr>
              <a:buNone/>
            </a:pPr>
            <a:r>
              <a:rPr lang="ru-RU" sz="1400" dirty="0" smtClean="0">
                <a:latin typeface="Times New Roman" pitchFamily="18" charset="0"/>
                <a:cs typeface="Times New Roman" pitchFamily="18" charset="0"/>
              </a:rPr>
              <a:t>         Тамбовский </a:t>
            </a:r>
            <a:r>
              <a:rPr lang="ru-RU" sz="1400" dirty="0">
                <a:latin typeface="Times New Roman" pitchFamily="18" charset="0"/>
                <a:cs typeface="Times New Roman" pitchFamily="18" charset="0"/>
              </a:rPr>
              <a:t>областной краеведческий музей – один из старейших в России. Он основан в 1879 году к 100-летию образования Тамбовского наместничества. Музей располагается на Державинской улице в бывшем здании Дома политического просвещения, которое является памятником архитектуры. Фонды музея насчитывают 112 693 единиц хранения, среди них коллекция русской печатной гравюры XVIII—XIX вв., коллекция китайских и голландских декоративных ваз второй половины XVIII—XIX вв., палеонтологическая коллекция беспозвоночных животных и коллекция горных пород, слагающих осадочный чехол.</a:t>
            </a:r>
          </a:p>
        </p:txBody>
      </p:sp>
      <p:pic>
        <p:nvPicPr>
          <p:cNvPr id="38914" name="Picture 2" descr="http://virtualrm.spb.ru/files/images/1_27.jpg"/>
          <p:cNvPicPr>
            <a:picLocks noChangeAspect="1" noChangeArrowheads="1"/>
          </p:cNvPicPr>
          <p:nvPr/>
        </p:nvPicPr>
        <p:blipFill>
          <a:blip r:embed="rId3" cstate="print"/>
          <a:srcRect/>
          <a:stretch>
            <a:fillRect/>
          </a:stretch>
        </p:blipFill>
        <p:spPr bwMode="auto">
          <a:xfrm>
            <a:off x="214282" y="785794"/>
            <a:ext cx="5715040" cy="5953125"/>
          </a:xfrm>
          <a:prstGeom prst="rect">
            <a:avLst/>
          </a:prstGeom>
          <a:noFill/>
        </p:spPr>
      </p:pic>
    </p:spTree>
  </p:cSld>
  <p:clrMapOvr>
    <a:masterClrMapping/>
  </p:clrMapOvr>
  <p:transition spd="slow">
    <p:wheel spokes="8"/>
    <p:sndAc>
      <p:stSnd>
        <p:snd r:embed="rId2" name="chimes.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39718"/>
          </a:xfrm>
        </p:spPr>
        <p:txBody>
          <a:bodyPr>
            <a:normAutofit fontScale="90000"/>
          </a:bodyPr>
          <a:lstStyle/>
          <a:p>
            <a:r>
              <a:rPr lang="ru-RU" sz="2400" b="1" dirty="0">
                <a:solidFill>
                  <a:srgbClr val="7030A0"/>
                </a:solidFill>
                <a:latin typeface="Comic Sans MS" pitchFamily="66" charset="0"/>
              </a:rPr>
              <a:t>Губернское казначейство</a:t>
            </a:r>
          </a:p>
        </p:txBody>
      </p:sp>
      <p:sp>
        <p:nvSpPr>
          <p:cNvPr id="3" name="Содержимое 2"/>
          <p:cNvSpPr>
            <a:spLocks noGrp="1"/>
          </p:cNvSpPr>
          <p:nvPr>
            <p:ph sz="quarter" idx="1"/>
          </p:nvPr>
        </p:nvSpPr>
        <p:spPr>
          <a:xfrm>
            <a:off x="457200" y="5429264"/>
            <a:ext cx="8229600" cy="1285884"/>
          </a:xfrm>
        </p:spPr>
        <p:txBody>
          <a:bodyPr>
            <a:normAutofit fontScale="70000" lnSpcReduction="20000"/>
          </a:bodyPr>
          <a:lstStyle/>
          <a:p>
            <a:pPr>
              <a:buNone/>
            </a:pPr>
            <a:r>
              <a:rPr lang="ru-RU" sz="2300" dirty="0" smtClean="0">
                <a:latin typeface="Times New Roman" pitchFamily="18" charset="0"/>
                <a:cs typeface="Times New Roman" pitchFamily="18" charset="0"/>
              </a:rPr>
              <a:t>       При </a:t>
            </a:r>
            <a:r>
              <a:rPr lang="ru-RU" sz="2300" dirty="0">
                <a:latin typeface="Times New Roman" pitchFamily="18" charset="0"/>
                <a:cs typeface="Times New Roman" pitchFamily="18" charset="0"/>
              </a:rPr>
              <a:t>пересечении трёх центральных тамбовских улиц – Советской, Московской и Мичуринской, с правой стороны от памятника «Танк», стоит старинное кирпичное здание с ярким выразительным фасадом. Здание это было построено в начале XX для Тамбовского губернского казначейства и казённой палаты. В имперской России эти учреждения ведали сбором налогов и расчётно-кассовым обслуживанием организаций.</a:t>
            </a:r>
          </a:p>
          <a:p>
            <a:pPr>
              <a:buNone/>
            </a:pPr>
            <a:endParaRPr lang="ru-RU" sz="2300" dirty="0">
              <a:latin typeface="Times New Roman" pitchFamily="18" charset="0"/>
              <a:cs typeface="Times New Roman" pitchFamily="18" charset="0"/>
            </a:endParaRPr>
          </a:p>
          <a:p>
            <a:endParaRPr lang="ru-RU" dirty="0"/>
          </a:p>
        </p:txBody>
      </p:sp>
      <p:pic>
        <p:nvPicPr>
          <p:cNvPr id="5124" name="Picture 4" descr="Тамбовское губернское казначейство"/>
          <p:cNvPicPr>
            <a:picLocks noChangeAspect="1" noChangeArrowheads="1"/>
          </p:cNvPicPr>
          <p:nvPr/>
        </p:nvPicPr>
        <p:blipFill>
          <a:blip r:embed="rId3" cstate="print"/>
          <a:srcRect/>
          <a:stretch>
            <a:fillRect/>
          </a:stretch>
        </p:blipFill>
        <p:spPr bwMode="auto">
          <a:xfrm>
            <a:off x="1142976" y="857232"/>
            <a:ext cx="6715172" cy="4335017"/>
          </a:xfrm>
          <a:prstGeom prst="rect">
            <a:avLst/>
          </a:prstGeom>
          <a:noFill/>
        </p:spPr>
      </p:pic>
    </p:spTree>
  </p:cSld>
  <p:clrMapOvr>
    <a:masterClrMapping/>
  </p:clrMapOvr>
  <p:transition spd="slow">
    <p:wheel spokes="8"/>
    <p:sndAc>
      <p:stSnd>
        <p:snd r:embed="rId2" name="chimes.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96842"/>
          </a:xfrm>
        </p:spPr>
        <p:txBody>
          <a:bodyPr>
            <a:normAutofit fontScale="90000"/>
          </a:bodyPr>
          <a:lstStyle/>
          <a:p>
            <a:r>
              <a:rPr lang="ru-RU" sz="2400" b="1" dirty="0">
                <a:solidFill>
                  <a:srgbClr val="C00000"/>
                </a:solidFill>
                <a:latin typeface="Comic Sans MS" pitchFamily="66" charset="0"/>
              </a:rPr>
              <a:t>Дворец бракосочетания</a:t>
            </a:r>
            <a:endParaRPr lang="ru-RU" sz="2400" dirty="0">
              <a:solidFill>
                <a:srgbClr val="C00000"/>
              </a:solidFill>
              <a:latin typeface="Comic Sans MS" pitchFamily="66" charset="0"/>
            </a:endParaRPr>
          </a:p>
        </p:txBody>
      </p:sp>
      <p:sp>
        <p:nvSpPr>
          <p:cNvPr id="3" name="Содержимое 2"/>
          <p:cNvSpPr>
            <a:spLocks noGrp="1"/>
          </p:cNvSpPr>
          <p:nvPr>
            <p:ph sz="quarter" idx="1"/>
          </p:nvPr>
        </p:nvSpPr>
        <p:spPr>
          <a:xfrm>
            <a:off x="214282" y="5143512"/>
            <a:ext cx="8472518" cy="1500198"/>
          </a:xfrm>
        </p:spPr>
        <p:txBody>
          <a:bodyPr>
            <a:normAutofit fontScale="62500" lnSpcReduction="20000"/>
          </a:bodyPr>
          <a:lstStyle/>
          <a:p>
            <a:pPr>
              <a:buNone/>
            </a:pPr>
            <a:r>
              <a:rPr lang="ru-RU" dirty="0" smtClean="0"/>
              <a:t>       </a:t>
            </a:r>
            <a:r>
              <a:rPr lang="ru-RU" sz="2900" dirty="0" smtClean="0">
                <a:latin typeface="Times New Roman" pitchFamily="18" charset="0"/>
                <a:cs typeface="Times New Roman" pitchFamily="18" charset="0"/>
              </a:rPr>
              <a:t>Здание</a:t>
            </a:r>
            <a:r>
              <a:rPr lang="ru-RU" sz="2900" dirty="0">
                <a:latin typeface="Times New Roman" pitchFamily="18" charset="0"/>
                <a:cs typeface="Times New Roman" pitchFamily="18" charset="0"/>
              </a:rPr>
              <a:t>, которое большинство </a:t>
            </a:r>
            <a:r>
              <a:rPr lang="ru-RU" sz="2900" dirty="0" err="1">
                <a:latin typeface="Times New Roman" pitchFamily="18" charset="0"/>
                <a:cs typeface="Times New Roman" pitchFamily="18" charset="0"/>
              </a:rPr>
              <a:t>тамбовчан</a:t>
            </a:r>
            <a:r>
              <a:rPr lang="ru-RU" sz="2900" dirty="0">
                <a:latin typeface="Times New Roman" pitchFamily="18" charset="0"/>
                <a:cs typeface="Times New Roman" pitchFamily="18" charset="0"/>
              </a:rPr>
              <a:t> знает, как Дворец бракосочетания на улице Интернациональной относится к памятникам истории и архитектуры города Тамбова. Это здание было построено зажиточным тамбовским купцом В.М. Селезнёвым в середине XIX века в качестве собственного жилого дома. Архитектурным стилем здания был выбран модерн с элементами ренессанса и классики.</a:t>
            </a:r>
          </a:p>
        </p:txBody>
      </p:sp>
      <p:pic>
        <p:nvPicPr>
          <p:cNvPr id="4098" name="Picture 2" descr="dvorets_brakosochetaniya"/>
          <p:cNvPicPr>
            <a:picLocks noChangeAspect="1" noChangeArrowheads="1"/>
          </p:cNvPicPr>
          <p:nvPr/>
        </p:nvPicPr>
        <p:blipFill>
          <a:blip r:embed="rId3" cstate="print"/>
          <a:srcRect/>
          <a:stretch>
            <a:fillRect/>
          </a:stretch>
        </p:blipFill>
        <p:spPr bwMode="auto">
          <a:xfrm>
            <a:off x="1428727" y="857232"/>
            <a:ext cx="5903377" cy="4058571"/>
          </a:xfrm>
          <a:prstGeom prst="rect">
            <a:avLst/>
          </a:prstGeom>
          <a:noFill/>
        </p:spPr>
      </p:pic>
    </p:spTree>
  </p:cSld>
  <p:clrMapOvr>
    <a:masterClrMapping/>
  </p:clrMapOvr>
  <p:transition spd="slow">
    <p:wheel spokes="8"/>
    <p:sndAc>
      <p:stSnd>
        <p:snd r:embed="rId2" name="chimes.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normAutofit/>
          </a:bodyPr>
          <a:lstStyle/>
          <a:p>
            <a:r>
              <a:rPr lang="ru-RU" sz="2400" b="1" dirty="0">
                <a:solidFill>
                  <a:srgbClr val="C00000"/>
                </a:solidFill>
                <a:latin typeface="Comic Sans MS" pitchFamily="66" charset="0"/>
              </a:rPr>
              <a:t>Тамбовский колледж искусств</a:t>
            </a:r>
            <a:endParaRPr lang="ru-RU" sz="2400" dirty="0">
              <a:solidFill>
                <a:srgbClr val="C00000"/>
              </a:solidFill>
              <a:latin typeface="Comic Sans MS" pitchFamily="66" charset="0"/>
            </a:endParaRPr>
          </a:p>
        </p:txBody>
      </p:sp>
      <p:sp>
        <p:nvSpPr>
          <p:cNvPr id="3" name="Содержимое 2"/>
          <p:cNvSpPr>
            <a:spLocks noGrp="1"/>
          </p:cNvSpPr>
          <p:nvPr>
            <p:ph sz="quarter" idx="1"/>
          </p:nvPr>
        </p:nvSpPr>
        <p:spPr>
          <a:xfrm>
            <a:off x="142844" y="5286388"/>
            <a:ext cx="8715436" cy="1357322"/>
          </a:xfrm>
        </p:spPr>
        <p:txBody>
          <a:bodyPr>
            <a:noAutofit/>
          </a:bodyPr>
          <a:lstStyle/>
          <a:p>
            <a:pPr>
              <a:buNone/>
            </a:pPr>
            <a:r>
              <a:rPr lang="ru-RU" sz="1400" dirty="0" smtClean="0">
                <a:latin typeface="Times New Roman" pitchFamily="18" charset="0"/>
                <a:cs typeface="Times New Roman" pitchFamily="18" charset="0"/>
              </a:rPr>
              <a:t>             Недалеко </a:t>
            </a:r>
            <a:r>
              <a:rPr lang="ru-RU" sz="1400" dirty="0">
                <a:latin typeface="Times New Roman" pitchFamily="18" charset="0"/>
                <a:cs typeface="Times New Roman" pitchFamily="18" charset="0"/>
              </a:rPr>
              <a:t>от Советской, в тихом спокойном уголке, по улице Августа Бебеля расположилось одной из замечательнейших строений старого Тамбова – бывшее здание приюта для слепых детей. Двухэтажное здание приюта было построено в 1911-1912 годах по проекту архитектора Е.А. </a:t>
            </a:r>
            <a:r>
              <a:rPr lang="ru-RU" sz="1400" dirty="0" err="1">
                <a:latin typeface="Times New Roman" pitchFamily="18" charset="0"/>
                <a:cs typeface="Times New Roman" pitchFamily="18" charset="0"/>
              </a:rPr>
              <a:t>Мозгалевского</a:t>
            </a:r>
            <a:r>
              <a:rPr lang="ru-RU" sz="1400" dirty="0">
                <a:latin typeface="Times New Roman" pitchFamily="18" charset="0"/>
                <a:cs typeface="Times New Roman" pitchFamily="18" charset="0"/>
              </a:rPr>
              <a:t> на средства </a:t>
            </a:r>
            <a:r>
              <a:rPr lang="ru-RU" sz="1400" dirty="0" err="1">
                <a:latin typeface="Times New Roman" pitchFamily="18" charset="0"/>
                <a:cs typeface="Times New Roman" pitchFamily="18" charset="0"/>
              </a:rPr>
              <a:t>Крестовоздвиженского</a:t>
            </a:r>
            <a:r>
              <a:rPr lang="ru-RU" sz="1400" dirty="0">
                <a:latin typeface="Times New Roman" pitchFamily="18" charset="0"/>
                <a:cs typeface="Times New Roman" pitchFamily="18" charset="0"/>
              </a:rPr>
              <a:t> братства и добровольные пожертвования многих горожан. Для здания был выбран стиль эклектики с множеством интересных архитектурных деталей.</a:t>
            </a:r>
          </a:p>
        </p:txBody>
      </p:sp>
      <p:pic>
        <p:nvPicPr>
          <p:cNvPr id="2050" name="Picture 2" descr="koledj"/>
          <p:cNvPicPr>
            <a:picLocks noChangeAspect="1" noChangeArrowheads="1"/>
          </p:cNvPicPr>
          <p:nvPr/>
        </p:nvPicPr>
        <p:blipFill>
          <a:blip r:embed="rId3" cstate="print"/>
          <a:srcRect/>
          <a:stretch>
            <a:fillRect/>
          </a:stretch>
        </p:blipFill>
        <p:spPr bwMode="auto">
          <a:xfrm>
            <a:off x="1285852" y="928670"/>
            <a:ext cx="5643602" cy="4266564"/>
          </a:xfrm>
          <a:prstGeom prst="rect">
            <a:avLst/>
          </a:prstGeom>
          <a:noFill/>
        </p:spPr>
      </p:pic>
    </p:spTree>
  </p:cSld>
  <p:clrMapOvr>
    <a:masterClrMapping/>
  </p:clrMapOvr>
  <p:transition spd="slow">
    <p:wheel spokes="8"/>
    <p:sndAc>
      <p:stSnd>
        <p:snd r:embed="rId2" name="chimes.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56"/>
          </a:xfrm>
        </p:spPr>
        <p:txBody>
          <a:bodyPr>
            <a:normAutofit/>
          </a:bodyPr>
          <a:lstStyle/>
          <a:p>
            <a:r>
              <a:rPr lang="ru-RU" sz="2400" b="1" dirty="0">
                <a:solidFill>
                  <a:srgbClr val="C00000"/>
                </a:solidFill>
                <a:latin typeface="Comic Sans MS" pitchFamily="66" charset="0"/>
              </a:rPr>
              <a:t>Тамбовская областная картинная галерея</a:t>
            </a:r>
            <a:endParaRPr lang="ru-RU" sz="2400" dirty="0">
              <a:solidFill>
                <a:srgbClr val="C00000"/>
              </a:solidFill>
              <a:latin typeface="Comic Sans MS" pitchFamily="66" charset="0"/>
            </a:endParaRPr>
          </a:p>
        </p:txBody>
      </p:sp>
      <p:sp>
        <p:nvSpPr>
          <p:cNvPr id="3" name="Содержимое 2"/>
          <p:cNvSpPr>
            <a:spLocks noGrp="1"/>
          </p:cNvSpPr>
          <p:nvPr>
            <p:ph sz="quarter" idx="1"/>
          </p:nvPr>
        </p:nvSpPr>
        <p:spPr>
          <a:xfrm>
            <a:off x="142844" y="5286388"/>
            <a:ext cx="8715436" cy="1357322"/>
          </a:xfrm>
        </p:spPr>
        <p:txBody>
          <a:bodyPr>
            <a:normAutofit/>
          </a:bodyPr>
          <a:lstStyle/>
          <a:p>
            <a:pPr>
              <a:buNone/>
            </a:pPr>
            <a:r>
              <a:rPr lang="ru-RU" sz="1400" dirty="0" smtClean="0">
                <a:latin typeface="Times New Roman" pitchFamily="18" charset="0"/>
                <a:cs typeface="Times New Roman" pitchFamily="18" charset="0"/>
              </a:rPr>
              <a:t>         В </a:t>
            </a:r>
            <a:r>
              <a:rPr lang="ru-RU" sz="1400" dirty="0">
                <a:latin typeface="Times New Roman" pitchFamily="18" charset="0"/>
                <a:cs typeface="Times New Roman" pitchFamily="18" charset="0"/>
              </a:rPr>
              <a:t>1890 году городская управа выделила известному меценату и благотворителю, </a:t>
            </a:r>
            <a:r>
              <a:rPr lang="ru-RU" sz="1400" dirty="0" err="1">
                <a:latin typeface="Times New Roman" pitchFamily="18" charset="0"/>
                <a:cs typeface="Times New Roman" pitchFamily="18" charset="0"/>
              </a:rPr>
              <a:t>обер-камергеру</a:t>
            </a:r>
            <a:r>
              <a:rPr lang="ru-RU" sz="1400" dirty="0">
                <a:latin typeface="Times New Roman" pitchFamily="18" charset="0"/>
                <a:cs typeface="Times New Roman" pitchFamily="18" charset="0"/>
              </a:rPr>
              <a:t> императорского двора Э.Д. Нарышкину по его ходатайству участок земли под строительство здания для Общества народных чтений. 14 мая 1891 года здание было заложено. На строительство архитектором А.С. Четвериковым закупались только самые современные (по тому времени) материалы. Здание было снабжено водопроводом, канализацией и электричеством.</a:t>
            </a:r>
          </a:p>
        </p:txBody>
      </p:sp>
      <p:pic>
        <p:nvPicPr>
          <p:cNvPr id="24580" name="Picture 4" descr="Тамбовская область. Картинная галерея в Тамбове"/>
          <p:cNvPicPr>
            <a:picLocks noChangeAspect="1" noChangeArrowheads="1"/>
          </p:cNvPicPr>
          <p:nvPr/>
        </p:nvPicPr>
        <p:blipFill>
          <a:blip r:embed="rId3" cstate="print"/>
          <a:srcRect/>
          <a:stretch>
            <a:fillRect/>
          </a:stretch>
        </p:blipFill>
        <p:spPr bwMode="auto">
          <a:xfrm>
            <a:off x="1285852" y="1000108"/>
            <a:ext cx="6286544" cy="4186937"/>
          </a:xfrm>
          <a:prstGeom prst="rect">
            <a:avLst/>
          </a:prstGeom>
          <a:noFill/>
        </p:spPr>
      </p:pic>
    </p:spTree>
  </p:cSld>
  <p:clrMapOvr>
    <a:masterClrMapping/>
  </p:clrMapOvr>
  <p:transition spd="slow">
    <p:wheel spokes="8"/>
    <p:sndAc>
      <p:stSnd>
        <p:snd r:embed="rId2" name="chimes.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noAutofit/>
          </a:bodyPr>
          <a:lstStyle/>
          <a:p>
            <a:r>
              <a:rPr lang="ru-RU" sz="2400" b="1" dirty="0">
                <a:solidFill>
                  <a:srgbClr val="C00000"/>
                </a:solidFill>
                <a:latin typeface="Comic Sans MS" pitchFamily="66" charset="0"/>
              </a:rPr>
              <a:t>Тамбовский государственный музыкально-педагогический институт им. С.В. Рахманинова</a:t>
            </a:r>
            <a:endParaRPr lang="ru-RU" sz="2400" dirty="0">
              <a:solidFill>
                <a:srgbClr val="C00000"/>
              </a:solidFill>
              <a:latin typeface="Comic Sans MS" pitchFamily="66" charset="0"/>
            </a:endParaRPr>
          </a:p>
        </p:txBody>
      </p:sp>
      <p:sp>
        <p:nvSpPr>
          <p:cNvPr id="3" name="Содержимое 2"/>
          <p:cNvSpPr>
            <a:spLocks noGrp="1"/>
          </p:cNvSpPr>
          <p:nvPr>
            <p:ph sz="quarter" idx="1"/>
          </p:nvPr>
        </p:nvSpPr>
        <p:spPr>
          <a:xfrm>
            <a:off x="142844" y="4786322"/>
            <a:ext cx="8543956" cy="1857388"/>
          </a:xfrm>
        </p:spPr>
        <p:txBody>
          <a:bodyPr>
            <a:normAutofit/>
          </a:bodyPr>
          <a:lstStyle/>
          <a:p>
            <a:pPr>
              <a:buNone/>
            </a:pPr>
            <a:r>
              <a:rPr lang="ru-RU" sz="1400" dirty="0" smtClean="0">
                <a:latin typeface="Times New Roman" pitchFamily="18" charset="0"/>
                <a:cs typeface="Times New Roman" pitchFamily="18" charset="0"/>
              </a:rPr>
              <a:t>        Тамбовский </a:t>
            </a:r>
            <a:r>
              <a:rPr lang="ru-RU" sz="1400" dirty="0">
                <a:latin typeface="Times New Roman" pitchFamily="18" charset="0"/>
                <a:cs typeface="Times New Roman" pitchFamily="18" charset="0"/>
              </a:rPr>
              <a:t>музыкально-педагогический институт имени Сергея Васильевича Рахманинова – одно из старейших образовательных учреждений музыкального профиля в России. История музыкального образования в Тамбове берет своё начало с организации в 1879 году музыкальных классов Общества любителей музыкального и драматического искусства. В 1882 году открытые музыкальные классы перешли в ведение отделения Русского Императорского музыкального общества в Тамбове. Далее в качестве самостоятельного учебного заведения организованное музыкальное учреждение именовалось училищем, народной консерваторией, государственной консерваторией, музыкальным техникумом и опять музыкальным училищем.</a:t>
            </a:r>
          </a:p>
        </p:txBody>
      </p:sp>
      <p:pic>
        <p:nvPicPr>
          <p:cNvPr id="25602" name="Picture 2" descr="muzuch"/>
          <p:cNvPicPr>
            <a:picLocks noChangeAspect="1" noChangeArrowheads="1"/>
          </p:cNvPicPr>
          <p:nvPr/>
        </p:nvPicPr>
        <p:blipFill>
          <a:blip r:embed="rId3" cstate="print"/>
          <a:srcRect/>
          <a:stretch>
            <a:fillRect/>
          </a:stretch>
        </p:blipFill>
        <p:spPr bwMode="auto">
          <a:xfrm>
            <a:off x="1500166" y="1142984"/>
            <a:ext cx="5357850" cy="3562972"/>
          </a:xfrm>
          <a:prstGeom prst="rect">
            <a:avLst/>
          </a:prstGeom>
          <a:noFill/>
        </p:spPr>
      </p:pic>
    </p:spTree>
  </p:cSld>
  <p:clrMapOvr>
    <a:masterClrMapping/>
  </p:clrMapOvr>
  <p:transition spd="slow">
    <p:wheel spokes="8"/>
    <p:sndAc>
      <p:stSnd>
        <p:snd r:embed="rId2" name="chimes.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274638"/>
            <a:ext cx="8786874" cy="511156"/>
          </a:xfrm>
        </p:spPr>
        <p:txBody>
          <a:bodyPr>
            <a:normAutofit/>
          </a:bodyPr>
          <a:lstStyle/>
          <a:p>
            <a:r>
              <a:rPr lang="ru-RU" sz="2400" b="1" dirty="0">
                <a:solidFill>
                  <a:srgbClr val="7030A0"/>
                </a:solidFill>
                <a:latin typeface="Comic Sans MS" pitchFamily="66" charset="0"/>
              </a:rPr>
              <a:t>Здание гостиного двора, г.Тамбов, ул. Советская, 101</a:t>
            </a:r>
            <a:endParaRPr lang="ru-RU" sz="2400" dirty="0">
              <a:solidFill>
                <a:srgbClr val="7030A0"/>
              </a:solidFill>
              <a:latin typeface="Comic Sans MS" pitchFamily="66" charset="0"/>
            </a:endParaRPr>
          </a:p>
        </p:txBody>
      </p:sp>
      <p:sp>
        <p:nvSpPr>
          <p:cNvPr id="3" name="Содержимое 2"/>
          <p:cNvSpPr>
            <a:spLocks noGrp="1"/>
          </p:cNvSpPr>
          <p:nvPr>
            <p:ph sz="quarter" idx="1"/>
          </p:nvPr>
        </p:nvSpPr>
        <p:spPr>
          <a:xfrm>
            <a:off x="142844" y="4429132"/>
            <a:ext cx="8858312" cy="2143140"/>
          </a:xfrm>
        </p:spPr>
        <p:txBody>
          <a:bodyPr>
            <a:normAutofit fontScale="55000" lnSpcReduction="20000"/>
          </a:bodyPr>
          <a:lstStyle/>
          <a:p>
            <a:pPr>
              <a:buNone/>
            </a:pPr>
            <a:r>
              <a:rPr lang="ru-RU" dirty="0"/>
              <a:t> </a:t>
            </a:r>
            <a:r>
              <a:rPr lang="ru-RU" dirty="0" smtClean="0"/>
              <a:t>         </a:t>
            </a:r>
            <a:r>
              <a:rPr lang="ru-RU" sz="2900" dirty="0" smtClean="0">
                <a:latin typeface="Times New Roman" pitchFamily="18" charset="0"/>
                <a:cs typeface="Times New Roman" pitchFamily="18" charset="0"/>
              </a:rPr>
              <a:t>В </a:t>
            </a:r>
            <a:r>
              <a:rPr lang="ru-RU" sz="2900" dirty="0">
                <a:latin typeface="Times New Roman" pitchFamily="18" charset="0"/>
                <a:cs typeface="Times New Roman" pitchFamily="18" charset="0"/>
              </a:rPr>
              <a:t>конце 18 – начале 19 вв. Тамбов начал превращаться из города-крепости в настоящий купеческий центр, торговый пункт на пути из Астрахани к Москве. Первый гостиный двор был построен в конце 18 века. Но здание ветшало, а пожары (явление тогда частое) уничтожили последние деревянные постройки. Требовалось строительство нового торгового места, и вот, в 1834 г. было получено из столицы было получено разрешение на «постройку гостиного двора на Дворцовой улице напротив домов Толмачева и Малина» (эта часть ныне Советской улицы тогда звалась Дворцовой). Новый гостиный двор строился быстро. В 1937г. он был уде готов. Здание создавалось в духе русского классицизма, двухэтажное, со строгой колоннадой, красивым портиком. В 1956 г. здание реконструировали, сохранив внешний вид за исключением галереи, проходившей по уровню второго этажа, который ныне не сохранился.</a:t>
            </a:r>
            <a:endParaRPr lang="ru-RU" sz="2900" dirty="0" smtClean="0">
              <a:latin typeface="Times New Roman" pitchFamily="18" charset="0"/>
              <a:cs typeface="Times New Roman" pitchFamily="18" charset="0"/>
            </a:endParaRPr>
          </a:p>
          <a:p>
            <a:pPr>
              <a:buNone/>
            </a:pPr>
            <a:endParaRPr lang="ru-RU" dirty="0"/>
          </a:p>
        </p:txBody>
      </p:sp>
      <p:pic>
        <p:nvPicPr>
          <p:cNvPr id="29698" name="Picture 2" descr="gum"/>
          <p:cNvPicPr>
            <a:picLocks noChangeAspect="1" noChangeArrowheads="1"/>
          </p:cNvPicPr>
          <p:nvPr/>
        </p:nvPicPr>
        <p:blipFill>
          <a:blip r:embed="rId3" cstate="print"/>
          <a:srcRect/>
          <a:stretch>
            <a:fillRect/>
          </a:stretch>
        </p:blipFill>
        <p:spPr bwMode="auto">
          <a:xfrm>
            <a:off x="1000100" y="785794"/>
            <a:ext cx="7262810" cy="3576935"/>
          </a:xfrm>
          <a:prstGeom prst="rect">
            <a:avLst/>
          </a:prstGeom>
          <a:noFill/>
        </p:spPr>
      </p:pic>
    </p:spTree>
  </p:cSld>
  <p:clrMapOvr>
    <a:masterClrMapping/>
  </p:clrMapOvr>
  <p:transition spd="slow">
    <p:wheel spokes="8"/>
    <p:sndAc>
      <p:stSnd>
        <p:snd r:embed="rId2" name="chimes.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260648"/>
            <a:ext cx="8501122" cy="936104"/>
          </a:xfrm>
        </p:spPr>
        <p:txBody>
          <a:bodyPr>
            <a:normAutofit fontScale="90000"/>
          </a:bodyPr>
          <a:lstStyle/>
          <a:p>
            <a:r>
              <a:rPr lang="ru-RU" b="1" dirty="0" smtClean="0"/>
              <a:t/>
            </a:r>
            <a:br>
              <a:rPr lang="ru-RU" b="1" dirty="0" smtClean="0"/>
            </a:br>
            <a:r>
              <a:rPr lang="ru-RU" sz="2200" b="1" dirty="0">
                <a:solidFill>
                  <a:srgbClr val="C00000"/>
                </a:solidFill>
                <a:latin typeface="Comic Sans MS" pitchFamily="66" charset="0"/>
              </a:rPr>
              <a:t>Вознесенский женский монастырь</a:t>
            </a:r>
            <a:r>
              <a:rPr lang="ru-RU" b="1" dirty="0"/>
              <a:t/>
            </a:r>
            <a:br>
              <a:rPr lang="ru-RU" b="1" dirty="0"/>
            </a:br>
            <a:endParaRPr lang="ru-RU" dirty="0"/>
          </a:p>
        </p:txBody>
      </p:sp>
      <p:sp>
        <p:nvSpPr>
          <p:cNvPr id="3" name="Содержимое 2"/>
          <p:cNvSpPr>
            <a:spLocks noGrp="1"/>
          </p:cNvSpPr>
          <p:nvPr>
            <p:ph sz="quarter" idx="1"/>
          </p:nvPr>
        </p:nvSpPr>
        <p:spPr>
          <a:xfrm>
            <a:off x="214282" y="5000636"/>
            <a:ext cx="8786874" cy="1714512"/>
          </a:xfrm>
        </p:spPr>
        <p:txBody>
          <a:bodyPr>
            <a:normAutofit fontScale="77500" lnSpcReduction="20000"/>
          </a:bodyPr>
          <a:lstStyle/>
          <a:p>
            <a:pPr>
              <a:buNone/>
            </a:pPr>
            <a:r>
              <a:rPr lang="ru-RU" dirty="0" smtClean="0"/>
              <a:t>      </a:t>
            </a:r>
            <a:r>
              <a:rPr lang="ru-RU" sz="2000" dirty="0" smtClean="0">
                <a:latin typeface="Times New Roman" pitchFamily="18" charset="0"/>
                <a:cs typeface="Times New Roman" pitchFamily="18" charset="0"/>
              </a:rPr>
              <a:t>Вознесенский </a:t>
            </a:r>
            <a:r>
              <a:rPr lang="ru-RU" sz="2000" dirty="0">
                <a:latin typeface="Times New Roman" pitchFamily="18" charset="0"/>
                <a:cs typeface="Times New Roman" pitchFamily="18" charset="0"/>
              </a:rPr>
              <a:t>женский монастырь основан в 1690 г. на северной окраине старого Тамбова при устье двух речек, </a:t>
            </a:r>
            <a:r>
              <a:rPr lang="ru-RU" sz="2000" dirty="0" err="1">
                <a:latin typeface="Times New Roman" pitchFamily="18" charset="0"/>
                <a:cs typeface="Times New Roman" pitchFamily="18" charset="0"/>
              </a:rPr>
              <a:t>Студенца</a:t>
            </a:r>
            <a:r>
              <a:rPr lang="ru-RU" sz="2000" dirty="0">
                <a:latin typeface="Times New Roman" pitchFamily="18" charset="0"/>
                <a:cs typeface="Times New Roman" pitchFamily="18" charset="0"/>
              </a:rPr>
              <a:t> и </a:t>
            </a:r>
            <a:r>
              <a:rPr lang="ru-RU" sz="2000" dirty="0" err="1">
                <a:latin typeface="Times New Roman" pitchFamily="18" charset="0"/>
                <a:cs typeface="Times New Roman" pitchFamily="18" charset="0"/>
              </a:rPr>
              <a:t>Гаврюшки</a:t>
            </a:r>
            <a:r>
              <a:rPr lang="ru-RU" sz="2000" dirty="0">
                <a:latin typeface="Times New Roman" pitchFamily="18" charset="0"/>
                <a:cs typeface="Times New Roman" pitchFamily="18" charset="0"/>
              </a:rPr>
              <a:t> святителем Питиримом. В комплекс Вознесенского женского монастыря входят: 2 храма, 1 </a:t>
            </a:r>
            <a:r>
              <a:rPr lang="ru-RU" sz="2000" dirty="0" err="1">
                <a:latin typeface="Times New Roman" pitchFamily="18" charset="0"/>
                <a:cs typeface="Times New Roman" pitchFamily="18" charset="0"/>
              </a:rPr>
              <a:t>водосвятная</a:t>
            </a:r>
            <a:r>
              <a:rPr lang="ru-RU" sz="2000" dirty="0">
                <a:latin typeface="Times New Roman" pitchFamily="18" charset="0"/>
                <a:cs typeface="Times New Roman" pitchFamily="18" charset="0"/>
              </a:rPr>
              <a:t> часовня, келейный корпус, гостиница, трапезная, административное здание, библиотека, здание регентского отделения Тамбовской духовной семинарии, </a:t>
            </a:r>
            <a:r>
              <a:rPr lang="ru-RU" sz="2000" dirty="0" err="1">
                <a:latin typeface="Times New Roman" pitchFamily="18" charset="0"/>
                <a:cs typeface="Times New Roman" pitchFamily="18" charset="0"/>
              </a:rPr>
              <a:t>просфорня</a:t>
            </a:r>
            <a:r>
              <a:rPr lang="ru-RU" sz="2000" dirty="0">
                <a:latin typeface="Times New Roman" pitchFamily="18" charset="0"/>
                <a:cs typeface="Times New Roman" pitchFamily="18" charset="0"/>
              </a:rPr>
              <a:t>, хозяйственные постройки. Над захоронением монахини </a:t>
            </a:r>
            <a:r>
              <a:rPr lang="ru-RU" sz="2000" dirty="0" err="1">
                <a:latin typeface="Times New Roman" pitchFamily="18" charset="0"/>
                <a:cs typeface="Times New Roman" pitchFamily="18" charset="0"/>
              </a:rPr>
              <a:t>Миропии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Аденковой</a:t>
            </a:r>
            <a:r>
              <a:rPr lang="ru-RU" sz="2000" dirty="0">
                <a:latin typeface="Times New Roman" pitchFamily="18" charset="0"/>
                <a:cs typeface="Times New Roman" pitchFamily="18" charset="0"/>
              </a:rPr>
              <a:t>) восстановлена часовня. Эта монахиня принесла в обитель чудотворную Казанскую икону, ставшую позднее известной </a:t>
            </a:r>
            <a:r>
              <a:rPr lang="ru-RU" sz="2000" dirty="0" err="1">
                <a:latin typeface="Times New Roman" pitchFamily="18" charset="0"/>
                <a:cs typeface="Times New Roman" pitchFamily="18" charset="0"/>
              </a:rPr>
              <a:t>Вышенской</a:t>
            </a:r>
            <a:r>
              <a:rPr lang="ru-RU" sz="2000" dirty="0">
                <a:latin typeface="Times New Roman" pitchFamily="18" charset="0"/>
                <a:cs typeface="Times New Roman" pitchFamily="18" charset="0"/>
              </a:rPr>
              <a:t> иконой Божией Матери.</a:t>
            </a:r>
          </a:p>
        </p:txBody>
      </p:sp>
      <p:pic>
        <p:nvPicPr>
          <p:cNvPr id="30726" name="Picture 6" descr="http://kemclub.ru/best/3512455.jpg"/>
          <p:cNvPicPr>
            <a:picLocks noChangeAspect="1" noChangeArrowheads="1"/>
          </p:cNvPicPr>
          <p:nvPr/>
        </p:nvPicPr>
        <p:blipFill>
          <a:blip r:embed="rId3" cstate="print"/>
          <a:srcRect/>
          <a:stretch>
            <a:fillRect/>
          </a:stretch>
        </p:blipFill>
        <p:spPr bwMode="auto">
          <a:xfrm>
            <a:off x="2123728" y="980728"/>
            <a:ext cx="5001038" cy="3769075"/>
          </a:xfrm>
          <a:prstGeom prst="rect">
            <a:avLst/>
          </a:prstGeom>
          <a:noFill/>
        </p:spPr>
      </p:pic>
    </p:spTree>
  </p:cSld>
  <p:clrMapOvr>
    <a:masterClrMapping/>
  </p:clrMapOvr>
  <p:transition spd="slow">
    <p:wheel spokes="8"/>
    <p:sndAc>
      <p:stSnd>
        <p:snd r:embed="rId2" name="chimes.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785818"/>
          </a:xfrm>
        </p:spPr>
        <p:txBody>
          <a:bodyPr>
            <a:normAutofit fontScale="90000"/>
          </a:bodyPr>
          <a:lstStyle/>
          <a:p>
            <a:r>
              <a:rPr lang="ru-RU" sz="2400" b="1" dirty="0">
                <a:solidFill>
                  <a:srgbClr val="C00000"/>
                </a:solidFill>
                <a:latin typeface="Comic Sans MS" pitchFamily="66" charset="0"/>
              </a:rPr>
              <a:t>Дом-музей Г.В.Чичерина</a:t>
            </a:r>
            <a:r>
              <a:rPr lang="ru-RU" sz="2400" b="1" dirty="0"/>
              <a:t/>
            </a:r>
            <a:br>
              <a:rPr lang="ru-RU" sz="2400" b="1" dirty="0"/>
            </a:br>
            <a:endParaRPr lang="ru-RU" sz="2400" dirty="0"/>
          </a:p>
        </p:txBody>
      </p:sp>
      <p:sp>
        <p:nvSpPr>
          <p:cNvPr id="3" name="Содержимое 2"/>
          <p:cNvSpPr>
            <a:spLocks noGrp="1"/>
          </p:cNvSpPr>
          <p:nvPr>
            <p:ph sz="quarter" idx="1"/>
          </p:nvPr>
        </p:nvSpPr>
        <p:spPr>
          <a:xfrm>
            <a:off x="142844" y="4572008"/>
            <a:ext cx="8715436" cy="2000264"/>
          </a:xfrm>
        </p:spPr>
        <p:txBody>
          <a:bodyPr>
            <a:normAutofit fontScale="55000" lnSpcReduction="20000"/>
          </a:bodyPr>
          <a:lstStyle/>
          <a:p>
            <a:pPr>
              <a:buNone/>
            </a:pPr>
            <a:r>
              <a:rPr lang="ru-RU" dirty="0" smtClean="0"/>
              <a:t>        </a:t>
            </a:r>
            <a:r>
              <a:rPr lang="ru-RU" sz="2900" dirty="0" smtClean="0">
                <a:latin typeface="Times New Roman" pitchFamily="18" charset="0"/>
                <a:cs typeface="Times New Roman" pitchFamily="18" charset="0"/>
              </a:rPr>
              <a:t>Дом-музей </a:t>
            </a:r>
            <a:r>
              <a:rPr lang="ru-RU" sz="2900" dirty="0">
                <a:latin typeface="Times New Roman" pitchFamily="18" charset="0"/>
                <a:cs typeface="Times New Roman" pitchFamily="18" charset="0"/>
              </a:rPr>
              <a:t>Г.В.Чичерина, выдающегося государственного деятеля, талантливого дипломата Георгия Васильевича Чичерина, открыт в 1987 году. Музей расположен в деревянном барском доме Чичериных с прилегающими хозяйственными постройками. Дом с мезонином имеет девять комнат. В нем с 1877 по 1886 г. проживала семья дворян Чичериных. В Доме-музее хранится около 3300 предметов, в том числе мебель и книги из кабинета Г.В.Чичерина в Наркомате иностранных дел, личные вещи членов семьи Чичериных. Экспозиция музея интересна прежде всего тем, что раскрывает неординарную личность Чичерина. Большой популярностью пользуются музыкальные вечера в Белой гостиной музея, детские музыкальные среды и </a:t>
            </a:r>
            <a:r>
              <a:rPr lang="ru-RU" sz="2900" dirty="0" err="1">
                <a:latin typeface="Times New Roman" pitchFamily="18" charset="0"/>
                <a:cs typeface="Times New Roman" pitchFamily="18" charset="0"/>
              </a:rPr>
              <a:t>тетрализованная</a:t>
            </a:r>
            <a:r>
              <a:rPr lang="ru-RU" sz="2900" dirty="0">
                <a:latin typeface="Times New Roman" pitchFamily="18" charset="0"/>
                <a:cs typeface="Times New Roman" pitchFamily="18" charset="0"/>
              </a:rPr>
              <a:t> экскурсия.</a:t>
            </a:r>
          </a:p>
        </p:txBody>
      </p:sp>
      <p:pic>
        <p:nvPicPr>
          <p:cNvPr id="31746" name="Picture 2" descr="http://autotravel.ru/phalbum/10183/586.jpg"/>
          <p:cNvPicPr>
            <a:picLocks noChangeAspect="1" noChangeArrowheads="1"/>
          </p:cNvPicPr>
          <p:nvPr/>
        </p:nvPicPr>
        <p:blipFill>
          <a:blip r:embed="rId3" cstate="print"/>
          <a:srcRect/>
          <a:stretch>
            <a:fillRect/>
          </a:stretch>
        </p:blipFill>
        <p:spPr bwMode="auto">
          <a:xfrm>
            <a:off x="1500166" y="785794"/>
            <a:ext cx="5500726" cy="3685487"/>
          </a:xfrm>
          <a:prstGeom prst="rect">
            <a:avLst/>
          </a:prstGeom>
          <a:noFill/>
        </p:spPr>
      </p:pic>
    </p:spTree>
  </p:cSld>
  <p:clrMapOvr>
    <a:masterClrMapping/>
  </p:clrMapOvr>
  <p:transition spd="slow">
    <p:wheel spokes="8"/>
    <p:sndAc>
      <p:stSnd>
        <p:snd r:embed="rId2" name="chimes.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фициаль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152</TotalTime>
  <Words>1185</Words>
  <Application>Microsoft Office PowerPoint</Application>
  <PresentationFormat>Экран (4:3)</PresentationFormat>
  <Paragraphs>29</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Официальная</vt:lpstr>
      <vt:lpstr>Главные достопримечательности Тамбова</vt:lpstr>
      <vt:lpstr>Губернское казначейство</vt:lpstr>
      <vt:lpstr>Дворец бракосочетания</vt:lpstr>
      <vt:lpstr>Тамбовский колледж искусств</vt:lpstr>
      <vt:lpstr>Тамбовская областная картинная галерея</vt:lpstr>
      <vt:lpstr>Тамбовский государственный музыкально-педагогический институт им. С.В. Рахманинова</vt:lpstr>
      <vt:lpstr>Здание гостиного двора, г.Тамбов, ул. Советская, 101</vt:lpstr>
      <vt:lpstr> Вознесенский женский монастырь </vt:lpstr>
      <vt:lpstr>Дом-музей Г.В.Чичерина </vt:lpstr>
      <vt:lpstr>Казанский мужской монастырь</vt:lpstr>
      <vt:lpstr> Набережная города Тамбова </vt:lpstr>
      <vt:lpstr>Спасо-Преображенский Кафедральный собор </vt:lpstr>
      <vt:lpstr>Тамбовский государственный драматический театр</vt:lpstr>
      <vt:lpstr>Тамбовский государственный театр кукол </vt:lpstr>
      <vt:lpstr>Тамбовский областной краеведческий музей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cp:lastModifiedBy>
  <cp:revision>45</cp:revision>
  <dcterms:created xsi:type="dcterms:W3CDTF">2013-12-21T09:34:52Z</dcterms:created>
  <dcterms:modified xsi:type="dcterms:W3CDTF">2014-03-16T18:18:12Z</dcterms:modified>
</cp:coreProperties>
</file>