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0"/>
  </p:notesMasterIdLst>
  <p:sldIdLst>
    <p:sldId id="305" r:id="rId2"/>
    <p:sldId id="300" r:id="rId3"/>
    <p:sldId id="271" r:id="rId4"/>
    <p:sldId id="301" r:id="rId5"/>
    <p:sldId id="266" r:id="rId6"/>
    <p:sldId id="281" r:id="rId7"/>
    <p:sldId id="278" r:id="rId8"/>
    <p:sldId id="30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65" d="100"/>
          <a:sy n="65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E6C22F-42A0-46C1-AC0C-E6E84889CB6C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135F08-05B0-44A1-BCE3-B3C6B767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53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2C8E-07F6-43D6-B435-B7CE8EE31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FE85-2E12-40F2-838D-B92E13087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B7F-84FA-4685-BC8C-591757FEA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B754-6AC3-41D8-A66B-B3A946604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14BA-9DC0-4068-9006-4A28171F7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EE32-8A88-44DA-B8BF-B6663EBEB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8BDF-E375-4F44-99F0-679072FFE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E84-F9C9-4E24-A641-B0FA430A4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37F0-2106-4C7E-B192-0F9066CC3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B373-BBE4-419F-8944-58B343037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1F00-1114-4FF1-BDC5-D15CD4B17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7C4176-8B82-43A9-82FA-C3EAA0EE5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citaty.com/hein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2"/>
          <p:cNvSpPr>
            <a:spLocks/>
          </p:cNvSpPr>
          <p:nvPr/>
        </p:nvSpPr>
        <p:spPr bwMode="auto">
          <a:xfrm>
            <a:off x="1547813" y="1484312"/>
            <a:ext cx="6984627" cy="79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r>
              <a:rPr lang="ru-RU" b="1" dirty="0"/>
              <a:t>Единственная красота, которую я знаю,- это здоровье.</a:t>
            </a:r>
          </a:p>
          <a:p>
            <a:r>
              <a:rPr lang="ru-RU" b="1" dirty="0" smtClean="0">
                <a:hlinkClick r:id="rId3" tooltip="Генрих Гейне"/>
              </a:rPr>
              <a:t>                                                                                  Генрих Гейне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51354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Гимнастика бодрящая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DSC0604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5696" y="2409824"/>
            <a:ext cx="5328592" cy="375548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3"/>
          <p:cNvSpPr>
            <a:spLocks noChangeShapeType="1"/>
          </p:cNvSpPr>
          <p:nvPr/>
        </p:nvSpPr>
        <p:spPr bwMode="gray">
          <a:xfrm flipV="1">
            <a:off x="1619250" y="48688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792162" y="423227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gray">
          <a:xfrm>
            <a:off x="1619250" y="2349500"/>
            <a:ext cx="5953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792162" y="17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gray">
          <a:xfrm>
            <a:off x="1619250" y="1773238"/>
            <a:ext cx="54006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/>
              <a:t>Устранить </a:t>
            </a:r>
            <a:r>
              <a:rPr lang="ru-RU" sz="1600" dirty="0"/>
              <a:t>сонливость и вялость</a:t>
            </a:r>
            <a:endParaRPr lang="en-US" sz="1600" dirty="0">
              <a:cs typeface="Arial" charset="0"/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gray">
          <a:xfrm>
            <a:off x="1619250" y="3213100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792162" y="257492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gray">
          <a:xfrm>
            <a:off x="1619250" y="40052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gray">
          <a:xfrm flipV="1">
            <a:off x="1619250" y="57324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ltGray">
          <a:xfrm rot="3419336">
            <a:off x="792162" y="5095876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gray">
          <a:xfrm>
            <a:off x="900113" y="5084763"/>
            <a:ext cx="2873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gray">
          <a:xfrm>
            <a:off x="1619250" y="2565400"/>
            <a:ext cx="52435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>
                <a:cs typeface="Arial" charset="0"/>
              </a:rPr>
              <a:t>Укрепление здоровья и повышение защитных сил </a:t>
            </a:r>
            <a:r>
              <a:rPr lang="ru-RU" sz="1600" dirty="0" smtClean="0">
                <a:cs typeface="Arial" charset="0"/>
              </a:rPr>
              <a:t>организма.</a:t>
            </a:r>
            <a:endParaRPr lang="en-US" sz="1600" dirty="0">
              <a:cs typeface="Arial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gray">
          <a:xfrm>
            <a:off x="1525272" y="4292600"/>
            <a:ext cx="52562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/>
              <a:t>Улучшение настроения</a:t>
            </a:r>
            <a:endParaRPr lang="ru-RU" sz="1600" dirty="0"/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gray">
          <a:xfrm>
            <a:off x="1619250" y="5157788"/>
            <a:ext cx="52562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/>
              <a:t>Поднятие мышечного тонуса</a:t>
            </a:r>
            <a:endParaRPr lang="en-US" sz="1600" dirty="0">
              <a:cs typeface="Arial" charset="0"/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gray">
          <a:xfrm rot="10800000" flipH="1" flipV="1">
            <a:off x="971550" y="1830388"/>
            <a:ext cx="144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gray">
          <a:xfrm>
            <a:off x="900113" y="2565400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gray">
          <a:xfrm rot="3419336">
            <a:off x="792162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82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86" name="Прямоугольник 33"/>
          <p:cNvSpPr>
            <a:spLocks noChangeArrowheads="1"/>
          </p:cNvSpPr>
          <p:nvPr/>
        </p:nvSpPr>
        <p:spPr bwMode="auto">
          <a:xfrm>
            <a:off x="1619250" y="3644900"/>
            <a:ext cx="463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Укрепление нервной системы</a:t>
            </a:r>
          </a:p>
        </p:txBody>
      </p:sp>
      <p:sp>
        <p:nvSpPr>
          <p:cNvPr id="15387" name="WordArt 32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777736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значение</a:t>
            </a:r>
          </a:p>
          <a:p>
            <a:pPr algn="ctr"/>
            <a:r>
              <a:rPr lang="ru-RU" sz="4800" b="1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lang="ru-RU" sz="4800" b="1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гимнастики после дневного сна</a:t>
            </a:r>
            <a:endParaRPr lang="ru-RU" sz="4800" b="1" kern="10" dirty="0">
              <a:ln w="15875">
                <a:solidFill>
                  <a:srgbClr val="990000"/>
                </a:solidFill>
                <a:round/>
                <a:headEnd/>
                <a:tailEnd/>
              </a:ln>
              <a:solidFill>
                <a:srgbClr val="CC0000"/>
              </a:solidFill>
              <a:latin typeface="Courier New"/>
              <a:cs typeface="Courier New"/>
            </a:endParaRPr>
          </a:p>
        </p:txBody>
      </p:sp>
      <p:pic>
        <p:nvPicPr>
          <p:cNvPr id="1026" name="Picture 2" descr="http://funforkids.ru/pictures/rainbow/rainbow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85" y="1671536"/>
            <a:ext cx="2400563" cy="492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oup 5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1" y="5815013"/>
            <a:ext cx="8701979" cy="8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Group 5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943475"/>
            <a:ext cx="8701979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oup 6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3284984"/>
            <a:ext cx="8701979" cy="10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roup 5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1" y="1241397"/>
            <a:ext cx="7959029" cy="71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roup 5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382" y="2679162"/>
            <a:ext cx="8701976" cy="5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8"/>
          <p:cNvSpPr txBox="1">
            <a:spLocks noChangeArrowheads="1"/>
          </p:cNvSpPr>
          <p:nvPr/>
        </p:nvSpPr>
        <p:spPr bwMode="gray">
          <a:xfrm>
            <a:off x="1805103" y="2588640"/>
            <a:ext cx="59039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dirty="0">
                <a:latin typeface="Times New Roman"/>
                <a:ea typeface="Calibri"/>
              </a:rPr>
              <a:t>Гимнастика игрового характера</a:t>
            </a:r>
            <a:r>
              <a:rPr lang="ru-RU" sz="1600" dirty="0">
                <a:latin typeface="Times New Roman"/>
                <a:ea typeface="Calibri"/>
              </a:rPr>
              <a:t>; </a:t>
            </a:r>
            <a:endParaRPr lang="ru-RU" b="1" dirty="0"/>
          </a:p>
        </p:txBody>
      </p:sp>
      <p:sp>
        <p:nvSpPr>
          <p:cNvPr id="16391" name="Text Box 25"/>
          <p:cNvSpPr txBox="1">
            <a:spLocks noChangeArrowheads="1"/>
          </p:cNvSpPr>
          <p:nvPr/>
        </p:nvSpPr>
        <p:spPr bwMode="gray">
          <a:xfrm>
            <a:off x="1476375" y="4941888"/>
            <a:ext cx="7667625" cy="5170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R="89535"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Лечебно-восстановительная;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gray">
          <a:xfrm>
            <a:off x="1052513" y="44450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pic>
        <p:nvPicPr>
          <p:cNvPr id="16394" name="Group 5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523" y="4292600"/>
            <a:ext cx="8701976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25"/>
          <p:cNvSpPr txBox="1">
            <a:spLocks noChangeArrowheads="1"/>
          </p:cNvSpPr>
          <p:nvPr/>
        </p:nvSpPr>
        <p:spPr bwMode="gray">
          <a:xfrm>
            <a:off x="900112" y="3226205"/>
            <a:ext cx="7489825" cy="1218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89535"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Гимнастика с использованием тренажеров или спортивного комплекса;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eaLnBrk="0" hangingPunct="0"/>
            <a:r>
              <a:rPr lang="ru-RU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  <p:sp>
        <p:nvSpPr>
          <p:cNvPr id="16397" name="Text Box 18"/>
          <p:cNvSpPr txBox="1">
            <a:spLocks noChangeArrowheads="1"/>
          </p:cNvSpPr>
          <p:nvPr/>
        </p:nvSpPr>
        <p:spPr bwMode="gray">
          <a:xfrm>
            <a:off x="1472087" y="1190154"/>
            <a:ext cx="5832475" cy="7632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R="89535"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Разминка в постели и самомассаж;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eaLnBrk="0" hangingPunct="0"/>
            <a:endParaRPr lang="ru-RU" sz="1600" b="1" dirty="0"/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gray">
          <a:xfrm rot="10800000" flipV="1">
            <a:off x="7380288" y="5985639"/>
            <a:ext cx="2019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/>
              <a:t> 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gray">
          <a:xfrm>
            <a:off x="1353195" y="5981700"/>
            <a:ext cx="5113337" cy="794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R="89535"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Музыкально-ритмическая.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eaLnBrk="0" hangingPunct="0"/>
            <a:endParaRPr lang="en-US" dirty="0">
              <a:cs typeface="Arial" charset="0"/>
            </a:endParaRP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gray">
          <a:xfrm>
            <a:off x="1476375" y="4357531"/>
            <a:ext cx="5543550" cy="794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R="89535"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Пробежки по массажным дорожкам;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eaLnBrk="0" hangingPunct="0"/>
            <a:endParaRPr lang="en-US" dirty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5473" y="364304"/>
            <a:ext cx="5865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ВАРИАНТЫ БОДРЯЩЕЙ ГИМНАСТИКИ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51520" y="1953439"/>
            <a:ext cx="8568952" cy="61905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89535" lvl="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Дыхательная гимнастика- стоя у постели или в групповой комнате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http://stat20.privet.ru/lr/0b211930d6f089474b0d6ff45e81ac1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84" y="-84550"/>
            <a:ext cx="2347516" cy="23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goltum0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5038"/>
            <a:ext cx="7632700" cy="4248150"/>
          </a:xfrm>
          <a:prstGeom prst="rect">
            <a:avLst/>
          </a:prstGeom>
          <a:noFill/>
          <a:ln w="53975">
            <a:solidFill>
              <a:srgbClr val="3399FF">
                <a:alpha val="61176"/>
              </a:srgbClr>
            </a:solidFill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51050" y="2205038"/>
            <a:ext cx="77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 dirty="0"/>
              <a:t>         </a:t>
            </a:r>
          </a:p>
        </p:txBody>
      </p:sp>
      <p:sp>
        <p:nvSpPr>
          <p:cNvPr id="17412" name="WordArt 23"/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60483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методические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принципы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2551836"/>
            <a:ext cx="59046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Бодрящую гимнастику следует проводить в любое время года, при открытых фрамугах и форточках (или хорошо проветренном помещении), в течение </a:t>
            </a:r>
            <a:r>
              <a:rPr lang="ru-RU" sz="2800" dirty="0" smtClean="0"/>
              <a:t>пяти– десяти </a:t>
            </a:r>
            <a:r>
              <a:rPr lang="ru-RU" sz="2800" dirty="0"/>
              <a:t>минут в зависимости от возраста детей.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35" name="Text Box 39"/>
          <p:cNvSpPr txBox="1">
            <a:spLocks noChangeArrowheads="1"/>
          </p:cNvSpPr>
          <p:nvPr/>
        </p:nvSpPr>
        <p:spPr bwMode="black">
          <a:xfrm>
            <a:off x="4464050" y="4221163"/>
            <a:ext cx="46799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 dirty="0"/>
              <a:t>      </a:t>
            </a:r>
            <a:endParaRPr lang="en-US" sz="1600" dirty="0"/>
          </a:p>
        </p:txBody>
      </p:sp>
      <p:sp>
        <p:nvSpPr>
          <p:cNvPr id="18436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/>
          </a:p>
        </p:txBody>
      </p:sp>
      <p:sp>
        <p:nvSpPr>
          <p:cNvPr id="18441" name="Прямоугольник 127"/>
          <p:cNvSpPr>
            <a:spLocks noChangeArrowheads="1"/>
          </p:cNvSpPr>
          <p:nvPr/>
        </p:nvSpPr>
        <p:spPr bwMode="auto">
          <a:xfrm>
            <a:off x="3276600" y="6021388"/>
            <a:ext cx="4535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/>
              <a:t>    </a:t>
            </a:r>
          </a:p>
        </p:txBody>
      </p:sp>
      <p:sp>
        <p:nvSpPr>
          <p:cNvPr id="18444" name="Прямоугольник 142"/>
          <p:cNvSpPr>
            <a:spLocks noChangeArrowheads="1"/>
          </p:cNvSpPr>
          <p:nvPr/>
        </p:nvSpPr>
        <p:spPr bwMode="auto">
          <a:xfrm>
            <a:off x="4140200" y="5229225"/>
            <a:ext cx="543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endParaRPr lang="ru-RU" sz="1600" i="1" dirty="0"/>
          </a:p>
        </p:txBody>
      </p:sp>
      <p:pic>
        <p:nvPicPr>
          <p:cNvPr id="18446" name="Picture 2" descr="\\msk-fp01\userdata$\pahomavaEA\Desktop\грамоты\шар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120" y="2310328"/>
            <a:ext cx="310832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42"/>
          <p:cNvSpPr>
            <a:spLocks noChangeArrowheads="1"/>
          </p:cNvSpPr>
          <p:nvPr/>
        </p:nvSpPr>
        <p:spPr bwMode="auto">
          <a:xfrm>
            <a:off x="3492501" y="1773238"/>
            <a:ext cx="54719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/>
              <a:t>         </a:t>
            </a:r>
          </a:p>
        </p:txBody>
      </p:sp>
      <p:sp>
        <p:nvSpPr>
          <p:cNvPr id="18449" name="WordArt 47"/>
          <p:cNvSpPr>
            <a:spLocks noChangeArrowheads="1" noChangeShapeType="1" noTextEdit="1"/>
          </p:cNvSpPr>
          <p:nvPr/>
        </p:nvSpPr>
        <p:spPr bwMode="auto">
          <a:xfrm>
            <a:off x="1259632" y="333376"/>
            <a:ext cx="7416056" cy="755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особенности проведения </a:t>
            </a:r>
          </a:p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</a:t>
            </a:r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одрящей гимнастики</a:t>
            </a:r>
            <a:endParaRPr lang="ru-RU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ECD9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3501" y="1685961"/>
            <a:ext cx="6630988" cy="502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Первое, что должен видеть ребенок после сна, - улыбающееся лицо взрослого человека, будь то мама или воспитатель детского сада, а также слышать плавную, размеренную речь, приятные интонации, уменьшительно-ласкательные суффиксы. Сама фонетика этих звуков несет положительную окраску, не зависимо от того, каким голосом произносит их взрослый. Дети тонко чувствуют эмоции окружающих. Взрослому необходимо быть внимательным к себе, следить за своей мимикой, за эмоциональным состоянием. Волнение, беспокойство, раздражительность, неуверенность взрослого дети впитывают сразу же, как губка. Все переживания тут же отразятся на настроении детей.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0482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-59093" y="2342736"/>
            <a:ext cx="9144000" cy="2572578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-3492896" y="2331799"/>
            <a:ext cx="1336155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8" eaLnBrk="0" hangingPunct="0">
              <a:buClr>
                <a:srgbClr val="0000FF"/>
              </a:buClr>
            </a:pPr>
            <a:r>
              <a:rPr lang="ru-RU" i="1" dirty="0"/>
              <a:t>Для детей младшего дошкольного возраста особенно интересна бодрящая гимнастика игрового характера, такие комплексы имеют сюжет, в них присутствует знакомый детям персонаж, который является образцом для подражания. Заранее </a:t>
            </a:r>
            <a:r>
              <a:rPr lang="ru-RU" i="1" dirty="0" smtClean="0"/>
              <a:t>подготовленные костюмы</a:t>
            </a:r>
            <a:r>
              <a:rPr lang="ru-RU" i="1" dirty="0"/>
              <a:t>, шапочки персонажей, красивые яркие игрушки радуют детей, увлекают их, заставляя двигаться, выполнять предложенное задание.</a:t>
            </a:r>
          </a:p>
        </p:txBody>
      </p:sp>
      <p:pic>
        <p:nvPicPr>
          <p:cNvPr id="20486" name="Picture 2" descr="\\msk-fp01\userdata$\pahomavaEA\Desktop\грамоты\малыш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880" y="4086225"/>
            <a:ext cx="2592388" cy="281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25"/>
          <p:cNvSpPr txBox="1">
            <a:spLocks noChangeArrowheads="1"/>
          </p:cNvSpPr>
          <p:nvPr/>
        </p:nvSpPr>
        <p:spPr bwMode="black">
          <a:xfrm>
            <a:off x="775662" y="-2679"/>
            <a:ext cx="768477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</a:t>
            </a:r>
            <a:r>
              <a:rPr lang="ru-RU" sz="4600" b="1" i="1" dirty="0" smtClean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бодрящей гимнастики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rgbClr val="3333FF"/>
                </a:solidFill>
                <a:latin typeface="Monotype Corsiva" pitchFamily="66" charset="0"/>
              </a:rPr>
              <a:t>для детей </a:t>
            </a:r>
            <a:r>
              <a:rPr lang="ru-RU" sz="2400" b="1" i="1" dirty="0">
                <a:solidFill>
                  <a:srgbClr val="3333FF"/>
                </a:solidFill>
                <a:latin typeface="Monotype Corsiva" pitchFamily="66" charset="0"/>
              </a:rPr>
              <a:t>младшего дошкольного возраста</a:t>
            </a:r>
            <a:endParaRPr lang="en-US" sz="24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54071" y="1591712"/>
            <a:ext cx="8713788" cy="2952750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dirty="0"/>
              <a:t>Для детей старшего дошкольного возраста необходимо проводить </a:t>
            </a:r>
            <a:r>
              <a:rPr lang="ru-RU" dirty="0" smtClean="0"/>
              <a:t>комплексы</a:t>
            </a:r>
          </a:p>
          <a:p>
            <a:pPr eaLnBrk="0" hangingPunct="0">
              <a:defRPr/>
            </a:pPr>
            <a:r>
              <a:rPr lang="ru-RU" dirty="0" smtClean="0"/>
              <a:t> </a:t>
            </a:r>
            <a:r>
              <a:rPr lang="ru-RU" dirty="0"/>
              <a:t>бодрящей гимнастики с элементами точечного массажа и самомассажа</a:t>
            </a:r>
            <a:r>
              <a:rPr lang="ru-RU" dirty="0" smtClean="0"/>
              <a:t>.</a:t>
            </a:r>
          </a:p>
          <a:p>
            <a:pPr eaLnBrk="0" hangingPunct="0">
              <a:defRPr/>
            </a:pPr>
            <a:r>
              <a:rPr lang="ru-RU" dirty="0" smtClean="0"/>
              <a:t> </a:t>
            </a:r>
            <a:r>
              <a:rPr lang="ru-RU" dirty="0"/>
              <a:t>Сущность точечного массажа сводится к механическому раздражению </a:t>
            </a:r>
            <a:endParaRPr lang="ru-RU" dirty="0" smtClean="0"/>
          </a:p>
          <a:p>
            <a:pPr eaLnBrk="0" hangingPunct="0">
              <a:defRPr/>
            </a:pPr>
            <a:r>
              <a:rPr lang="ru-RU" dirty="0" smtClean="0"/>
              <a:t>биологически </a:t>
            </a:r>
            <a:r>
              <a:rPr lang="ru-RU" dirty="0"/>
              <a:t>активных точек на теле, повышают иммунитет. 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black">
          <a:xfrm>
            <a:off x="38457" y="24674"/>
            <a:ext cx="9145016" cy="165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5760"/>
              </a:lnSpc>
              <a:spcBef>
                <a:spcPts val="600"/>
              </a:spcBef>
              <a:defRPr/>
            </a:pPr>
            <a:r>
              <a:rPr lang="ru-RU" sz="4600" b="1" i="1" dirty="0">
                <a:ln w="19050">
                  <a:solidFill>
                    <a:srgbClr val="0000CC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</a:t>
            </a:r>
            <a:r>
              <a:rPr lang="ru-RU" sz="4600" b="1" i="1" dirty="0" smtClean="0">
                <a:ln w="19050">
                  <a:solidFill>
                    <a:srgbClr val="0000CC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бодрящей гимнастики</a:t>
            </a:r>
          </a:p>
          <a:p>
            <a:pPr algn="ctr" eaLnBrk="0" hangingPunct="0">
              <a:lnSpc>
                <a:spcPts val="5760"/>
              </a:lnSpc>
              <a:spcBef>
                <a:spcPts val="600"/>
              </a:spcBef>
              <a:defRPr/>
            </a:pP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ля 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детей старшего дошкольного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возраста</a:t>
            </a:r>
            <a:endParaRPr lang="en-US" sz="4000" b="1" dirty="0">
              <a:solidFill>
                <a:srgbClr val="FFFFCC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http://www.artes.su/wallpapers/df7625d022cb2254d8cff5a33055a6d0/211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4248472" cy="28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4414/76074362.166/0_921a8_5446b430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340768"/>
            <a:ext cx="35283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Упражнение в кровати: 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На скамейке у окошка 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Улеглась и дремлет кошка. Свернуться калачиком, ноги подтянуть к голове 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Киска глазки открывай! Открывают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</a:rPr>
              <a:t>глаза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, обвести глазами комнату 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День зарядкой начинай! 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</a:rPr>
              <a:t>Лежа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на спине поднимают согнутые в коленях ноги к живот 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Захотела наша кошка 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Когти поточить немножко. Подняв руки вверх делают царапающие движения 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301807"/>
      </p:ext>
    </p:extLst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357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modified xsi:type="dcterms:W3CDTF">2013-10-11T14:57:40Z</dcterms:modified>
</cp:coreProperties>
</file>