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3D"/>
    <a:srgbClr val="990099"/>
    <a:srgbClr val="846AF0"/>
    <a:srgbClr val="AFEEFB"/>
    <a:srgbClr val="FFFF37"/>
    <a:srgbClr val="FBC43B"/>
    <a:srgbClr val="CCFF66"/>
    <a:srgbClr val="CCFF33"/>
    <a:srgbClr val="FFFF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1828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6700" i="1" dirty="0" smtClean="0">
                <a:solidFill>
                  <a:srgbClr val="FFFF66"/>
                </a:solidFill>
                <a:latin typeface="Constantia" pitchFamily="18" charset="0"/>
              </a:rPr>
              <a:t>«</a:t>
            </a:r>
            <a:r>
              <a:rPr lang="ru-RU" sz="8900" i="1" dirty="0" smtClean="0">
                <a:solidFill>
                  <a:srgbClr val="FFFF66"/>
                </a:solidFill>
                <a:latin typeface="Constantia" pitchFamily="18" charset="0"/>
              </a:rPr>
              <a:t>С</a:t>
            </a:r>
            <a:r>
              <a:rPr lang="ru-RU" sz="6700" i="1" dirty="0" smtClean="0">
                <a:solidFill>
                  <a:srgbClr val="FFFF66"/>
                </a:solidFill>
                <a:latin typeface="Constantia" pitchFamily="18" charset="0"/>
              </a:rPr>
              <a:t>казочное             королевство»</a:t>
            </a:r>
            <a:endParaRPr lang="ru-RU" sz="6700" i="1" dirty="0">
              <a:solidFill>
                <a:srgbClr val="FFFF66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64008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Сказку сочинили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дети и взрослые МКДОУ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детский сад № 1 </a:t>
            </a:r>
          </a:p>
          <a:p>
            <a:pPr>
              <a:defRPr/>
            </a:pPr>
            <a:endParaRPr lang="ru-RU" sz="2000" b="1" i="1" dirty="0" smtClean="0">
              <a:latin typeface="Century Schoolbook" pitchFamily="18" charset="0"/>
            </a:endParaRPr>
          </a:p>
          <a:p>
            <a:pPr>
              <a:defRPr/>
            </a:pPr>
            <a:endParaRPr lang="ru-RU" sz="2000" b="1" i="1" dirty="0" smtClean="0">
              <a:latin typeface="Century Schoolbook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город Острогожск,</a:t>
            </a:r>
          </a:p>
          <a:p>
            <a:pPr>
              <a:defRPr/>
            </a:pPr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улица </a:t>
            </a:r>
            <a:r>
              <a:rPr lang="ru-RU" sz="24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Нарского</a:t>
            </a:r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, дом 37</a:t>
            </a:r>
          </a:p>
          <a:p>
            <a:endParaRPr lang="ru-RU" sz="3200" dirty="0"/>
          </a:p>
        </p:txBody>
      </p:sp>
      <p:pic>
        <p:nvPicPr>
          <p:cNvPr id="4" name="Рисунок 3" descr="http://i.teremokcom.ru/u/fe/3eb6ba688211e284374ed531933b38/-/teremok%281%29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3645024"/>
            <a:ext cx="3275856" cy="3212976"/>
          </a:xfrm>
          <a:prstGeom prst="cloud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 descr="http://img1.liveinternet.ru/images/attach/c/8/105/71/105071121_embl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2520280" cy="252028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DSC010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299178">
            <a:off x="156885" y="840780"/>
            <a:ext cx="3741032" cy="255783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  <a:latin typeface="Constantia" pitchFamily="18" charset="0"/>
              </a:rPr>
              <a:t>Вместе весело играют,</a:t>
            </a:r>
            <a:endParaRPr lang="ru-RU" sz="4000" u="sng" dirty="0">
              <a:latin typeface="Constantia" pitchFamily="18" charset="0"/>
            </a:endParaRPr>
          </a:p>
        </p:txBody>
      </p:sp>
      <p:pic>
        <p:nvPicPr>
          <p:cNvPr id="4" name="Рисунок 3" descr="DSCN326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428467">
            <a:off x="5340403" y="939375"/>
            <a:ext cx="3589763" cy="255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10800000" flipV="1">
            <a:off x="0" y="3717031"/>
            <a:ext cx="3707906" cy="31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1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20072" y="3795652"/>
            <a:ext cx="3923928" cy="306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2087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95736" y="2132856"/>
            <a:ext cx="4554506" cy="3168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  <a:latin typeface="Constantia" pitchFamily="18" charset="0"/>
              </a:rPr>
              <a:t>мастерят, рисуют…</a:t>
            </a:r>
            <a:endParaRPr lang="ru-RU" sz="4000" u="sng" dirty="0">
              <a:latin typeface="Constantia" pitchFamily="18" charset="0"/>
            </a:endParaRPr>
          </a:p>
        </p:txBody>
      </p:sp>
      <p:pic>
        <p:nvPicPr>
          <p:cNvPr id="3" name="Рисунок 2" descr="SDC158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5707">
            <a:off x="130692" y="944419"/>
            <a:ext cx="3735275" cy="280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05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31380">
            <a:off x="5266060" y="938036"/>
            <a:ext cx="3744415" cy="295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DSC006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3805850"/>
            <a:ext cx="3529366" cy="305215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52120" y="3933056"/>
            <a:ext cx="349188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08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2738969" y="2021673"/>
            <a:ext cx="3661439" cy="3739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2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87187">
            <a:off x="4888560" y="859341"/>
            <a:ext cx="4128576" cy="321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2" descr="DSCN17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432874">
            <a:off x="70708" y="791508"/>
            <a:ext cx="4139953" cy="301069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Знакомятся со сказочными героями,</a:t>
            </a:r>
            <a:endParaRPr lang="ru-RU" u="sng" dirty="0">
              <a:latin typeface="Constantia" pitchFamily="18" charset="0"/>
            </a:endParaRPr>
          </a:p>
        </p:txBody>
      </p:sp>
      <p:pic>
        <p:nvPicPr>
          <p:cNvPr id="5" name="Рисунок 4" descr="DSCN202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1263756">
            <a:off x="-12124" y="3336069"/>
            <a:ext cx="2696260" cy="3580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16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760971">
            <a:off x="5998161" y="3905689"/>
            <a:ext cx="3203059" cy="2934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164.JPG"/>
          <p:cNvPicPr>
            <a:picLocks noChangeAspect="1"/>
          </p:cNvPicPr>
          <p:nvPr/>
        </p:nvPicPr>
        <p:blipFill>
          <a:blip r:embed="rId6" cstate="email"/>
          <a:srcRect t="-173"/>
          <a:stretch>
            <a:fillRect/>
          </a:stretch>
        </p:blipFill>
        <p:spPr>
          <a:xfrm>
            <a:off x="2267744" y="2996952"/>
            <a:ext cx="4762058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60212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На выступлении Борисоглебского драматического театра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42900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ТЮЗ «Корона» г.Лиски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Local Settings\Temporary Internet Files\Content.Word\DSC01240.jpg"/>
          <p:cNvPicPr/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987824" y="836712"/>
            <a:ext cx="32403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6" descr="C:\Documents and Settings\Admin\Local Settings\Temporary Internet Files\Content.Word\DSC01226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54454">
            <a:off x="-31511" y="667316"/>
            <a:ext cx="3362745" cy="337095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Рисунок 4" descr="C:\Documents and Settings\Admin\Local Settings\Temporary Internet Files\Content.Word\DSC012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8629">
            <a:off x="5852684" y="756481"/>
            <a:ext cx="3201123" cy="313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а потом… </a:t>
            </a:r>
            <a:b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сами разыгрывают сказку,</a:t>
            </a:r>
            <a:endParaRPr lang="ru-RU" u="sng" dirty="0">
              <a:latin typeface="Constantia" pitchFamily="18" charset="0"/>
            </a:endParaRPr>
          </a:p>
        </p:txBody>
      </p:sp>
      <p:pic>
        <p:nvPicPr>
          <p:cNvPr id="6" name="Содержимое 12" descr="DSC0076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3501008"/>
            <a:ext cx="4475989" cy="3356992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Содержимое 10" descr="DSC00945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 rot="20998784">
            <a:off x="255089" y="3589356"/>
            <a:ext cx="2688888" cy="3258108"/>
          </a:xfrm>
          <a:prstGeom prst="round2DiagRect">
            <a:avLst>
              <a:gd name="adj1" fmla="val 0"/>
              <a:gd name="adj2" fmla="val 32998"/>
            </a:avLst>
          </a:prstGeom>
          <a:effectLst>
            <a:softEdge rad="112500"/>
          </a:effectLst>
        </p:spPr>
      </p:pic>
      <p:pic>
        <p:nvPicPr>
          <p:cNvPr id="8" name="Содержимое 9" descr="DSC00881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 rot="566077">
            <a:off x="6163561" y="3558668"/>
            <a:ext cx="2730679" cy="3272633"/>
          </a:xfrm>
          <a:prstGeom prst="round2DiagRect">
            <a:avLst>
              <a:gd name="adj1" fmla="val 34586"/>
              <a:gd name="adj2" fmla="val 0"/>
            </a:avLst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P10209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440503">
            <a:off x="5657638" y="3917303"/>
            <a:ext cx="3354137" cy="273761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" name="Рисунок 2" descr="DSC011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181219">
            <a:off x="150628" y="1110876"/>
            <a:ext cx="3491361" cy="269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6" descr="DSC012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20624">
            <a:off x="3124571" y="1425758"/>
            <a:ext cx="3253184" cy="2851012"/>
          </a:xfrm>
          <a:prstGeom prst="round2DiagRect">
            <a:avLst>
              <a:gd name="adj1" fmla="val 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Рисунок 4" descr="DSC012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357720">
            <a:off x="5565186" y="935892"/>
            <a:ext cx="3442373" cy="280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0" descr="IMGP38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987824" y="3893542"/>
            <a:ext cx="2869262" cy="296445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8" name="Picture 19" descr="P102098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21093782">
            <a:off x="167822" y="4086511"/>
            <a:ext cx="3382205" cy="2537097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устраивают роскошные балы </a:t>
            </a:r>
            <a:b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и весёлые карнавалы.</a:t>
            </a:r>
            <a:endParaRPr lang="ru-RU" u="sng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Ходят на экскурсии,</a:t>
            </a:r>
            <a:endParaRPr lang="ru-RU" u="sng" dirty="0">
              <a:latin typeface="Constantia" pitchFamily="18" charset="0"/>
            </a:endParaRPr>
          </a:p>
        </p:txBody>
      </p:sp>
      <p:pic>
        <p:nvPicPr>
          <p:cNvPr id="3" name="Содержимое 8" descr="DSC04880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 rot="206015">
            <a:off x="82957" y="656067"/>
            <a:ext cx="3672408" cy="2880320"/>
          </a:xfrm>
          <a:prstGeom prst="round2DiagRect">
            <a:avLst>
              <a:gd name="adj1" fmla="val 0"/>
              <a:gd name="adj2" fmla="val 30645"/>
            </a:avLst>
          </a:prstGeom>
          <a:effectLst>
            <a:softEdge rad="112500"/>
          </a:effectLst>
        </p:spPr>
      </p:pic>
      <p:pic>
        <p:nvPicPr>
          <p:cNvPr id="4" name="Рисунок 3" descr="SDC1576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157026">
            <a:off x="5268540" y="703102"/>
            <a:ext cx="3707904" cy="2847116"/>
          </a:xfrm>
          <a:prstGeom prst="round2DiagRect">
            <a:avLst>
              <a:gd name="adj1" fmla="val 32214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9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1219636">
            <a:off x="182220" y="3279524"/>
            <a:ext cx="2608418" cy="344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25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46148">
            <a:off x="6358001" y="3271570"/>
            <a:ext cx="2612656" cy="346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227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55776" y="2060848"/>
            <a:ext cx="3983124" cy="369233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85293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 библиотеку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92494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  краеведческий музей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К памятнику художника-земляка И.Н. Крамского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62116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К памятнику земляка летчика-космонавта  А. Филипченко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6242447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На аллею  Славы </a:t>
            </a:r>
            <a:r>
              <a:rPr lang="ru-RU" sz="1600" b="1" i="1" dirty="0" smtClean="0">
                <a:solidFill>
                  <a:srgbClr val="FFFF00"/>
                </a:solidFill>
              </a:rPr>
              <a:t>(героев-земляков Великой Отечественной войны)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IMG_06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980728"/>
            <a:ext cx="3635896" cy="269750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Содержимое 10" descr="IMG_04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980728"/>
            <a:ext cx="3707904" cy="278092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Рисунок 4" descr="DSC048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98764">
            <a:off x="238403" y="3629140"/>
            <a:ext cx="2928319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53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612201">
            <a:off x="5888714" y="3694933"/>
            <a:ext cx="2986859" cy="301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DSC042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71800" y="2636912"/>
            <a:ext cx="3600401" cy="2877563"/>
          </a:xfrm>
          <a:prstGeom prst="round2SameRect">
            <a:avLst>
              <a:gd name="adj1" fmla="val 50000"/>
              <a:gd name="adj2" fmla="val 0"/>
            </a:avLst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400" i="1" u="sng" spc="100" dirty="0" smtClean="0">
                <a:solidFill>
                  <a:srgbClr val="FFFF00"/>
                </a:solidFill>
                <a:latin typeface="Constantia" pitchFamily="18" charset="0"/>
              </a:rPr>
              <a:t>участвуют в мероприятиях </a:t>
            </a:r>
            <a:br>
              <a:rPr lang="ru-RU" sz="4400" i="1" u="sng" spc="100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4400" i="1" u="sng" spc="100" dirty="0" smtClean="0">
                <a:solidFill>
                  <a:srgbClr val="FFFF00"/>
                </a:solidFill>
                <a:latin typeface="Constantia" pitchFamily="18" charset="0"/>
              </a:rPr>
              <a:t>города и района,</a:t>
            </a:r>
            <a:endParaRPr lang="ru-RU" u="sng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96952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Открытие детской поликлиники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3840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День города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1571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День Защиты детей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60212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Районная акция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«Скажи свое слово»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Конкурс рисунков на асфальте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априн Павел, МЫШИНАЯ ЛАКОМ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5229200"/>
            <a:ext cx="417646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1" descr="DSCN20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960438">
            <a:off x="179619" y="730999"/>
            <a:ext cx="2956852" cy="221798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Picture 16" descr="DSCN18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690411">
            <a:off x="6091176" y="885046"/>
            <a:ext cx="2867117" cy="215073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Рисунок 4" descr="Провоторов Дмитрий, НА ПТИЧЬЕМ ДВОР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90798">
            <a:off x="-18241" y="4507682"/>
            <a:ext cx="2726958" cy="2132856"/>
          </a:xfrm>
          <a:prstGeom prst="round2DiagRect">
            <a:avLst>
              <a:gd name="adj1" fmla="val 0"/>
              <a:gd name="adj2" fmla="val 3265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убраков Иван, МИЛЕНЬКИЙ МОЙ КОТИК!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21313781">
            <a:off x="82296" y="2811138"/>
            <a:ext cx="2545143" cy="208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9" descr="Дед Мороз и Снегурочк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363497">
            <a:off x="6338914" y="2701270"/>
            <a:ext cx="2698547" cy="216172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Рисунок 8" descr="Зимушка - зим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240831">
            <a:off x="6428888" y="4560181"/>
            <a:ext cx="2638487" cy="220486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DSCN196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83768" y="1268760"/>
            <a:ext cx="3960440" cy="395461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организуют выставки творческих  работ…</a:t>
            </a:r>
            <a:endParaRPr lang="ru-RU" u="sng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  <a:latin typeface="Constantia" pitchFamily="18" charset="0"/>
              </a:rPr>
              <a:t>и, конечно, сладко спят…</a:t>
            </a:r>
            <a:endParaRPr lang="ru-RU" sz="4000" u="sng" dirty="0">
              <a:latin typeface="Constantia" pitchFamily="18" charset="0"/>
            </a:endParaRPr>
          </a:p>
        </p:txBody>
      </p:sp>
      <p:pic>
        <p:nvPicPr>
          <p:cNvPr id="3" name="Picture 8" descr="DSCN19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1556792"/>
            <a:ext cx="6480720" cy="4345372"/>
          </a:xfrm>
          <a:prstGeom prst="roundRect">
            <a:avLst/>
          </a:prstGeom>
          <a:effectLst>
            <a:softEdge rad="112500"/>
          </a:effectLst>
        </p:spPr>
      </p:pic>
      <p:pic>
        <p:nvPicPr>
          <p:cNvPr id="20482" name="Picture 2" descr="inde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617132"/>
            <a:ext cx="2987824" cy="22408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483" name="Picture 3" descr="i?id=59280831-54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4704"/>
            <a:ext cx="2267744" cy="241817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525344"/>
          </a:xfrm>
        </p:spPr>
        <p:txBody>
          <a:bodyPr>
            <a:prstTxWarp prst="textArchUpPour">
              <a:avLst>
                <a:gd name="adj1" fmla="val 11381294"/>
                <a:gd name="adj2" fmla="val 79452"/>
              </a:avLst>
            </a:prstTxWarp>
            <a:normAutofit/>
          </a:bodyPr>
          <a:lstStyle/>
          <a:p>
            <a:r>
              <a:rPr lang="ru-RU" sz="3800" i="1" u="sng" dirty="0" smtClean="0">
                <a:solidFill>
                  <a:srgbClr val="FFFF00"/>
                </a:solidFill>
                <a:latin typeface="Constantia" pitchFamily="18" charset="0"/>
              </a:rPr>
              <a:t>В этом королевстве весело живут,</a:t>
            </a:r>
            <a:endParaRPr lang="ru-RU" sz="3800" u="sng" dirty="0">
              <a:latin typeface="Constantia" pitchFamily="18" charset="0"/>
            </a:endParaRPr>
          </a:p>
        </p:txBody>
      </p:sp>
      <p:pic>
        <p:nvPicPr>
          <p:cNvPr id="3" name="Picture 4" descr="DSC010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1196752"/>
            <a:ext cx="6336704" cy="5004665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3212976"/>
            <a:ext cx="5832648" cy="337218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FFFF00"/>
                </a:solidFill>
                <a:latin typeface="Constantia" pitchFamily="18" charset="0"/>
              </a:rPr>
              <a:t>и вас в гости ждут!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2.nnm.ru/9/a/0/5/2/bdd5301761ca7d4336f33f96da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53136"/>
            <a:ext cx="2339751" cy="2204864"/>
          </a:xfrm>
          <a:prstGeom prst="round2DiagRect">
            <a:avLst>
              <a:gd name="adj1" fmla="val 41426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1" descr="IMG_06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260648"/>
            <a:ext cx="8718239" cy="5328592"/>
          </a:xfrm>
          <a:prstGeom prst="cloudCallout">
            <a:avLst>
              <a:gd name="adj1" fmla="val -33235"/>
              <a:gd name="adj2" fmla="val 44355"/>
            </a:avLst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229200"/>
            <a:ext cx="7092280" cy="1066130"/>
          </a:xfrm>
        </p:spPr>
        <p:txBody>
          <a:bodyPr>
            <a:noAutofit/>
          </a:bodyPr>
          <a:lstStyle/>
          <a:p>
            <a:pPr algn="l"/>
            <a:r>
              <a:rPr lang="ru-RU" sz="3600" i="1" dirty="0" smtClean="0">
                <a:solidFill>
                  <a:srgbClr val="FFFF66"/>
                </a:solidFill>
                <a:latin typeface="Constantia" pitchFamily="18" charset="0"/>
                <a:ea typeface="Cambria Math" pitchFamily="18" charset="0"/>
              </a:rPr>
              <a:t>       </a:t>
            </a:r>
            <a:r>
              <a:rPr lang="ru-RU" sz="3600" i="1" u="sng" dirty="0" smtClean="0">
                <a:solidFill>
                  <a:srgbClr val="FFFF66"/>
                </a:solidFill>
                <a:latin typeface="Constantia" pitchFamily="18" charset="0"/>
                <a:ea typeface="Cambria Math" pitchFamily="18" charset="0"/>
              </a:rPr>
              <a:t>Детсадовское </a:t>
            </a:r>
            <a:br>
              <a:rPr lang="ru-RU" sz="3600" i="1" u="sng" dirty="0" smtClean="0">
                <a:solidFill>
                  <a:srgbClr val="FFFF66"/>
                </a:solidFill>
                <a:latin typeface="Constantia" pitchFamily="18" charset="0"/>
                <a:ea typeface="Cambria Math" pitchFamily="18" charset="0"/>
              </a:rPr>
            </a:br>
            <a:r>
              <a:rPr lang="ru-RU" sz="3600" i="1" dirty="0" smtClean="0">
                <a:solidFill>
                  <a:srgbClr val="FFFF66"/>
                </a:solidFill>
                <a:latin typeface="Constantia" pitchFamily="18" charset="0"/>
                <a:ea typeface="Cambria Math" pitchFamily="18" charset="0"/>
              </a:rPr>
              <a:t>                           </a:t>
            </a:r>
            <a:r>
              <a:rPr lang="ru-RU" sz="3600" i="1" u="sng" dirty="0" smtClean="0">
                <a:solidFill>
                  <a:srgbClr val="FFFF66"/>
                </a:solidFill>
                <a:latin typeface="Constantia" pitchFamily="18" charset="0"/>
                <a:ea typeface="Cambria Math" pitchFamily="18" charset="0"/>
              </a:rPr>
              <a:t>королевство №1</a:t>
            </a:r>
            <a:endParaRPr lang="ru-RU" sz="3600" i="1" u="sng" dirty="0">
              <a:solidFill>
                <a:srgbClr val="FFFF66"/>
              </a:solidFill>
              <a:latin typeface="Constanti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  <a:latin typeface="Constantia" pitchFamily="18" charset="0"/>
              </a:rPr>
              <a:t>Территория королевства</a:t>
            </a:r>
            <a:endParaRPr lang="ru-RU" sz="4000" u="sng" dirty="0">
              <a:latin typeface="Constantia" pitchFamily="18" charset="0"/>
            </a:endParaRPr>
          </a:p>
        </p:txBody>
      </p:sp>
      <p:pic>
        <p:nvPicPr>
          <p:cNvPr id="3" name="Содержимое 15" descr="DSC088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189776">
            <a:off x="78568" y="1130864"/>
            <a:ext cx="4607294" cy="2520280"/>
          </a:xfrm>
          <a:prstGeom prst="roundRect">
            <a:avLst>
              <a:gd name="adj" fmla="val 39593"/>
            </a:avLst>
          </a:prstGeom>
          <a:effectLst>
            <a:softEdge rad="112500"/>
          </a:effectLst>
        </p:spPr>
      </p:pic>
      <p:pic>
        <p:nvPicPr>
          <p:cNvPr id="4" name="Рисунок 3" descr="DSC089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04932">
            <a:off x="149157" y="3833734"/>
            <a:ext cx="3761328" cy="2817909"/>
          </a:xfrm>
          <a:prstGeom prst="roundRect">
            <a:avLst>
              <a:gd name="adj" fmla="val 30565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литк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34193">
            <a:off x="5258989" y="4346295"/>
            <a:ext cx="3808258" cy="2384854"/>
          </a:xfrm>
          <a:prstGeom prst="roundRect">
            <a:avLst>
              <a:gd name="adj" fmla="val 31096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2" descr="спортивно-игровая площадк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77126" y="2348880"/>
            <a:ext cx="5009108" cy="3096344"/>
          </a:xfrm>
          <a:prstGeom prst="cloud">
            <a:avLst/>
          </a:prstGeom>
          <a:effectLst>
            <a:softEdge rad="112500"/>
          </a:effectLst>
        </p:spPr>
      </p:pic>
      <p:pic>
        <p:nvPicPr>
          <p:cNvPr id="7" name="Содержимое 16" descr="DSC0887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03976">
            <a:off x="5087085" y="1178821"/>
            <a:ext cx="3888434" cy="2592288"/>
          </a:xfrm>
          <a:prstGeom prst="roundRect">
            <a:avLst>
              <a:gd name="adj" fmla="val 38696"/>
            </a:avLst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17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404664"/>
            <a:ext cx="2726822" cy="2869858"/>
          </a:xfrm>
          <a:prstGeom prst="roundRect">
            <a:avLst>
              <a:gd name="adj" fmla="val 35755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17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30435" y="4059995"/>
            <a:ext cx="3413565" cy="2798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7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34531">
            <a:off x="-27802" y="1561841"/>
            <a:ext cx="3305072" cy="2657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еседка (4 группа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776857">
            <a:off x="6035469" y="1580400"/>
            <a:ext cx="3063602" cy="2483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Изображение 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4164335"/>
            <a:ext cx="3689440" cy="269366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Рисунок 6" descr="Беседк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412336">
            <a:off x="2016058" y="2631666"/>
            <a:ext cx="4925421" cy="3310426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6704"/>
          </a:xfrm>
        </p:spPr>
        <p:txBody>
          <a:bodyPr>
            <a:prstTxWarp prst="textButtonPour">
              <a:avLst>
                <a:gd name="adj1" fmla="val 11761210"/>
                <a:gd name="adj2" fmla="val 72616"/>
              </a:avLst>
            </a:prstTxWarp>
            <a:noAutofit/>
          </a:bodyPr>
          <a:lstStyle/>
          <a:p>
            <a: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  <a:t>а  в  расписных  теремках  живет</a:t>
            </a:r>
            <a:b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  <a:t/>
            </a:r>
            <a:b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  <a:t/>
            </a:r>
            <a:b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3600" i="1" u="sng" dirty="0" smtClean="0">
                <a:solidFill>
                  <a:srgbClr val="FFFF00"/>
                </a:solidFill>
                <a:latin typeface="Constantia" pitchFamily="18" charset="0"/>
              </a:rPr>
              <a:t>сказка</a:t>
            </a:r>
            <a:endParaRPr lang="ru-RU" sz="3600" u="sng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  <a:latin typeface="Constantia" pitchFamily="18" charset="0"/>
              </a:rPr>
              <a:t>Королевством правит</a:t>
            </a:r>
            <a:endParaRPr lang="ru-RU" sz="4000" u="sng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29523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tantia" pitchFamily="18" charset="0"/>
              </a:rPr>
              <a:t>Заведующая:</a:t>
            </a:r>
          </a:p>
          <a:p>
            <a:pPr algn="ctr">
              <a:defRPr/>
            </a:pPr>
            <a:r>
              <a:rPr lang="ru-RU" sz="2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tantia" pitchFamily="18" charset="0"/>
              </a:rPr>
              <a:t>Чернышова</a:t>
            </a:r>
            <a:endParaRPr lang="ru-RU" sz="2800" b="1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tantia" pitchFamily="18" charset="0"/>
              </a:rPr>
              <a:t>Наталья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tantia" pitchFamily="18" charset="0"/>
              </a:rPr>
              <a:t>Александровна</a:t>
            </a:r>
          </a:p>
          <a:p>
            <a:pPr algn="ctr">
              <a:defRPr/>
            </a:pPr>
            <a:endParaRPr lang="ru-RU" b="1" i="1" u="sng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(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I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 квалификационная категория)</a:t>
            </a:r>
          </a:p>
        </p:txBody>
      </p:sp>
      <p:pic>
        <p:nvPicPr>
          <p:cNvPr id="4" name="Рисунок 3" descr="DSC_73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4008" y="1196752"/>
            <a:ext cx="3286586" cy="5472608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  <a:latin typeface="Constantia" pitchFamily="18" charset="0"/>
              </a:rPr>
              <a:t>и ей помогают в этом:</a:t>
            </a:r>
            <a:endParaRPr lang="ru-RU" sz="4000" u="sng" dirty="0">
              <a:latin typeface="Constantia" pitchFamily="18" charset="0"/>
            </a:endParaRPr>
          </a:p>
        </p:txBody>
      </p:sp>
      <p:pic>
        <p:nvPicPr>
          <p:cNvPr id="3" name="Рисунок 2" descr="DSC015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836712"/>
            <a:ext cx="1852747" cy="2142239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214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55776" y="1340768"/>
            <a:ext cx="1878046" cy="2171491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266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334462">
            <a:off x="4829858" y="837570"/>
            <a:ext cx="1944216" cy="2125160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212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48264" y="1543457"/>
            <a:ext cx="1989373" cy="2173575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216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1520" y="3573016"/>
            <a:ext cx="2015881" cy="2160240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00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555776" y="4077072"/>
            <a:ext cx="1964511" cy="2196349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153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860032" y="3789040"/>
            <a:ext cx="1947166" cy="201622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3213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092280" y="4221088"/>
            <a:ext cx="1872208" cy="2157575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0" y="2780928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Попова Татьяна Владимировна, </a:t>
            </a:r>
          </a:p>
          <a:p>
            <a:pPr algn="ctr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музыкальный руководитель,</a:t>
            </a:r>
            <a:r>
              <a:rPr lang="en-US" sz="1200" b="1" i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 КК</a:t>
            </a:r>
            <a:endParaRPr lang="ru-RU" sz="12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3212976"/>
            <a:ext cx="3222104" cy="46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Пономарева Валентина Александровна, 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воспитатель, </a:t>
            </a:r>
            <a:r>
              <a:rPr lang="el-GR" sz="1200" b="1" i="1" dirty="0" smtClean="0">
                <a:solidFill>
                  <a:srgbClr val="FFFF00"/>
                </a:solidFill>
                <a:latin typeface="Constantia" pitchFamily="18" charset="0"/>
              </a:rPr>
              <a:t>Ι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 КК</a:t>
            </a:r>
            <a:endParaRPr lang="ru-RU" sz="1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708920"/>
            <a:ext cx="2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Климова Ольга Николаевна, </a:t>
            </a:r>
          </a:p>
          <a:p>
            <a:pPr algn="ctr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воспитатель, В КК</a:t>
            </a:r>
            <a:endParaRPr lang="ru-RU" sz="1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3680" y="328498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Васильева Светлана Ивановна, </a:t>
            </a:r>
          </a:p>
          <a:p>
            <a:pPr algn="ctr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воспитатель, </a:t>
            </a:r>
            <a:r>
              <a:rPr lang="el-GR" sz="1200" b="1" i="1" dirty="0" smtClean="0">
                <a:solidFill>
                  <a:srgbClr val="FFFF00"/>
                </a:solidFill>
                <a:latin typeface="Constantia" pitchFamily="18" charset="0"/>
              </a:rPr>
              <a:t>Ι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 КК</a:t>
            </a:r>
            <a:endParaRPr lang="ru-RU" sz="12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1723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Полуэктова Нина Михайловна, </a:t>
            </a:r>
          </a:p>
          <a:p>
            <a:pPr algn="ctr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воспитатель, </a:t>
            </a:r>
            <a:r>
              <a:rPr lang="el-GR" sz="1200" b="1" i="1" dirty="0" smtClean="0">
                <a:solidFill>
                  <a:srgbClr val="FFFF00"/>
                </a:solidFill>
                <a:latin typeface="Constantia" pitchFamily="18" charset="0"/>
              </a:rPr>
              <a:t>Ι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 КК</a:t>
            </a:r>
            <a:endParaRPr lang="ru-RU" sz="1200" b="1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602128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Гончарова Любовь Михайловна, </a:t>
            </a:r>
          </a:p>
          <a:p>
            <a:pPr algn="ctr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воспитатель, </a:t>
            </a:r>
            <a:r>
              <a:rPr lang="el-GR" sz="1200" b="1" i="1" dirty="0" smtClean="0">
                <a:solidFill>
                  <a:srgbClr val="FFFF00"/>
                </a:solidFill>
                <a:latin typeface="Constantia" pitchFamily="18" charset="0"/>
              </a:rPr>
              <a:t>Ι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 КК</a:t>
            </a:r>
            <a:endParaRPr lang="ru-RU" sz="1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558924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FF00"/>
                </a:solidFill>
                <a:latin typeface="Constantia" pitchFamily="18" charset="0"/>
              </a:rPr>
              <a:t>Ромащенко</a:t>
            </a:r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 Юлия Анатольевна,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 </a:t>
            </a:r>
            <a:r>
              <a:rPr lang="el-GR" sz="1200" b="1" i="1" dirty="0" smtClean="0">
                <a:solidFill>
                  <a:srgbClr val="FFFF00"/>
                </a:solidFill>
                <a:latin typeface="Constantia" pitchFamily="18" charset="0"/>
              </a:rPr>
              <a:t>ΙΙ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 КК</a:t>
            </a:r>
            <a:endParaRPr lang="ru-RU" sz="1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3720" y="616530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FF00"/>
                </a:solidFill>
                <a:latin typeface="Constantia" pitchFamily="18" charset="0"/>
              </a:rPr>
              <a:t>Левичева</a:t>
            </a:r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 Наталья Сергеевна,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воспитатель</a:t>
            </a:r>
            <a:endParaRPr lang="ru-RU" sz="1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7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1677619" cy="219488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17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79712" y="2852936"/>
            <a:ext cx="1639924" cy="2118235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17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15816" y="4437112"/>
            <a:ext cx="1728192" cy="2215472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2" descr="DSC0216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2852936"/>
            <a:ext cx="1618327" cy="2121378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опия (2) DSC_734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572000" y="4509120"/>
            <a:ext cx="1741618" cy="2160241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170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08304" y="260648"/>
            <a:ext cx="1680497" cy="2142633"/>
          </a:xfrm>
          <a:prstGeom prst="round2DiagRect">
            <a:avLst>
              <a:gd name="adj1" fmla="val 0"/>
              <a:gd name="adj2" fmla="val 26916"/>
            </a:avLst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170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79512" y="4005064"/>
            <a:ext cx="1656184" cy="2233387"/>
          </a:xfrm>
          <a:prstGeom prst="round2DiagRect">
            <a:avLst>
              <a:gd name="adj1" fmla="val 0"/>
              <a:gd name="adj2" fmla="val 19808"/>
            </a:avLst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170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788024" y="548680"/>
            <a:ext cx="1584176" cy="2124345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187624" y="0"/>
            <a:ext cx="1782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Завхоз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Дьяченко Таисия Павловна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0"/>
            <a:ext cx="3150096" cy="53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Машинист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стирке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белья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Горбунова Татьяна Анатольевна </a:t>
            </a:r>
            <a:endParaRPr lang="ru-RU" sz="14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3501008"/>
            <a:ext cx="1781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Помощники  </a:t>
            </a:r>
          </a:p>
          <a:p>
            <a:pPr algn="ctr"/>
            <a:r>
              <a:rPr lang="ru-RU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воспитателей:</a:t>
            </a:r>
            <a:endParaRPr lang="ru-RU" sz="1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140968"/>
            <a:ext cx="1168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Огнева Зоя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6165304"/>
            <a:ext cx="2104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Степанищева Людмила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6165304"/>
            <a:ext cx="1735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Мироненко Оксана 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3068960"/>
            <a:ext cx="130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Гусева Ирина 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5661248"/>
            <a:ext cx="197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Медсестра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Гребцова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Лилия Николаевна</a:t>
            </a:r>
            <a:endParaRPr lang="ru-RU" sz="14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2204864"/>
            <a:ext cx="1471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Ульянова Раиса 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SC01710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699792" y="620688"/>
            <a:ext cx="1621550" cy="2088232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DSC01714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7236296" y="3861048"/>
            <a:ext cx="1656184" cy="229082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6588224" y="558924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Дворник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Рогачева 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Нина Алексеевна</a:t>
            </a:r>
            <a:endParaRPr lang="ru-RU" sz="14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404664"/>
            <a:ext cx="91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Повара:</a:t>
            </a:r>
            <a:endParaRPr lang="ru-RU" sz="1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2204864"/>
            <a:ext cx="166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Епихина Татьяна 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0" descr="DSC002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52736"/>
            <a:ext cx="3131840" cy="260986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Содержимое 12" descr="DSCN225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80305" y="1052736"/>
            <a:ext cx="2963695" cy="261649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Рисунок 4" descr="DSCN22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39752" y="1772816"/>
            <a:ext cx="4464496" cy="25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Содержат своё королевство в чистоте и порядке,</a:t>
            </a:r>
            <a:endParaRPr lang="ru-RU" u="sng" dirty="0">
              <a:latin typeface="Constantia" pitchFamily="18" charset="0"/>
            </a:endParaRPr>
          </a:p>
        </p:txBody>
      </p:sp>
      <p:pic>
        <p:nvPicPr>
          <p:cNvPr id="6" name="Содержимое 13" descr="DSCN224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" y="3622303"/>
            <a:ext cx="2483768" cy="306870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Рисунок 6" descr="DSCN223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32240" y="3659459"/>
            <a:ext cx="2411760" cy="30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1" descr="DSC0026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051720" y="3861048"/>
            <a:ext cx="5048963" cy="2996952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SCN19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836130">
            <a:off x="-12486" y="3610253"/>
            <a:ext cx="4045578" cy="3172842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4" name="Picture 9" descr="DSC006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988907">
            <a:off x="5298902" y="3674726"/>
            <a:ext cx="3902707" cy="310670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Рисунок 4" descr="DSC002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87824" y="4086126"/>
            <a:ext cx="3240360" cy="2771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DSCN19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83768" y="1124744"/>
            <a:ext cx="3744416" cy="3294365"/>
          </a:xfrm>
          <a:prstGeom prst="round2SameRect">
            <a:avLst>
              <a:gd name="adj1" fmla="val 37893"/>
              <a:gd name="adj2" fmla="val 0"/>
            </a:avLst>
          </a:prstGeom>
          <a:effectLst>
            <a:softEdge rad="112500"/>
          </a:effectLst>
        </p:spPr>
      </p:pic>
      <p:pic>
        <p:nvPicPr>
          <p:cNvPr id="7" name="Picture 4" descr="C:\Users\user\Desktop\фото разв.среда\IMG_02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69881">
            <a:off x="-5821" y="734126"/>
            <a:ext cx="3099968" cy="2992045"/>
          </a:xfrm>
          <a:prstGeom prst="round2DiagRect">
            <a:avLst>
              <a:gd name="adj1" fmla="val 36394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" name="Picture 3" descr="C:\Users\user\Desktop\фото разв.среда\IMG_02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46335">
            <a:off x="5901099" y="926156"/>
            <a:ext cx="3206781" cy="2734875"/>
          </a:xfrm>
          <a:prstGeom prst="round2DiagRect">
            <a:avLst>
              <a:gd name="adj1" fmla="val 0"/>
              <a:gd name="adj2" fmla="val 40345"/>
            </a:avLst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и в этом взрослым </a:t>
            </a:r>
            <a:b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4400" i="1" u="sng" dirty="0" smtClean="0">
                <a:solidFill>
                  <a:srgbClr val="FFFF00"/>
                </a:solidFill>
                <a:latin typeface="Constantia" pitchFamily="18" charset="0"/>
              </a:rPr>
              <a:t>помогают дети.</a:t>
            </a:r>
            <a:endParaRPr lang="ru-RU" u="sng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9">
      <a:dk1>
        <a:srgbClr val="365BB0"/>
      </a:dk1>
      <a:lt1>
        <a:sysClr val="window" lastClr="FFFEFF"/>
      </a:lt1>
      <a:dk2>
        <a:srgbClr val="748FD2"/>
      </a:dk2>
      <a:lt2>
        <a:srgbClr val="C9C2D1"/>
      </a:lt2>
      <a:accent1>
        <a:srgbClr val="9A6DB5"/>
      </a:accent1>
      <a:accent2>
        <a:srgbClr val="A2B5E2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C7D2ED"/>
      </a:hlink>
      <a:folHlink>
        <a:srgbClr val="C7AED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518</TotalTime>
  <Words>279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«Сказочное             королевство»</vt:lpstr>
      <vt:lpstr>       Детсадовское                             королевство №1</vt:lpstr>
      <vt:lpstr>Территория королевства</vt:lpstr>
      <vt:lpstr>а  в  расписных  теремках  живет   сказка</vt:lpstr>
      <vt:lpstr>Королевством правит</vt:lpstr>
      <vt:lpstr>и ей помогают в этом:</vt:lpstr>
      <vt:lpstr>Слайд 7</vt:lpstr>
      <vt:lpstr>Содержат своё королевство в чистоте и порядке,</vt:lpstr>
      <vt:lpstr>и в этом взрослым  помогают дети.</vt:lpstr>
      <vt:lpstr>Вместе весело играют,</vt:lpstr>
      <vt:lpstr>мастерят, рисуют…</vt:lpstr>
      <vt:lpstr>Знакомятся со сказочными героями,</vt:lpstr>
      <vt:lpstr>а потом…  сами разыгрывают сказку,</vt:lpstr>
      <vt:lpstr>устраивают роскошные балы  и весёлые карнавалы.</vt:lpstr>
      <vt:lpstr>Ходят на экскурсии,</vt:lpstr>
      <vt:lpstr>участвуют в мероприятиях  города и района,</vt:lpstr>
      <vt:lpstr>организуют выставки творческих  работ…</vt:lpstr>
      <vt:lpstr>и, конечно, сладко спят…</vt:lpstr>
      <vt:lpstr>В этом королевстве весело живут,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54</cp:revision>
  <dcterms:modified xsi:type="dcterms:W3CDTF">2014-04-01T10:00:51Z</dcterms:modified>
</cp:coreProperties>
</file>