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72" r:id="rId8"/>
    <p:sldId id="276" r:id="rId9"/>
    <p:sldId id="263" r:id="rId10"/>
    <p:sldId id="264" r:id="rId11"/>
    <p:sldId id="265" r:id="rId12"/>
    <p:sldId id="268" r:id="rId13"/>
    <p:sldId id="269" r:id="rId14"/>
    <p:sldId id="267" r:id="rId15"/>
    <p:sldId id="266" r:id="rId16"/>
    <p:sldId id="270" r:id="rId17"/>
    <p:sldId id="275" r:id="rId18"/>
    <p:sldId id="271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FF"/>
    <a:srgbClr val="FFCCFF"/>
    <a:srgbClr val="FF33CC"/>
    <a:srgbClr val="CC0066"/>
    <a:srgbClr val="D30321"/>
    <a:srgbClr val="9900CC"/>
    <a:srgbClr val="6B23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718" autoAdjust="0"/>
  </p:normalViewPr>
  <p:slideViewPr>
    <p:cSldViewPr>
      <p:cViewPr>
        <p:scale>
          <a:sx n="70" d="100"/>
          <a:sy n="70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545F92-7080-441E-94A8-78A28974958D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8A963B-6527-47F1-B6C8-C8CE5A8AC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B32A-D67B-4177-A531-63F164EA3A55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0B38B-BB14-4BF4-94C2-C0961B27F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120D-CB6B-4D63-B403-962A37AC72CE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2FC46-CFC4-4F86-ACF8-6CA6A91F6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6FD5E-ABB2-455D-B40F-76A2B5864FAD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C16B-266E-48A8-BE2E-7C6197924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1DB46B-21A5-43D5-9401-B5F9FD49DED6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25CAD4-957A-439D-8B67-9B503499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88A2-649F-45DE-A200-AC1E1A984D3D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F184-1758-4D30-BE55-A8EFFB668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BA7D09-AE98-47DF-91F2-B8D0BCE1BCD2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947014-9155-438F-9DA2-81EFD1B2E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2354-8DCE-40A6-93A9-9DCE26F4AD76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B0DA-D67B-4C47-9101-99EA8E552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7C42C9-CD6B-4388-ADCF-E227FDE1E89B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B4AA49-CB07-4E2F-83CF-6A4FD4521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6BCD69-325F-40D0-AFF8-D2573FC26125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818B05-E2C5-4C78-81BA-0CDFA8C9E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EE4218-431F-4D11-BDC3-B84FDE1AAB8D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A01A47-1FA0-4341-BFA0-78765ABB9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1959881-58E3-4BC0-BC38-0FFF78AD3A04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5BA2B5-83A9-47D4-8B9C-5CAC385F1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9" r:id="rId2"/>
    <p:sldLayoutId id="2147483841" r:id="rId3"/>
    <p:sldLayoutId id="2147483838" r:id="rId4"/>
    <p:sldLayoutId id="2147483842" r:id="rId5"/>
    <p:sldLayoutId id="2147483837" r:id="rId6"/>
    <p:sldLayoutId id="2147483843" r:id="rId7"/>
    <p:sldLayoutId id="2147483844" r:id="rId8"/>
    <p:sldLayoutId id="2147483845" r:id="rId9"/>
    <p:sldLayoutId id="2147483836" r:id="rId10"/>
    <p:sldLayoutId id="21474838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фото здоровье\IMG_1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92896"/>
            <a:ext cx="424847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908050"/>
            <a:ext cx="7851775" cy="90646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611617"/>
                </a:solidFill>
                <a:effectLst/>
              </a:rPr>
              <a:t>Проект</a:t>
            </a:r>
          </a:p>
        </p:txBody>
      </p:sp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7632700" cy="1079500"/>
          </a:xfrm>
        </p:spPr>
        <p:txBody>
          <a:bodyPr/>
          <a:lstStyle/>
          <a:p>
            <a:pPr marL="26988" algn="ctr" eaLnBrk="1" hangingPunct="1"/>
            <a:r>
              <a:rPr lang="ru-RU" sz="4800" b="1" dirty="0" smtClean="0">
                <a:solidFill>
                  <a:srgbClr val="FF0066"/>
                </a:solidFill>
                <a:latin typeface="Monotype Corsiva" pitchFamily="66" charset="0"/>
                <a:ea typeface="MS Mincho" pitchFamily="49" charset="-128"/>
                <a:cs typeface="Times New Roman" pitchFamily="18" charset="0"/>
              </a:rPr>
              <a:t>«Страна волшебная – здоровье»</a:t>
            </a: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1116013" y="0"/>
            <a:ext cx="7848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611617"/>
                </a:solidFill>
                <a:latin typeface="Corbel" pitchFamily="34" charset="0"/>
              </a:rPr>
              <a:t>Государственное бюджетное дошкольное образовательное учреждение детский сад № 29 с приоритетным осуществлением деятельности по физическому развитию детей </a:t>
            </a:r>
            <a:endParaRPr lang="ru-RU" sz="1400" b="1" dirty="0" smtClean="0">
              <a:solidFill>
                <a:srgbClr val="611617"/>
              </a:solidFill>
              <a:latin typeface="Corbe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611617"/>
                </a:solidFill>
                <a:latin typeface="Corbel" pitchFamily="34" charset="0"/>
              </a:rPr>
              <a:t>Калининского </a:t>
            </a:r>
            <a:r>
              <a:rPr lang="ru-RU" sz="1400" b="1" dirty="0">
                <a:solidFill>
                  <a:srgbClr val="611617"/>
                </a:solidFill>
                <a:latin typeface="Corbel" pitchFamily="34" charset="0"/>
              </a:rPr>
              <a:t>района Санкт-Петербурга</a:t>
            </a:r>
            <a:r>
              <a:rPr lang="ru-RU" sz="1400" b="1" i="1" dirty="0">
                <a:solidFill>
                  <a:srgbClr val="611617"/>
                </a:solidFill>
                <a:latin typeface="Corbel" pitchFamily="34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611617"/>
                </a:solidFill>
                <a:latin typeface="Corbel" pitchFamily="34" charset="0"/>
              </a:rPr>
              <a:t>Фестиваль оздоровительных проектов 2013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1331913" y="5949950"/>
            <a:ext cx="7416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611617"/>
                </a:solidFill>
                <a:latin typeface="Corbel" pitchFamily="34" charset="0"/>
              </a:rPr>
              <a:t>Авторы проекта воспитатели ГБДОУ №29:</a:t>
            </a:r>
          </a:p>
          <a:p>
            <a:pPr algn="ctr"/>
            <a:r>
              <a:rPr lang="ru-RU" sz="1400" b="1">
                <a:solidFill>
                  <a:srgbClr val="611617"/>
                </a:solidFill>
                <a:latin typeface="Corbel" pitchFamily="34" charset="0"/>
              </a:rPr>
              <a:t>Войтенко И. Н. воспитатель 1 квалификационной категории</a:t>
            </a:r>
          </a:p>
          <a:p>
            <a:pPr algn="ctr"/>
            <a:r>
              <a:rPr lang="ru-RU" sz="1400" b="1">
                <a:solidFill>
                  <a:srgbClr val="611617"/>
                </a:solidFill>
                <a:latin typeface="Corbel" pitchFamily="34" charset="0"/>
              </a:rPr>
              <a:t>Могилянская  В. В. воспитатель 1 квалификационной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то к проекту здоровье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13215">
            <a:off x="7140055" y="5332126"/>
            <a:ext cx="2088233" cy="1322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фото к проекту здоровье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068960"/>
            <a:ext cx="1772691" cy="1548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фото здоровье\IMG_16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66016">
            <a:off x="1122806" y="3972649"/>
            <a:ext cx="1476672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2051050" y="0"/>
            <a:ext cx="61928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 dirty="0">
                <a:solidFill>
                  <a:srgbClr val="FF0066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Совместная деятельность с детьми через интеграцию образовательных областей</a:t>
            </a:r>
          </a:p>
        </p:txBody>
      </p:sp>
      <p:sp>
        <p:nvSpPr>
          <p:cNvPr id="11" name="Стрелка вправо 10"/>
          <p:cNvSpPr/>
          <p:nvPr/>
        </p:nvSpPr>
        <p:spPr>
          <a:xfrm rot="8368477">
            <a:off x="3632200" y="2425700"/>
            <a:ext cx="504825" cy="138113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3851275" y="1916113"/>
            <a:ext cx="3024188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>
                <a:solidFill>
                  <a:srgbClr val="611617"/>
                </a:solidFill>
                <a:latin typeface="Corbel" pitchFamily="34" charset="0"/>
                <a:cs typeface="Times New Roman" pitchFamily="18" charset="0"/>
              </a:rPr>
              <a:t>Рассказ педагога:</a:t>
            </a:r>
          </a:p>
          <a:p>
            <a:pPr algn="ctr"/>
            <a:endParaRPr lang="ru-RU" sz="1600" b="1" i="1" u="sng">
              <a:solidFill>
                <a:srgbClr val="002060"/>
              </a:solidFill>
              <a:latin typeface="Corbel" pitchFamily="34" charset="0"/>
              <a:cs typeface="Times New Roman" pitchFamily="18" charset="0"/>
            </a:endParaRPr>
          </a:p>
          <a:p>
            <a:pPr algn="ctr"/>
            <a:endParaRPr lang="ru-RU" sz="1600" b="1" i="1" u="sng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125" y="2565400"/>
            <a:ext cx="23764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 практикумом для детей по теме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Зубы чистим, полощем рот чище»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6100" y="2924175"/>
            <a:ext cx="2087563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 использованием презентации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«Здоровое питание – здоровая жизнь»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6136" y="4611231"/>
            <a:ext cx="2881312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Дидактические игры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        по теме: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«Кто больше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назовет полезных продуктов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«Узнай по вкусу»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2567383">
            <a:off x="6373813" y="2406650"/>
            <a:ext cx="431800" cy="130175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58888" y="2349500"/>
            <a:ext cx="2160587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 с вовлечением детей  в рассуждения на тему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«Красота души и тела»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350" y="4365625"/>
            <a:ext cx="252095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О.Э.Д.: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«Госпожа зубная щетка»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76600" y="5013325"/>
            <a:ext cx="2519363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Логическая задача: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«Письма из деревни»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099844" y="2542381"/>
            <a:ext cx="503238" cy="117475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71550" y="5661025"/>
            <a:ext cx="26638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Проблемная ситуация: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«Лекарства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друзья или враги?»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95738" y="981075"/>
            <a:ext cx="2736850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Рассматривание карты путешествия по стране здоровья</a:t>
            </a:r>
          </a:p>
        </p:txBody>
      </p:sp>
      <p:sp>
        <p:nvSpPr>
          <p:cNvPr id="28" name="Табличка 27"/>
          <p:cNvSpPr/>
          <p:nvPr/>
        </p:nvSpPr>
        <p:spPr>
          <a:xfrm>
            <a:off x="1403350" y="1125538"/>
            <a:ext cx="1728788" cy="647700"/>
          </a:xfrm>
          <a:prstGeom prst="plaque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Область «познание»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>
          <a:xfrm>
            <a:off x="7164388" y="765175"/>
            <a:ext cx="431800" cy="142875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3348038" y="2205038"/>
            <a:ext cx="431800" cy="144462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3635375" y="3644900"/>
            <a:ext cx="431800" cy="153988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31913" y="3429000"/>
            <a:ext cx="20875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«Звонок больному другу»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9563" y="1916113"/>
            <a:ext cx="20891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Составление рассказов на тему «Мой день»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4792340" y="5368900"/>
            <a:ext cx="433387" cy="153987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75856" y="548680"/>
            <a:ext cx="22320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 «Откуда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берутся болезни»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63888" y="5661248"/>
            <a:ext cx="30241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«Магазин полезных продуктов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«Доскажи словечко»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8888" y="1700213"/>
            <a:ext cx="21605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i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ЗКР: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«Продуктовый магазин» (дифференциация звуков)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6156325" y="2205038"/>
            <a:ext cx="431800" cy="144462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Табличка 20"/>
          <p:cNvSpPr/>
          <p:nvPr/>
        </p:nvSpPr>
        <p:spPr>
          <a:xfrm>
            <a:off x="1187450" y="188913"/>
            <a:ext cx="2305050" cy="792162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Область «коммуникация»</a:t>
            </a:r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5292725" y="765175"/>
            <a:ext cx="431800" cy="142875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451725" y="549275"/>
            <a:ext cx="16922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«Режим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дня»</a:t>
            </a:r>
          </a:p>
        </p:txBody>
      </p:sp>
      <p:pic>
        <p:nvPicPr>
          <p:cNvPr id="2" name="Picture 2" descr="F:\фото к проекту здоровье\Рисунок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653136"/>
            <a:ext cx="1296143" cy="1419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:\фото к проекту здоровье\Рисунок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445224"/>
            <a:ext cx="1512168" cy="1233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фото к проекту здоровье\Рисунок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5794" y="4797152"/>
            <a:ext cx="1598206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F:\фото к проекту здоровье\Рисунок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5445224"/>
            <a:ext cx="1412776" cy="1412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71" name="Прямоугольник 23"/>
          <p:cNvSpPr>
            <a:spLocks noChangeArrowheads="1"/>
          </p:cNvSpPr>
          <p:nvPr/>
        </p:nvSpPr>
        <p:spPr bwMode="auto">
          <a:xfrm>
            <a:off x="5838825" y="549275"/>
            <a:ext cx="123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>
                <a:solidFill>
                  <a:srgbClr val="611617"/>
                </a:solidFill>
                <a:latin typeface="Corbel" pitchFamily="34" charset="0"/>
              </a:rPr>
              <a:t>Общение</a:t>
            </a:r>
          </a:p>
        </p:txBody>
      </p:sp>
      <p:sp>
        <p:nvSpPr>
          <p:cNvPr id="23572" name="Прямоугольник 24"/>
          <p:cNvSpPr>
            <a:spLocks noChangeArrowheads="1"/>
          </p:cNvSpPr>
          <p:nvPr/>
        </p:nvSpPr>
        <p:spPr bwMode="auto">
          <a:xfrm>
            <a:off x="4159250" y="1628775"/>
            <a:ext cx="1730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>
                <a:solidFill>
                  <a:srgbClr val="611617"/>
                </a:solidFill>
                <a:latin typeface="Corbel" pitchFamily="34" charset="0"/>
              </a:rPr>
              <a:t>Освоение </a:t>
            </a:r>
          </a:p>
          <a:p>
            <a:pPr algn="ctr"/>
            <a:r>
              <a:rPr lang="ru-RU" b="1" u="sng">
                <a:solidFill>
                  <a:srgbClr val="611617"/>
                </a:solidFill>
                <a:latin typeface="Corbel" pitchFamily="34" charset="0"/>
              </a:rPr>
              <a:t>компонентов </a:t>
            </a:r>
          </a:p>
          <a:p>
            <a:pPr algn="ctr"/>
            <a:r>
              <a:rPr lang="ru-RU" b="1" u="sng">
                <a:solidFill>
                  <a:srgbClr val="611617"/>
                </a:solidFill>
                <a:latin typeface="Corbel" pitchFamily="34" charset="0"/>
              </a:rPr>
              <a:t>устной речи</a:t>
            </a:r>
          </a:p>
        </p:txBody>
      </p:sp>
      <p:sp>
        <p:nvSpPr>
          <p:cNvPr id="23573" name="Прямоугольник 25"/>
          <p:cNvSpPr>
            <a:spLocks noChangeArrowheads="1"/>
          </p:cNvSpPr>
          <p:nvPr/>
        </p:nvSpPr>
        <p:spPr bwMode="auto">
          <a:xfrm>
            <a:off x="4067175" y="3357563"/>
            <a:ext cx="3313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>
                <a:solidFill>
                  <a:srgbClr val="611617"/>
                </a:solidFill>
                <a:latin typeface="Corbel" pitchFamily="34" charset="0"/>
              </a:rPr>
              <a:t>Моделирование </a:t>
            </a:r>
            <a:r>
              <a:rPr lang="ru-RU" b="1" u="sng" dirty="0" smtClean="0">
                <a:solidFill>
                  <a:srgbClr val="611617"/>
                </a:solidFill>
                <a:latin typeface="Corbel" pitchFamily="34" charset="0"/>
              </a:rPr>
              <a:t>речевой ситуации</a:t>
            </a:r>
            <a:endParaRPr lang="ru-RU" b="1" u="sng" dirty="0">
              <a:solidFill>
                <a:srgbClr val="611617"/>
              </a:solidFill>
              <a:latin typeface="Corbel" pitchFamily="34" charset="0"/>
            </a:endParaRPr>
          </a:p>
        </p:txBody>
      </p:sp>
      <p:sp>
        <p:nvSpPr>
          <p:cNvPr id="23574" name="Прямоугольник 26"/>
          <p:cNvSpPr>
            <a:spLocks noChangeArrowheads="1"/>
          </p:cNvSpPr>
          <p:nvPr/>
        </p:nvSpPr>
        <p:spPr bwMode="auto">
          <a:xfrm>
            <a:off x="3419475" y="4581525"/>
            <a:ext cx="3313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 smtClean="0">
                <a:solidFill>
                  <a:srgbClr val="611617"/>
                </a:solidFill>
                <a:latin typeface="Corbel" pitchFamily="34" charset="0"/>
              </a:rPr>
              <a:t>Дидактические </a:t>
            </a:r>
            <a:r>
              <a:rPr lang="ru-RU" b="1" u="sng" dirty="0">
                <a:solidFill>
                  <a:srgbClr val="611617"/>
                </a:solidFill>
                <a:latin typeface="Corbel" pitchFamily="34" charset="0"/>
              </a:rPr>
              <a:t>словесные </a:t>
            </a:r>
            <a:r>
              <a:rPr lang="ru-RU" b="1" u="sng" dirty="0" smtClean="0">
                <a:solidFill>
                  <a:srgbClr val="611617"/>
                </a:solidFill>
                <a:latin typeface="Corbel" pitchFamily="34" charset="0"/>
              </a:rPr>
              <a:t>игры</a:t>
            </a:r>
            <a:endParaRPr lang="ru-RU" b="1" u="sng" dirty="0">
              <a:solidFill>
                <a:srgbClr val="611617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абличка 27"/>
          <p:cNvSpPr/>
          <p:nvPr/>
        </p:nvSpPr>
        <p:spPr>
          <a:xfrm>
            <a:off x="3851275" y="188913"/>
            <a:ext cx="2233613" cy="792162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Область «социализация»</a:t>
            </a:r>
          </a:p>
        </p:txBody>
      </p:sp>
      <p:pic>
        <p:nvPicPr>
          <p:cNvPr id="1028" name="Picture 4" descr="F:\фото здоровье\IMG_1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03647" y="764705"/>
            <a:ext cx="2016226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фото здоровье\IMG_1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517232"/>
            <a:ext cx="1476658" cy="110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32"/>
          <p:cNvSpPr/>
          <p:nvPr/>
        </p:nvSpPr>
        <p:spPr>
          <a:xfrm>
            <a:off x="1115616" y="0"/>
            <a:ext cx="27368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Рассказ воспитателя с опорой на детский опыт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«Профессия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– врач»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156325" y="188913"/>
            <a:ext cx="29876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«Сюжетно-ролевые игры»: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«Поликлиника»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«Магазин полезных продуктов»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696075" y="2205038"/>
            <a:ext cx="24479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Приготовление винегрета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«Здоровый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салат для ребят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Табличка 39"/>
          <p:cNvSpPr/>
          <p:nvPr/>
        </p:nvSpPr>
        <p:spPr>
          <a:xfrm>
            <a:off x="4572000" y="2276475"/>
            <a:ext cx="2160588" cy="792163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Область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«труд»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411760" y="2276872"/>
            <a:ext cx="21605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Художественный труд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«Развеселая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мочалка»</a:t>
            </a:r>
          </a:p>
        </p:txBody>
      </p:sp>
      <p:sp>
        <p:nvSpPr>
          <p:cNvPr id="52" name="Табличка 51"/>
          <p:cNvSpPr/>
          <p:nvPr/>
        </p:nvSpPr>
        <p:spPr>
          <a:xfrm>
            <a:off x="3924300" y="3860800"/>
            <a:ext cx="2232025" cy="792163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Область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«безопасность»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87450" y="3860800"/>
            <a:ext cx="2160588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Общение: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«Моем руки, моем фрукты»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«Будь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осторожен на прогулке»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соблюдении правил пользования ножом 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ножницами»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47864" y="5157192"/>
            <a:ext cx="23034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Н.п.и.: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«Запомните, детки, таблетки – не конфетки»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019925" y="4005263"/>
            <a:ext cx="19097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Дидактическая игра: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«Опасно-неопасно»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580063" y="5084763"/>
            <a:ext cx="20161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Тренинги: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«Вызов скорой помощи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«Оказание первой помощи»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3563888" y="548680"/>
            <a:ext cx="431800" cy="142875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3563888" y="4221088"/>
            <a:ext cx="431800" cy="144462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6084168" y="4221088"/>
            <a:ext cx="431800" cy="144462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660232" y="2636912"/>
            <a:ext cx="431800" cy="144462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4211960" y="2636912"/>
            <a:ext cx="433388" cy="144462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012160" y="548680"/>
            <a:ext cx="431800" cy="142875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4788371" y="1052389"/>
            <a:ext cx="431800" cy="144463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860379" y="4724797"/>
            <a:ext cx="431800" cy="144462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35896" y="12687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«Экскурсия»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 медицинский кабинет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фото здоровье\IMG_1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67836" y="296652"/>
            <a:ext cx="1584176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5580063" y="908050"/>
            <a:ext cx="0" cy="0"/>
          </a:xfrm>
          <a:prstGeom prst="straightConnector1">
            <a:avLst/>
          </a:prstGeom>
          <a:ln w="38100">
            <a:solidFill>
              <a:srgbClr val="0066FF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724128" y="548680"/>
            <a:ext cx="27368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«Правильно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чистим зубы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«Правила гигиены»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«Внешний вид»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1640" y="908720"/>
            <a:ext cx="2159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«Прогулка в лес»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59632" y="548680"/>
            <a:ext cx="2268538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sz="1600" dirty="0">
                <a:latin typeface="+mn-lt"/>
                <a:cs typeface="+mn-cs"/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«Достань яблоко»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51920" y="1916832"/>
            <a:ext cx="2447925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Самомассажи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«Гибкая спина» «Поиграем с ушками»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2988" y="4149725"/>
            <a:ext cx="273685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для осанки: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«пронеси – не урони» (с мешочками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отбивание мяча от пола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прыжки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8224" y="3933056"/>
            <a:ext cx="24114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«Кариес» (догонялки)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И.м.п. «Что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мы делали не скажем, что мы делали покажем» (закрепление правил личной гигиены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«Ручеек»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610" name="TextBox 36"/>
          <p:cNvSpPr txBox="1">
            <a:spLocks noChangeArrowheads="1"/>
          </p:cNvSpPr>
          <p:nvPr/>
        </p:nvSpPr>
        <p:spPr bwMode="auto">
          <a:xfrm>
            <a:off x="2843808" y="6093296"/>
            <a:ext cx="4175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611617"/>
                </a:solidFill>
                <a:latin typeface="Monotype Corsiva" pitchFamily="66" charset="0"/>
              </a:rPr>
              <a:t>«Волшебная страна»</a:t>
            </a:r>
          </a:p>
        </p:txBody>
      </p:sp>
      <p:sp>
        <p:nvSpPr>
          <p:cNvPr id="45" name="Табличка 44"/>
          <p:cNvSpPr/>
          <p:nvPr/>
        </p:nvSpPr>
        <p:spPr>
          <a:xfrm>
            <a:off x="4067175" y="188913"/>
            <a:ext cx="2017713" cy="792162"/>
          </a:xfrm>
          <a:prstGeom prst="plaqu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Область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«здоровье»</a:t>
            </a:r>
          </a:p>
        </p:txBody>
      </p:sp>
      <p:sp>
        <p:nvSpPr>
          <p:cNvPr id="46" name="Табличка 45"/>
          <p:cNvSpPr/>
          <p:nvPr/>
        </p:nvSpPr>
        <p:spPr>
          <a:xfrm>
            <a:off x="4067175" y="3573016"/>
            <a:ext cx="2017713" cy="936104"/>
          </a:xfrm>
          <a:prstGeom prst="plaqu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Область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«физическая культура»</a:t>
            </a:r>
          </a:p>
        </p:txBody>
      </p:sp>
      <p:sp>
        <p:nvSpPr>
          <p:cNvPr id="25613" name="Прямоугольник 18"/>
          <p:cNvSpPr>
            <a:spLocks noChangeArrowheads="1"/>
          </p:cNvSpPr>
          <p:nvPr/>
        </p:nvSpPr>
        <p:spPr bwMode="auto">
          <a:xfrm>
            <a:off x="1484313" y="260350"/>
            <a:ext cx="1855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u="sng">
                <a:solidFill>
                  <a:srgbClr val="611617"/>
                </a:solidFill>
                <a:latin typeface="Corbel" pitchFamily="34" charset="0"/>
              </a:rPr>
              <a:t>Физ. минутки</a:t>
            </a:r>
          </a:p>
        </p:txBody>
      </p:sp>
      <p:sp>
        <p:nvSpPr>
          <p:cNvPr id="25614" name="Прямоугольник 19"/>
          <p:cNvSpPr>
            <a:spLocks noChangeArrowheads="1"/>
          </p:cNvSpPr>
          <p:nvPr/>
        </p:nvSpPr>
        <p:spPr bwMode="auto">
          <a:xfrm>
            <a:off x="6876256" y="18864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611617"/>
                </a:solidFill>
                <a:latin typeface="Corbel" pitchFamily="34" charset="0"/>
              </a:rPr>
              <a:t>КГН:</a:t>
            </a:r>
          </a:p>
        </p:txBody>
      </p:sp>
      <p:sp>
        <p:nvSpPr>
          <p:cNvPr id="25615" name="TextBox 27"/>
          <p:cNvSpPr txBox="1">
            <a:spLocks noChangeArrowheads="1"/>
          </p:cNvSpPr>
          <p:nvPr/>
        </p:nvSpPr>
        <p:spPr bwMode="auto">
          <a:xfrm>
            <a:off x="3563888" y="1268760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>
                <a:solidFill>
                  <a:srgbClr val="611617"/>
                </a:solidFill>
                <a:latin typeface="Corbel" pitchFamily="34" charset="0"/>
              </a:rPr>
              <a:t>Оздоровительные технологии: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71600" y="1484784"/>
            <a:ext cx="331236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Гимнастики: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утренняя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бодрящая после сна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Чтобы быть здоровыми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дыхательная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пальчиковая «Оденемся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красиво»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618" name="Прямоугольник 35"/>
          <p:cNvSpPr>
            <a:spLocks noChangeArrowheads="1"/>
          </p:cNvSpPr>
          <p:nvPr/>
        </p:nvSpPr>
        <p:spPr bwMode="auto">
          <a:xfrm>
            <a:off x="1629849" y="3644900"/>
            <a:ext cx="1544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solidFill>
                  <a:srgbClr val="611617"/>
                </a:solidFill>
                <a:latin typeface="Corbel" pitchFamily="34" charset="0"/>
              </a:rPr>
              <a:t>Упражнения:</a:t>
            </a:r>
            <a:endParaRPr lang="ru-RU" b="1" u="sng" dirty="0">
              <a:solidFill>
                <a:srgbClr val="611617"/>
              </a:solidFill>
              <a:latin typeface="Corbel" pitchFamily="34" charset="0"/>
            </a:endParaRPr>
          </a:p>
        </p:txBody>
      </p:sp>
      <p:sp>
        <p:nvSpPr>
          <p:cNvPr id="25619" name="Прямоугольник 38"/>
          <p:cNvSpPr>
            <a:spLocks noChangeArrowheads="1"/>
          </p:cNvSpPr>
          <p:nvPr/>
        </p:nvSpPr>
        <p:spPr bwMode="auto">
          <a:xfrm>
            <a:off x="7370763" y="3644900"/>
            <a:ext cx="623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>
                <a:solidFill>
                  <a:srgbClr val="611617"/>
                </a:solidFill>
                <a:latin typeface="Corbel" pitchFamily="34" charset="0"/>
              </a:rPr>
              <a:t>П/и:</a:t>
            </a:r>
          </a:p>
        </p:txBody>
      </p:sp>
      <p:sp>
        <p:nvSpPr>
          <p:cNvPr id="25620" name="Прямоугольник 39"/>
          <p:cNvSpPr>
            <a:spLocks noChangeArrowheads="1"/>
          </p:cNvSpPr>
          <p:nvPr/>
        </p:nvSpPr>
        <p:spPr bwMode="auto">
          <a:xfrm>
            <a:off x="3635896" y="5733256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611617"/>
                </a:solidFill>
                <a:latin typeface="Corbel" pitchFamily="34" charset="0"/>
              </a:rPr>
              <a:t>Спортивный праздник:</a:t>
            </a:r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3707904" y="548680"/>
            <a:ext cx="431800" cy="142875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012160" y="548680"/>
            <a:ext cx="431800" cy="142875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800000">
            <a:off x="3707904" y="4005064"/>
            <a:ext cx="431800" cy="144462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012160" y="4005064"/>
            <a:ext cx="431800" cy="144462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4859585" y="4581575"/>
            <a:ext cx="433388" cy="144462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4860379" y="1052389"/>
            <a:ext cx="431800" cy="144463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211960" y="494116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Эстафета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«Кто быстрее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00192" y="1772816"/>
            <a:ext cx="20882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Релаксационные упражнения: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«Урони руки»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«Танец плеч»</a:t>
            </a:r>
          </a:p>
          <a:p>
            <a:pPr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Психогимнастика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«Каждый спит»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F:\фото здоровье\IMG_1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65512" y="3772409"/>
            <a:ext cx="2808313" cy="2957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56325" y="404813"/>
            <a:ext cx="31686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Чтение литературных произведений: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188" y="333375"/>
            <a:ext cx="30241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Чтение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сказок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»:</a:t>
            </a:r>
          </a:p>
        </p:txBody>
      </p:sp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1331913" y="3789363"/>
            <a:ext cx="273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>
                <a:solidFill>
                  <a:srgbClr val="611617"/>
                </a:solidFill>
                <a:latin typeface="Corbel" pitchFamily="34" charset="0"/>
              </a:rPr>
              <a:t>Малые фольклорные формы: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5936" y="2132856"/>
            <a:ext cx="201612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Общение по прочитанному произведению: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1913" y="1700213"/>
            <a:ext cx="2124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Рассматривание иллюстраций к произведениям:</a:t>
            </a:r>
          </a:p>
        </p:txBody>
      </p:sp>
      <p:sp>
        <p:nvSpPr>
          <p:cNvPr id="26632" name="TextBox 18"/>
          <p:cNvSpPr txBox="1">
            <a:spLocks noChangeArrowheads="1"/>
          </p:cNvSpPr>
          <p:nvPr/>
        </p:nvSpPr>
        <p:spPr bwMode="auto">
          <a:xfrm>
            <a:off x="6948488" y="4581525"/>
            <a:ext cx="2195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>
                <a:solidFill>
                  <a:srgbClr val="FF0066"/>
                </a:solidFill>
                <a:latin typeface="Corbel" pitchFamily="34" charset="0"/>
              </a:rPr>
              <a:t>Игра-викторина:</a:t>
            </a:r>
          </a:p>
        </p:txBody>
      </p:sp>
      <p:sp>
        <p:nvSpPr>
          <p:cNvPr id="16" name="Табличка 15"/>
          <p:cNvSpPr/>
          <p:nvPr/>
        </p:nvSpPr>
        <p:spPr>
          <a:xfrm>
            <a:off x="3563938" y="333375"/>
            <a:ext cx="2592387" cy="1079500"/>
          </a:xfrm>
          <a:prstGeom prst="plaqu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Область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«чтение художественной литературы»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15616" y="908720"/>
            <a:ext cx="2369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«Зарядка и простуда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«Сказка про зубики»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3140968"/>
            <a:ext cx="12715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«Айболит»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403350" y="2565400"/>
            <a:ext cx="1944688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«Айболит»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Мойдодыр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42988" y="4437063"/>
            <a:ext cx="3097212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Загадки: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«предметы гигиены»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части суток»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«лекарственные растения»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«уход за зубами»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Пословицы и поговорки о здоровье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07150" y="1052736"/>
            <a:ext cx="273685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«Замарашка»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«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Мойдодыр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«Айболит»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«Юля-чистюля»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«Про девочку, которая плохо кушала»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00788" y="5229225"/>
            <a:ext cx="30241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«Загадки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Повара Поварешки»</a:t>
            </a:r>
          </a:p>
        </p:txBody>
      </p:sp>
      <p:sp>
        <p:nvSpPr>
          <p:cNvPr id="25" name="Стрелка вправо 24"/>
          <p:cNvSpPr>
            <a:spLocks noChangeArrowheads="1"/>
          </p:cNvSpPr>
          <p:nvPr/>
        </p:nvSpPr>
        <p:spPr bwMode="auto">
          <a:xfrm rot="5400000">
            <a:off x="2555876" y="3502025"/>
            <a:ext cx="431800" cy="142875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FF0066"/>
          </a:solidFill>
          <a:ln w="25400" algn="ctr">
            <a:solidFill>
              <a:srgbClr val="61161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2987675" y="765175"/>
            <a:ext cx="431800" cy="142875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6227763" y="765175"/>
            <a:ext cx="431800" cy="142875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8419599">
            <a:off x="3127375" y="1533525"/>
            <a:ext cx="433388" cy="144463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4715669" y="1772444"/>
            <a:ext cx="431800" cy="144462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7740651" y="3717925"/>
            <a:ext cx="431800" cy="142875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650" y="620713"/>
            <a:ext cx="3024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«Здоровяк и растяпа»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6374" y="1052513"/>
            <a:ext cx="1799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«Красивый человек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» (по представлению детей)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475" y="2420938"/>
            <a:ext cx="33845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«Очень страшные существа – микробы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»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475" y="2060575"/>
            <a:ext cx="30972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«Веселые человечки»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7763" y="1484313"/>
            <a:ext cx="31686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«Шарфик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для папы»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0175" y="620713"/>
            <a:ext cx="26638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Коллаж  «В гостях 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Мойдодыра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(коллективная работа)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84888" y="4292600"/>
            <a:ext cx="28797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«Огородная хороводная»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19250" y="5157788"/>
            <a:ext cx="288131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А.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Вивальди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«Осень»  (фрагмент из цикла «Времена года»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03350" y="4005263"/>
            <a:ext cx="20891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«Музыка сна»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24525" y="5157788"/>
            <a:ext cx="20875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«Музыка моря»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(релаксация)</a:t>
            </a:r>
          </a:p>
        </p:txBody>
      </p:sp>
      <p:sp>
        <p:nvSpPr>
          <p:cNvPr id="34" name="Табличка 33"/>
          <p:cNvSpPr/>
          <p:nvPr/>
        </p:nvSpPr>
        <p:spPr>
          <a:xfrm>
            <a:off x="3851275" y="188913"/>
            <a:ext cx="2305050" cy="936625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Область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«художественное творчество»</a:t>
            </a:r>
          </a:p>
        </p:txBody>
      </p:sp>
      <p:sp>
        <p:nvSpPr>
          <p:cNvPr id="35" name="Табличка 34"/>
          <p:cNvSpPr/>
          <p:nvPr/>
        </p:nvSpPr>
        <p:spPr>
          <a:xfrm>
            <a:off x="4211638" y="3573463"/>
            <a:ext cx="1655762" cy="792162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Область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«музыка»</a:t>
            </a:r>
          </a:p>
        </p:txBody>
      </p:sp>
      <p:sp>
        <p:nvSpPr>
          <p:cNvPr id="27662" name="Прямоугольник 35"/>
          <p:cNvSpPr>
            <a:spLocks noChangeArrowheads="1"/>
          </p:cNvSpPr>
          <p:nvPr/>
        </p:nvSpPr>
        <p:spPr bwMode="auto">
          <a:xfrm>
            <a:off x="1525588" y="188913"/>
            <a:ext cx="1419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>
                <a:solidFill>
                  <a:srgbClr val="611617"/>
                </a:solidFill>
                <a:latin typeface="Corbel" pitchFamily="34" charset="0"/>
              </a:rPr>
              <a:t>Рисование</a:t>
            </a:r>
          </a:p>
        </p:txBody>
      </p:sp>
      <p:sp>
        <p:nvSpPr>
          <p:cNvPr id="27663" name="Прямоугольник 36"/>
          <p:cNvSpPr>
            <a:spLocks noChangeArrowheads="1"/>
          </p:cNvSpPr>
          <p:nvPr/>
        </p:nvSpPr>
        <p:spPr bwMode="auto">
          <a:xfrm>
            <a:off x="4587875" y="1628775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>
                <a:solidFill>
                  <a:srgbClr val="611617"/>
                </a:solidFill>
                <a:latin typeface="Corbel" pitchFamily="34" charset="0"/>
              </a:rPr>
              <a:t>Лепка</a:t>
            </a:r>
          </a:p>
        </p:txBody>
      </p:sp>
      <p:sp>
        <p:nvSpPr>
          <p:cNvPr id="27664" name="Прямоугольник 37"/>
          <p:cNvSpPr>
            <a:spLocks noChangeArrowheads="1"/>
          </p:cNvSpPr>
          <p:nvPr/>
        </p:nvSpPr>
        <p:spPr bwMode="auto">
          <a:xfrm>
            <a:off x="6954838" y="188913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>
                <a:solidFill>
                  <a:srgbClr val="611617"/>
                </a:solidFill>
                <a:latin typeface="Corbel" pitchFamily="34" charset="0"/>
              </a:rPr>
              <a:t>Аппликация</a:t>
            </a:r>
          </a:p>
        </p:txBody>
      </p:sp>
      <p:sp>
        <p:nvSpPr>
          <p:cNvPr id="27665" name="Прямоугольник 38"/>
          <p:cNvSpPr>
            <a:spLocks noChangeArrowheads="1"/>
          </p:cNvSpPr>
          <p:nvPr/>
        </p:nvSpPr>
        <p:spPr bwMode="auto">
          <a:xfrm>
            <a:off x="1465263" y="3500438"/>
            <a:ext cx="1993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>
                <a:solidFill>
                  <a:srgbClr val="611617"/>
                </a:solidFill>
                <a:latin typeface="Corbel" pitchFamily="34" charset="0"/>
              </a:rPr>
              <a:t>Музицирование</a:t>
            </a:r>
          </a:p>
        </p:txBody>
      </p:sp>
      <p:sp>
        <p:nvSpPr>
          <p:cNvPr id="27666" name="Прямоугольник 39"/>
          <p:cNvSpPr>
            <a:spLocks noChangeArrowheads="1"/>
          </p:cNvSpPr>
          <p:nvPr/>
        </p:nvSpPr>
        <p:spPr bwMode="auto">
          <a:xfrm>
            <a:off x="6697663" y="3573463"/>
            <a:ext cx="1831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>
                <a:solidFill>
                  <a:srgbClr val="611617"/>
                </a:solidFill>
                <a:latin typeface="Corbel" pitchFamily="34" charset="0"/>
              </a:rPr>
              <a:t>Музыкальная  </a:t>
            </a:r>
          </a:p>
          <a:p>
            <a:pPr algn="ctr"/>
            <a:r>
              <a:rPr lang="ru-RU" b="1" u="sng">
                <a:solidFill>
                  <a:srgbClr val="611617"/>
                </a:solidFill>
                <a:latin typeface="Corbel" pitchFamily="34" charset="0"/>
              </a:rPr>
              <a:t>игра</a:t>
            </a:r>
          </a:p>
        </p:txBody>
      </p:sp>
      <p:sp>
        <p:nvSpPr>
          <p:cNvPr id="27667" name="Прямоугольник 40"/>
          <p:cNvSpPr>
            <a:spLocks noChangeArrowheads="1"/>
          </p:cNvSpPr>
          <p:nvPr/>
        </p:nvSpPr>
        <p:spPr bwMode="auto">
          <a:xfrm>
            <a:off x="4395788" y="4797425"/>
            <a:ext cx="1344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>
                <a:solidFill>
                  <a:srgbClr val="611617"/>
                </a:solidFill>
                <a:latin typeface="Corbel" pitchFamily="34" charset="0"/>
              </a:rPr>
              <a:t>Слушание</a:t>
            </a:r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3348038" y="549275"/>
            <a:ext cx="431800" cy="142875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6300788" y="620713"/>
            <a:ext cx="431800" cy="144462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4788694" y="1412082"/>
            <a:ext cx="431800" cy="144462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4860132" y="4580731"/>
            <a:ext cx="431800" cy="144463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940425" y="3933825"/>
            <a:ext cx="431800" cy="142875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3635375" y="3933825"/>
            <a:ext cx="431800" cy="142875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абличка 9"/>
          <p:cNvSpPr/>
          <p:nvPr/>
        </p:nvSpPr>
        <p:spPr>
          <a:xfrm>
            <a:off x="1979613" y="1125538"/>
            <a:ext cx="2305050" cy="719137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«Познавательно-речевое»</a:t>
            </a:r>
          </a:p>
        </p:txBody>
      </p:sp>
      <p:sp>
        <p:nvSpPr>
          <p:cNvPr id="13" name="Табличка 12"/>
          <p:cNvSpPr/>
          <p:nvPr/>
        </p:nvSpPr>
        <p:spPr>
          <a:xfrm>
            <a:off x="5940425" y="1125538"/>
            <a:ext cx="2160588" cy="719137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«Социально-личностное»</a:t>
            </a:r>
          </a:p>
        </p:txBody>
      </p:sp>
      <p:sp>
        <p:nvSpPr>
          <p:cNvPr id="15" name="Заголовок 13"/>
          <p:cNvSpPr>
            <a:spLocks noGrp="1"/>
          </p:cNvSpPr>
          <p:nvPr>
            <p:ph type="title"/>
          </p:nvPr>
        </p:nvSpPr>
        <p:spPr>
          <a:xfrm>
            <a:off x="1331913" y="0"/>
            <a:ext cx="749776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FF0066"/>
                </a:solidFill>
                <a:latin typeface="Monotype Corsiva" pitchFamily="66" charset="0"/>
              </a:rPr>
              <a:t>Создание условий для развития детской деятельности по основным направлениям:</a:t>
            </a:r>
            <a:endParaRPr lang="ru-RU" sz="3200" b="1" u="sng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1116013" y="1989138"/>
            <a:ext cx="3816350" cy="4608512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 Карта путешествия по «стране здоровья»</a:t>
            </a:r>
          </a:p>
          <a:p>
            <a:pPr algn="ctr">
              <a:buClr>
                <a:srgbClr val="FF0066"/>
              </a:buClr>
              <a:defRPr/>
            </a:pPr>
            <a:endParaRPr lang="ru-RU" sz="1600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Серия картинок для решения логических задач, составления рассказов</a:t>
            </a:r>
          </a:p>
          <a:p>
            <a:pPr algn="ctr">
              <a:buClr>
                <a:srgbClr val="FF0066"/>
              </a:buClr>
              <a:defRPr/>
            </a:pPr>
            <a:endParaRPr lang="ru-RU" sz="1600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Иллюстрации  «виды зданий», «транспорт»</a:t>
            </a:r>
          </a:p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endParaRPr lang="ru-RU" sz="1600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Различные виды конструкторов</a:t>
            </a:r>
          </a:p>
          <a:p>
            <a:pPr algn="ctr">
              <a:buClr>
                <a:srgbClr val="FF0066"/>
              </a:buClr>
              <a:defRPr/>
            </a:pPr>
            <a:endParaRPr lang="ru-RU" sz="1600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Книги по теме проекта: «Айболит», «Мойдодыр»  др.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5076825" y="1989138"/>
            <a:ext cx="3816350" cy="4608512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 с/р игры:</a:t>
            </a:r>
          </a:p>
          <a:p>
            <a:pPr algn="ctr">
              <a:buClr>
                <a:srgbClr val="FF0066"/>
              </a:buClr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 «Поликлиника», «Магазин полезных продуктов»</a:t>
            </a:r>
          </a:p>
          <a:p>
            <a:pPr algn="ctr">
              <a:buClr>
                <a:srgbClr val="FF0066"/>
              </a:buClr>
              <a:defRPr/>
            </a:pPr>
            <a:endParaRPr lang="ru-RU" sz="1600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Обыгрывание конструктивных построек: «Больница для Айболита»</a:t>
            </a:r>
          </a:p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endParaRPr lang="ru-RU" sz="1600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 н.п.и. «Будь осторожен», «Запомните, детки – таблетки – не конфетки», «Первая помощь»</a:t>
            </a:r>
          </a:p>
          <a:p>
            <a:pPr algn="ctr">
              <a:buClr>
                <a:srgbClr val="FF0066"/>
              </a:buClr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 </a:t>
            </a:r>
          </a:p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Атрибуты для проведения тренингов «Вызов скорой помощи», «Оказание помощи»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чка 2"/>
          <p:cNvSpPr/>
          <p:nvPr/>
        </p:nvSpPr>
        <p:spPr>
          <a:xfrm>
            <a:off x="1835150" y="333375"/>
            <a:ext cx="2305050" cy="719138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«Физическое развитие»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5795963" y="333375"/>
            <a:ext cx="2376487" cy="863600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«Художественно-творческое развитие»</a:t>
            </a:r>
          </a:p>
        </p:txBody>
      </p:sp>
      <p:sp>
        <p:nvSpPr>
          <p:cNvPr id="7" name="Табличка 6"/>
          <p:cNvSpPr/>
          <p:nvPr/>
        </p:nvSpPr>
        <p:spPr>
          <a:xfrm>
            <a:off x="1116013" y="1412875"/>
            <a:ext cx="3816350" cy="4608513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Н.п.и. лото «Спорт», «Команда чемпионов»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Иллюстрации «Виды спорта»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Предметы личной гигиены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Игры на развитие мелкой моторики рук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Предметы для гимнастик</a:t>
            </a:r>
          </a:p>
        </p:txBody>
      </p:sp>
      <p:sp>
        <p:nvSpPr>
          <p:cNvPr id="9" name="Табличка 8"/>
          <p:cNvSpPr/>
          <p:nvPr/>
        </p:nvSpPr>
        <p:spPr>
          <a:xfrm>
            <a:off x="5076825" y="1412875"/>
            <a:ext cx="3887788" cy="4608513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>
                <a:solidFill>
                  <a:srgbClr val="611617"/>
                </a:solidFill>
                <a:cs typeface="Arial" charset="0"/>
              </a:rPr>
              <a:t> Листы бумаги, краски,карандаши, </a:t>
            </a:r>
          </a:p>
          <a:p>
            <a:pPr algn="ctr">
              <a:buClr>
                <a:srgbClr val="FF0066"/>
              </a:buClr>
              <a:defRPr/>
            </a:pPr>
            <a:r>
              <a:rPr lang="ru-RU">
                <a:solidFill>
                  <a:srgbClr val="611617"/>
                </a:solidFill>
                <a:cs typeface="Arial" charset="0"/>
              </a:rPr>
              <a:t>фломастеры,трафареты, </a:t>
            </a:r>
          </a:p>
          <a:p>
            <a:pPr algn="ctr">
              <a:defRPr/>
            </a:pPr>
            <a:r>
              <a:rPr lang="ru-RU">
                <a:solidFill>
                  <a:srgbClr val="611617"/>
                </a:solidFill>
                <a:cs typeface="Arial" charset="0"/>
              </a:rPr>
              <a:t>цв.бумага,клей,пластилин</a:t>
            </a:r>
          </a:p>
          <a:p>
            <a:pPr algn="ctr">
              <a:defRPr/>
            </a:pPr>
            <a:r>
              <a:rPr lang="ru-RU">
                <a:solidFill>
                  <a:srgbClr val="611617"/>
                </a:solidFill>
                <a:cs typeface="Arial" charset="0"/>
              </a:rPr>
              <a:t>салфетки,нитки,ткань,</a:t>
            </a:r>
          </a:p>
          <a:p>
            <a:pPr algn="ctr">
              <a:defRPr/>
            </a:pPr>
            <a:r>
              <a:rPr lang="ru-RU">
                <a:solidFill>
                  <a:srgbClr val="611617"/>
                </a:solidFill>
                <a:cs typeface="Arial" charset="0"/>
              </a:rPr>
              <a:t>мочалки,дощечки для лепки,стаканчики</a:t>
            </a:r>
          </a:p>
          <a:p>
            <a:pPr algn="ctr">
              <a:defRPr/>
            </a:pPr>
            <a:endParaRPr lang="ru-RU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>
                <a:solidFill>
                  <a:srgbClr val="611617"/>
                </a:solidFill>
                <a:cs typeface="Arial" charset="0"/>
              </a:rPr>
              <a:t> Музыкальные инструменты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21"/>
          <p:cNvSpPr>
            <a:spLocks noChangeArrowheads="1"/>
          </p:cNvSpPr>
          <p:nvPr/>
        </p:nvSpPr>
        <p:spPr bwMode="auto">
          <a:xfrm>
            <a:off x="1835150" y="0"/>
            <a:ext cx="6481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Взаимодействие с родителями</a:t>
            </a:r>
          </a:p>
        </p:txBody>
      </p:sp>
      <p:sp>
        <p:nvSpPr>
          <p:cNvPr id="24" name="Табличка 23"/>
          <p:cNvSpPr/>
          <p:nvPr/>
        </p:nvSpPr>
        <p:spPr>
          <a:xfrm>
            <a:off x="2124075" y="836613"/>
            <a:ext cx="2305050" cy="863600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Педагогическое просвещение</a:t>
            </a:r>
          </a:p>
        </p:txBody>
      </p:sp>
      <p:sp>
        <p:nvSpPr>
          <p:cNvPr id="25" name="Табличка 24"/>
          <p:cNvSpPr/>
          <p:nvPr/>
        </p:nvSpPr>
        <p:spPr>
          <a:xfrm>
            <a:off x="5724525" y="765175"/>
            <a:ext cx="2663825" cy="927100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Вовлечение в образовательный процесс</a:t>
            </a:r>
          </a:p>
        </p:txBody>
      </p:sp>
      <p:sp>
        <p:nvSpPr>
          <p:cNvPr id="26" name="Табличка 25"/>
          <p:cNvSpPr/>
          <p:nvPr/>
        </p:nvSpPr>
        <p:spPr>
          <a:xfrm>
            <a:off x="1403350" y="1916113"/>
            <a:ext cx="3529013" cy="4465637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/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Информационная папка: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«Все о здоровье ребенка»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«Почта доктора Айболита»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Папка-ширма «Здоровый образ жизни семьи»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Табличка 26"/>
          <p:cNvSpPr/>
          <p:nvPr/>
        </p:nvSpPr>
        <p:spPr>
          <a:xfrm>
            <a:off x="5292725" y="1916113"/>
            <a:ext cx="3527425" cy="4465637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Посещение с детьми «Музея гигиены» по рекомендации педагога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Подбор экспонатов для мини-музея «Мыло душистое»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Участие в создании  семейной странички в «Книге здоровья»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Оказание помощи в подготовке и участие в спортивном празднике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0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FF0066"/>
                </a:solidFill>
                <a:latin typeface="Monotype Corsiva" pitchFamily="66" charset="0"/>
              </a:rPr>
              <a:t>Список используемой литературы:</a:t>
            </a:r>
            <a:endParaRPr lang="ru-RU" b="1" u="sng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6375" y="979488"/>
            <a:ext cx="7056438" cy="5878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Интернет ресурсы.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В. Н. Журавлева «Проектная деятельность старших дошкольников»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Н. В.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Нищева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«Картотека подвижных игр»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Е. Б.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Боровкова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«Формирование нравственного здоровья дошкольников»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Т. А. Шорыгина «Беседы о здоровье»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В. А.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Деркунская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«Образовательная область. Здоровье»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В. Н.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Волчкова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«Конспекты занятий в старшей группе детского сада»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0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О. В.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Воронкевич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«Добро пожаловать в экологию»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6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здоровье\IMG_1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3608" y="2916015"/>
            <a:ext cx="4077073" cy="3384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Овал 18"/>
          <p:cNvSpPr/>
          <p:nvPr/>
        </p:nvSpPr>
        <p:spPr>
          <a:xfrm>
            <a:off x="4643438" y="4437063"/>
            <a:ext cx="2305050" cy="21605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Проблема проекта:</a:t>
            </a:r>
          </a:p>
        </p:txBody>
      </p:sp>
      <p:sp>
        <p:nvSpPr>
          <p:cNvPr id="21" name="Стрелка вправо с вырезом 20"/>
          <p:cNvSpPr/>
          <p:nvPr/>
        </p:nvSpPr>
        <p:spPr>
          <a:xfrm rot="18983706">
            <a:off x="5969000" y="4471988"/>
            <a:ext cx="992188" cy="147637"/>
          </a:xfrm>
          <a:prstGeom prst="notchedRightArrow">
            <a:avLst>
              <a:gd name="adj1" fmla="val 50000"/>
              <a:gd name="adj2" fmla="val 131380"/>
            </a:avLst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5" name="Picture 7" descr="F:\фото здоровье\IMG_1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416316" y="2960948"/>
            <a:ext cx="2016224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5508104" y="2924944"/>
            <a:ext cx="25193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611617"/>
                </a:solidFill>
                <a:latin typeface="+mn-lt"/>
              </a:rPr>
              <a:t>Как помочь подрастающему поколению сохранить своё здоровье</a:t>
            </a:r>
          </a:p>
        </p:txBody>
      </p:sp>
      <p:sp>
        <p:nvSpPr>
          <p:cNvPr id="13320" name="Прямоугольник 9"/>
          <p:cNvSpPr>
            <a:spLocks noChangeArrowheads="1"/>
          </p:cNvSpPr>
          <p:nvPr/>
        </p:nvSpPr>
        <p:spPr bwMode="auto">
          <a:xfrm>
            <a:off x="1116013" y="188913"/>
            <a:ext cx="482441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66"/>
              </a:buClr>
              <a:buFont typeface="Arial" charset="0"/>
              <a:buChar char="•"/>
            </a:pPr>
            <a:r>
              <a:rPr lang="ru-RU" b="1" dirty="0">
                <a:solidFill>
                  <a:srgbClr val="611617"/>
                </a:solidFill>
                <a:latin typeface="+mn-lt"/>
              </a:rPr>
              <a:t> Низкий уровень здоровья среди дошкольников</a:t>
            </a:r>
          </a:p>
          <a:p>
            <a:pPr>
              <a:buClr>
                <a:srgbClr val="FF0066"/>
              </a:buClr>
            </a:pPr>
            <a:endParaRPr lang="ru-RU" b="1" dirty="0">
              <a:solidFill>
                <a:srgbClr val="611617"/>
              </a:solidFill>
              <a:latin typeface="+mn-lt"/>
            </a:endParaRPr>
          </a:p>
          <a:p>
            <a:pPr>
              <a:buClr>
                <a:srgbClr val="FF0066"/>
              </a:buClr>
              <a:buFont typeface="Arial" charset="0"/>
              <a:buChar char="•"/>
            </a:pPr>
            <a:r>
              <a:rPr lang="ru-RU" b="1" dirty="0">
                <a:solidFill>
                  <a:srgbClr val="611617"/>
                </a:solidFill>
                <a:latin typeface="+mn-lt"/>
              </a:rPr>
              <a:t> 60% детей с отклонениями в здоровье</a:t>
            </a:r>
          </a:p>
          <a:p>
            <a:pPr>
              <a:buClr>
                <a:srgbClr val="FF0066"/>
              </a:buClr>
            </a:pPr>
            <a:endParaRPr lang="ru-RU" b="1" dirty="0">
              <a:solidFill>
                <a:srgbClr val="611617"/>
              </a:solidFill>
              <a:latin typeface="+mn-lt"/>
            </a:endParaRPr>
          </a:p>
          <a:p>
            <a:pPr>
              <a:buClr>
                <a:srgbClr val="FF0066"/>
              </a:buClr>
              <a:buFont typeface="Arial" charset="0"/>
              <a:buChar char="•"/>
            </a:pPr>
            <a:r>
              <a:rPr lang="ru-RU" b="1" dirty="0">
                <a:solidFill>
                  <a:srgbClr val="611617"/>
                </a:solidFill>
                <a:latin typeface="+mn-lt"/>
              </a:rPr>
              <a:t> Снижается возможность успешного развития и воспитания детей</a:t>
            </a:r>
          </a:p>
        </p:txBody>
      </p:sp>
      <p:sp>
        <p:nvSpPr>
          <p:cNvPr id="9" name="Овал 8"/>
          <p:cNvSpPr/>
          <p:nvPr/>
        </p:nvSpPr>
        <p:spPr>
          <a:xfrm>
            <a:off x="5652120" y="188640"/>
            <a:ext cx="2736304" cy="2448272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Актуальность проекта:</a:t>
            </a:r>
            <a:endParaRPr lang="ru-RU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5445125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66"/>
                </a:solidFill>
                <a:latin typeface="Monotype Corsiva" pitchFamily="66" charset="0"/>
              </a:rPr>
              <a:t>Спасибо за внимание!!!</a:t>
            </a:r>
            <a:endParaRPr lang="ru-RU" sz="66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F:\фото к проекту здоровье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6408712" cy="5904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1116013" y="0"/>
            <a:ext cx="3240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 dirty="0">
                <a:solidFill>
                  <a:srgbClr val="FF0066"/>
                </a:solidFill>
                <a:latin typeface="Monotype Corsiva" pitchFamily="66" charset="0"/>
              </a:rPr>
              <a:t>Тип проекта:</a:t>
            </a: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4500563" y="620713"/>
            <a:ext cx="446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 dirty="0">
                <a:solidFill>
                  <a:srgbClr val="FF0066"/>
                </a:solidFill>
                <a:latin typeface="Monotype Corsiva" pitchFamily="66" charset="0"/>
              </a:rPr>
              <a:t>Продолжительность:</a:t>
            </a:r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1116013" y="2133600"/>
            <a:ext cx="3816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 dirty="0">
                <a:solidFill>
                  <a:srgbClr val="FF0066"/>
                </a:solidFill>
                <a:latin typeface="Monotype Corsiva" pitchFamily="66" charset="0"/>
              </a:rPr>
              <a:t>Возраст детей:</a:t>
            </a:r>
          </a:p>
        </p:txBody>
      </p:sp>
      <p:sp>
        <p:nvSpPr>
          <p:cNvPr id="15365" name="TextBox 14"/>
          <p:cNvSpPr txBox="1">
            <a:spLocks noChangeArrowheads="1"/>
          </p:cNvSpPr>
          <p:nvPr/>
        </p:nvSpPr>
        <p:spPr bwMode="auto">
          <a:xfrm>
            <a:off x="3708400" y="3716338"/>
            <a:ext cx="3311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 dirty="0">
                <a:solidFill>
                  <a:srgbClr val="FF0066"/>
                </a:solidFill>
                <a:latin typeface="Monotype Corsiva" pitchFamily="66" charset="0"/>
              </a:rPr>
              <a:t>Участники проекта:</a:t>
            </a:r>
          </a:p>
          <a:p>
            <a:endParaRPr lang="ru-RU" sz="2000" b="1" u="sng" dirty="0">
              <a:solidFill>
                <a:srgbClr val="611617"/>
              </a:solidFill>
              <a:latin typeface="Corbel" pitchFamily="34" charset="0"/>
            </a:endParaRPr>
          </a:p>
        </p:txBody>
      </p:sp>
      <p:sp>
        <p:nvSpPr>
          <p:cNvPr id="20" name="Стрелка углом вверх 19"/>
          <p:cNvSpPr/>
          <p:nvPr/>
        </p:nvSpPr>
        <p:spPr>
          <a:xfrm rot="10800000">
            <a:off x="2484438" y="3860800"/>
            <a:ext cx="647700" cy="360363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углом вверх 20"/>
          <p:cNvSpPr/>
          <p:nvPr/>
        </p:nvSpPr>
        <p:spPr>
          <a:xfrm rot="5400000">
            <a:off x="1475582" y="5517356"/>
            <a:ext cx="647700" cy="360363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1331913" y="476250"/>
            <a:ext cx="3382962" cy="1439863"/>
          </a:xfrm>
          <a:prstGeom prst="flowChartConnec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611617"/>
                </a:solidFill>
                <a:cs typeface="Arial" charset="0"/>
              </a:rPr>
              <a:t>Познавательно-творческий</a:t>
            </a:r>
          </a:p>
        </p:txBody>
      </p:sp>
      <p:sp>
        <p:nvSpPr>
          <p:cNvPr id="26" name="Блок-схема: узел 25"/>
          <p:cNvSpPr/>
          <p:nvPr/>
        </p:nvSpPr>
        <p:spPr>
          <a:xfrm>
            <a:off x="5651500" y="1125538"/>
            <a:ext cx="3313113" cy="1439862"/>
          </a:xfrm>
          <a:prstGeom prst="flowChartConnec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611617"/>
                </a:solidFill>
                <a:cs typeface="Arial" charset="0"/>
              </a:rPr>
              <a:t>Краткосрочный</a:t>
            </a:r>
          </a:p>
          <a:p>
            <a:pPr algn="ctr">
              <a:defRPr/>
            </a:pPr>
            <a:r>
              <a:rPr lang="ru-RU" sz="2000" b="1">
                <a:solidFill>
                  <a:srgbClr val="611617"/>
                </a:solidFill>
                <a:cs typeface="Arial" charset="0"/>
              </a:rPr>
              <a:t>(2 недели)</a:t>
            </a:r>
          </a:p>
        </p:txBody>
      </p:sp>
      <p:sp>
        <p:nvSpPr>
          <p:cNvPr id="27" name="Блок-схема: узел 26"/>
          <p:cNvSpPr/>
          <p:nvPr/>
        </p:nvSpPr>
        <p:spPr>
          <a:xfrm>
            <a:off x="3203575" y="2205038"/>
            <a:ext cx="2590800" cy="1439862"/>
          </a:xfrm>
          <a:prstGeom prst="flowChartConnector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611617"/>
                </a:solidFill>
                <a:cs typeface="Arial" charset="0"/>
              </a:rPr>
              <a:t>Дети старшей группы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403350" y="4581525"/>
            <a:ext cx="1223963" cy="50323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611617"/>
                </a:solidFill>
                <a:cs typeface="Arial" charset="0"/>
              </a:rPr>
              <a:t>дети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79613" y="6092825"/>
            <a:ext cx="2087562" cy="5048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611617"/>
                </a:solidFill>
                <a:cs typeface="Arial" charset="0"/>
              </a:rPr>
              <a:t>воспитатели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771775" y="4365625"/>
            <a:ext cx="2952750" cy="12969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Специалисты по физическому и музыкальному развитию детей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092950" y="4724400"/>
            <a:ext cx="1871663" cy="5048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родители</a:t>
            </a:r>
          </a:p>
        </p:txBody>
      </p:sp>
      <p:sp>
        <p:nvSpPr>
          <p:cNvPr id="33" name="Стрелка углом вверх 32"/>
          <p:cNvSpPr/>
          <p:nvPr/>
        </p:nvSpPr>
        <p:spPr>
          <a:xfrm rot="5400000">
            <a:off x="5075238" y="5949950"/>
            <a:ext cx="647700" cy="358775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трелка углом вверх 33"/>
          <p:cNvSpPr/>
          <p:nvPr/>
        </p:nvSpPr>
        <p:spPr>
          <a:xfrm>
            <a:off x="4284663" y="6021388"/>
            <a:ext cx="647700" cy="360362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24525" y="5516563"/>
            <a:ext cx="2160588" cy="1152525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Социальные партнеры (работники библиотеки)</a:t>
            </a:r>
          </a:p>
        </p:txBody>
      </p:sp>
      <p:sp>
        <p:nvSpPr>
          <p:cNvPr id="36" name="Стрелка углом вверх 35"/>
          <p:cNvSpPr/>
          <p:nvPr/>
        </p:nvSpPr>
        <p:spPr>
          <a:xfrm>
            <a:off x="8101013" y="5516563"/>
            <a:ext cx="647700" cy="360362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трелка углом вверх 36"/>
          <p:cNvSpPr/>
          <p:nvPr/>
        </p:nvSpPr>
        <p:spPr>
          <a:xfrm rot="16200000">
            <a:off x="6660356" y="3933032"/>
            <a:ext cx="504825" cy="360362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913" y="-171450"/>
            <a:ext cx="7497762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66"/>
                </a:solidFill>
                <a:latin typeface="Monotype Corsiva" pitchFamily="66" charset="0"/>
              </a:rPr>
              <a:t>Цель проекта:</a:t>
            </a:r>
            <a:endParaRPr lang="ru-RU" sz="54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1908175" y="908050"/>
            <a:ext cx="6119813" cy="2089150"/>
          </a:xfrm>
          <a:prstGeom prst="diamond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Способствовать формированию у детей представления о здоровье как ценности, о которой необходимо заботиться</a:t>
            </a:r>
          </a:p>
        </p:txBody>
      </p:sp>
      <p:pic>
        <p:nvPicPr>
          <p:cNvPr id="3074" name="Picture 2" descr="F:\фото здоровье\IMG_1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9572" y="2744924"/>
            <a:ext cx="4320480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фото здоровье\IMG_1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10381" y="2746604"/>
            <a:ext cx="4199165" cy="3547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гнутая влево стрелка 8"/>
          <p:cNvSpPr/>
          <p:nvPr/>
        </p:nvSpPr>
        <p:spPr>
          <a:xfrm rot="16961581">
            <a:off x="4572000" y="3933825"/>
            <a:ext cx="792163" cy="2087563"/>
          </a:xfrm>
          <a:prstGeom prst="curved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-171450"/>
            <a:ext cx="7497763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600" b="1" i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Задачи проекта:</a:t>
            </a:r>
          </a:p>
        </p:txBody>
      </p:sp>
      <p:sp>
        <p:nvSpPr>
          <p:cNvPr id="12" name="Табличка 11"/>
          <p:cNvSpPr/>
          <p:nvPr/>
        </p:nvSpPr>
        <p:spPr>
          <a:xfrm>
            <a:off x="2339975" y="765175"/>
            <a:ext cx="1800225" cy="576263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 детей</a:t>
            </a:r>
          </a:p>
        </p:txBody>
      </p:sp>
      <p:sp>
        <p:nvSpPr>
          <p:cNvPr id="14" name="Табличка 13"/>
          <p:cNvSpPr/>
          <p:nvPr/>
        </p:nvSpPr>
        <p:spPr>
          <a:xfrm>
            <a:off x="6227763" y="836613"/>
            <a:ext cx="1800225" cy="576262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66"/>
                </a:solidFill>
              </a:rPr>
              <a:t>Для родителей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1116013" y="1485900"/>
            <a:ext cx="4032250" cy="5183188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66"/>
              </a:buClr>
              <a:buFont typeface="Wingdings" pitchFamily="2" charset="2"/>
              <a:buChar char="§"/>
              <a:defRPr/>
            </a:pPr>
            <a:endParaRPr lang="ru-RU" b="1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Wingdings" pitchFamily="2" charset="2"/>
              <a:buChar char="§"/>
              <a:defRPr/>
            </a:pPr>
            <a:endParaRPr lang="ru-RU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 Дать детям знания об основах безопасности и жизнедеятельности</a:t>
            </a:r>
          </a:p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 Способствовать формированию положительного отношения к здоровому образу жизни, потребности в положительных привычках</a:t>
            </a:r>
          </a:p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Развивать воображение и умение отображать свой замысел  в рисунках</a:t>
            </a:r>
          </a:p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 Развивать память, мышление, умение рассуждать и делать умозаключения</a:t>
            </a:r>
          </a:p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 Воспитывать у детей желание заботиться о своем здоровье</a:t>
            </a:r>
          </a:p>
          <a:p>
            <a:pPr algn="ctr">
              <a:buClr>
                <a:srgbClr val="FF0066"/>
              </a:buClr>
              <a:defRPr/>
            </a:pPr>
            <a:endParaRPr lang="ru-RU" sz="1600" b="1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Wingdings" pitchFamily="2" charset="2"/>
              <a:buChar char="§"/>
              <a:defRPr/>
            </a:pPr>
            <a:endParaRPr lang="ru-RU" b="1">
              <a:solidFill>
                <a:srgbClr val="611617"/>
              </a:solidFill>
              <a:cs typeface="Arial" charset="0"/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5219700" y="1557338"/>
            <a:ext cx="3744913" cy="5111750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 Повышать грамотность родителей в вопросах воспитания и укрепления здоровья дошкольников</a:t>
            </a:r>
          </a:p>
          <a:p>
            <a:pPr algn="ctr">
              <a:buClr>
                <a:srgbClr val="FF0066"/>
              </a:buClr>
              <a:defRPr/>
            </a:pPr>
            <a:endParaRPr lang="ru-RU" sz="1600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 Вовлечение родителей в образовательный процесс</a:t>
            </a:r>
          </a:p>
          <a:p>
            <a:pPr algn="ctr">
              <a:buClr>
                <a:srgbClr val="FF0066"/>
              </a:buClr>
              <a:defRPr/>
            </a:pPr>
            <a:endParaRPr lang="ru-RU" sz="1600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Arial" charset="0"/>
              <a:buChar char="•"/>
              <a:defRPr/>
            </a:pPr>
            <a:r>
              <a:rPr lang="ru-RU" sz="1600">
                <a:solidFill>
                  <a:srgbClr val="611617"/>
                </a:solidFill>
                <a:cs typeface="Arial" charset="0"/>
              </a:rPr>
              <a:t>Мотивировать родителей на  сотрудничество с педагогом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492375"/>
            <a:ext cx="7497762" cy="30972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i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Название итогового мероприятия:</a:t>
            </a:r>
            <a:r>
              <a:rPr lang="ru-RU" sz="25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5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smtClean="0">
                <a:solidFill>
                  <a:srgbClr val="611617"/>
                </a:solidFill>
                <a:effectLst/>
              </a:rPr>
              <a:t> Спортивный праздник-игра «Волшебная страна» (с участием родителей)</a:t>
            </a:r>
            <a:br>
              <a:rPr lang="ru-RU" sz="2800" b="1" smtClean="0">
                <a:solidFill>
                  <a:srgbClr val="611617"/>
                </a:solidFill>
                <a:effectLst/>
              </a:rPr>
            </a:br>
            <a:r>
              <a:rPr lang="ru-RU" sz="2800" b="1" smtClean="0">
                <a:solidFill>
                  <a:srgbClr val="611617"/>
                </a:solidFill>
                <a:effectLst/>
              </a:rPr>
              <a:t> Презентация альбома «Книга здоровья»</a:t>
            </a:r>
            <a:r>
              <a:rPr lang="ru-RU" sz="2500" b="1" i="1" smtClean="0">
                <a:solidFill>
                  <a:srgbClr val="61161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500" b="1" i="1" smtClean="0">
                <a:solidFill>
                  <a:srgbClr val="61161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i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Итоговый продукт с детьми:</a:t>
            </a:r>
            <a:br>
              <a:rPr lang="ru-RU" sz="3600" b="1" i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800" b="1" smtClean="0">
                <a:solidFill>
                  <a:srgbClr val="611617"/>
                </a:solidFill>
                <a:effectLst/>
              </a:rPr>
              <a:t>Выставка детского творчества «Все о здоровье»</a:t>
            </a:r>
            <a:br>
              <a:rPr lang="ru-RU" sz="2800" b="1" smtClean="0">
                <a:solidFill>
                  <a:srgbClr val="611617"/>
                </a:solidFill>
                <a:effectLst/>
              </a:rPr>
            </a:br>
            <a:r>
              <a:rPr lang="ru-RU" sz="3600" b="1" i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Итоговый продукт с родителями:</a:t>
            </a:r>
            <a:br>
              <a:rPr lang="ru-RU" sz="3600" b="1" i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800" b="1" smtClean="0">
                <a:solidFill>
                  <a:srgbClr val="611617"/>
                </a:solidFill>
                <a:effectLst/>
              </a:rPr>
              <a:t>Создание «Книги здоровья», организация мини-музея «Мыло душистое»</a:t>
            </a:r>
            <a:r>
              <a:rPr lang="ru-RU" sz="2800" b="1" u="sng" smtClean="0">
                <a:solidFill>
                  <a:srgbClr val="FF0066"/>
                </a:solidFill>
                <a:effectLst/>
              </a:rPr>
              <a:t/>
            </a:r>
            <a:br>
              <a:rPr lang="ru-RU" sz="2800" b="1" u="sng" smtClean="0">
                <a:solidFill>
                  <a:srgbClr val="FF0066"/>
                </a:solidFill>
                <a:effectLst/>
              </a:rPr>
            </a:br>
            <a:r>
              <a:rPr lang="ru-RU" sz="3600" b="1" u="sng" smtClean="0">
                <a:solidFill>
                  <a:srgbClr val="FF0066"/>
                </a:solidFill>
                <a:effectLst/>
                <a:latin typeface="Monotype Corsiva" pitchFamily="66" charset="0"/>
              </a:rPr>
              <a:t/>
            </a:r>
            <a:br>
              <a:rPr lang="ru-RU" sz="3600" b="1" u="sng" smtClean="0">
                <a:solidFill>
                  <a:srgbClr val="FF0066"/>
                </a:solidFill>
                <a:effectLst/>
                <a:latin typeface="Monotype Corsiva" pitchFamily="66" charset="0"/>
              </a:rPr>
            </a:br>
            <a:r>
              <a:rPr lang="ru-RU" sz="2500" b="1" i="1" smtClean="0">
                <a:solidFill>
                  <a:srgbClr val="61161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500" b="1" i="1" smtClean="0">
                <a:solidFill>
                  <a:srgbClr val="61161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 i="1" smtClean="0">
              <a:solidFill>
                <a:srgbClr val="61161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38" y="0"/>
            <a:ext cx="749776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3600" b="1" i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Ожидаемые результаты по </a:t>
            </a:r>
            <a:br>
              <a:rPr lang="ru-RU" sz="3600" b="1" i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3600" b="1" i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проекту:</a:t>
            </a:r>
          </a:p>
        </p:txBody>
      </p:sp>
      <p:sp>
        <p:nvSpPr>
          <p:cNvPr id="3" name="Табличка 2"/>
          <p:cNvSpPr/>
          <p:nvPr/>
        </p:nvSpPr>
        <p:spPr>
          <a:xfrm>
            <a:off x="2411413" y="692150"/>
            <a:ext cx="1584325" cy="576263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0066"/>
                </a:solidFill>
                <a:cs typeface="Arial" charset="0"/>
              </a:rPr>
              <a:t>Для</a:t>
            </a:r>
          </a:p>
          <a:p>
            <a:pPr algn="ctr">
              <a:defRPr/>
            </a:pPr>
            <a:r>
              <a:rPr lang="ru-RU" b="1">
                <a:solidFill>
                  <a:srgbClr val="FF0066"/>
                </a:solidFill>
                <a:cs typeface="Arial" charset="0"/>
              </a:rPr>
              <a:t> детей</a:t>
            </a:r>
          </a:p>
        </p:txBody>
      </p:sp>
      <p:sp>
        <p:nvSpPr>
          <p:cNvPr id="5" name="Табличка 4"/>
          <p:cNvSpPr/>
          <p:nvPr/>
        </p:nvSpPr>
        <p:spPr>
          <a:xfrm>
            <a:off x="6516688" y="692150"/>
            <a:ext cx="1584325" cy="649288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0066"/>
                </a:solidFill>
                <a:cs typeface="Arial" charset="0"/>
              </a:rPr>
              <a:t>Для родителей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1187450" y="1341438"/>
            <a:ext cx="4105275" cy="5372100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 детей появятся новые знания об основах  безопасности и жизнедеятельности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Дети будут свободно общаться, рассуждать и делать выводы по теме здоровья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Возникнет желание сохранения своего здоровья и заботы о нем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Будет сформировано положительное отношение к здоровому  образу жизни, появится потребность положительных привычек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5435600" y="1412875"/>
            <a:ext cx="3529013" cy="5256213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Повысится  грамотность в вопросах воспитания и укрепления здоровья дошкольников посредством педагогического просвещения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Родители будут активно участвовать в реализации проектной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ru-RU" sz="4000" b="1" u="sng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Использование современных технологий:</a:t>
            </a:r>
          </a:p>
        </p:txBody>
      </p:sp>
      <p:sp>
        <p:nvSpPr>
          <p:cNvPr id="4" name="Табличка 3"/>
          <p:cNvSpPr/>
          <p:nvPr/>
        </p:nvSpPr>
        <p:spPr>
          <a:xfrm>
            <a:off x="1692275" y="1484313"/>
            <a:ext cx="6696075" cy="5184775"/>
          </a:xfrm>
          <a:prstGeom prst="plaqu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FF0066"/>
              </a:buClr>
              <a:buFont typeface="Arial" charset="0"/>
              <a:buChar char="•"/>
            </a:pPr>
            <a:endParaRPr lang="ru-RU" sz="2000" b="1" dirty="0">
              <a:solidFill>
                <a:srgbClr val="FFFFFF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Tx/>
              <a:buChar char="•"/>
            </a:pPr>
            <a:r>
              <a:rPr lang="ru-RU" dirty="0">
                <a:solidFill>
                  <a:srgbClr val="611617"/>
                </a:solidFill>
                <a:cs typeface="Arial" charset="0"/>
              </a:rPr>
              <a:t> </a:t>
            </a:r>
            <a:r>
              <a:rPr lang="ru-RU" dirty="0" err="1">
                <a:solidFill>
                  <a:srgbClr val="611617"/>
                </a:solidFill>
                <a:cs typeface="Arial" charset="0"/>
              </a:rPr>
              <a:t>Здоровьесберегающие</a:t>
            </a:r>
            <a:r>
              <a:rPr lang="ru-RU" dirty="0">
                <a:solidFill>
                  <a:srgbClr val="611617"/>
                </a:solidFill>
                <a:cs typeface="Arial" charset="0"/>
              </a:rPr>
              <a:t> технологии</a:t>
            </a:r>
          </a:p>
          <a:p>
            <a:pPr algn="ctr">
              <a:buClr>
                <a:srgbClr val="FF0066"/>
              </a:buClr>
            </a:pPr>
            <a:endParaRPr lang="ru-RU" dirty="0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Tx/>
              <a:buChar char="•"/>
            </a:pPr>
            <a:r>
              <a:rPr lang="ru-RU" dirty="0">
                <a:solidFill>
                  <a:srgbClr val="611617"/>
                </a:solidFill>
                <a:cs typeface="Arial" charset="0"/>
              </a:rPr>
              <a:t> ИКТ </a:t>
            </a:r>
            <a:r>
              <a:rPr lang="ru-RU" dirty="0">
                <a:solidFill>
                  <a:srgbClr val="611617"/>
                </a:solidFill>
                <a:latin typeface="Arial" charset="0"/>
                <a:cs typeface="Arial" charset="0"/>
              </a:rPr>
              <a:t>- </a:t>
            </a:r>
            <a:r>
              <a:rPr lang="ru-RU" dirty="0" smtClean="0">
                <a:solidFill>
                  <a:srgbClr val="611617"/>
                </a:solidFill>
                <a:cs typeface="Arial" charset="0"/>
              </a:rPr>
              <a:t>технология</a:t>
            </a:r>
            <a:endParaRPr lang="ru-RU" dirty="0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</a:pPr>
            <a:endParaRPr lang="ru-RU" dirty="0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Arial" charset="0"/>
              <a:buChar char="•"/>
            </a:pPr>
            <a:r>
              <a:rPr lang="ru-RU" dirty="0" smtClean="0">
                <a:solidFill>
                  <a:srgbClr val="611617"/>
                </a:solidFill>
                <a:cs typeface="Arial" charset="0"/>
              </a:rPr>
              <a:t>Технология </a:t>
            </a:r>
            <a:r>
              <a:rPr lang="ru-RU" dirty="0">
                <a:solidFill>
                  <a:srgbClr val="611617"/>
                </a:solidFill>
                <a:cs typeface="Arial" charset="0"/>
              </a:rPr>
              <a:t>проблемного обучения</a:t>
            </a:r>
          </a:p>
          <a:p>
            <a:pPr algn="ctr">
              <a:buClr>
                <a:srgbClr val="FF0066"/>
              </a:buClr>
            </a:pPr>
            <a:endParaRPr lang="ru-RU" dirty="0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Arial" charset="0"/>
              <a:buChar char="•"/>
            </a:pPr>
            <a:r>
              <a:rPr lang="ru-RU" dirty="0" smtClean="0">
                <a:solidFill>
                  <a:srgbClr val="611617"/>
                </a:solidFill>
                <a:cs typeface="Arial" charset="0"/>
              </a:rPr>
              <a:t>Личностно-ориентированная технология</a:t>
            </a:r>
            <a:endParaRPr lang="ru-RU" dirty="0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</a:pPr>
            <a:endParaRPr lang="ru-RU" dirty="0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Arial" charset="0"/>
              <a:buChar char="•"/>
            </a:pPr>
            <a:r>
              <a:rPr lang="ru-RU" dirty="0" smtClean="0">
                <a:solidFill>
                  <a:srgbClr val="611617"/>
                </a:solidFill>
                <a:cs typeface="Arial" charset="0"/>
              </a:rPr>
              <a:t>Коммуникативная технология</a:t>
            </a:r>
            <a:endParaRPr lang="ru-RU" dirty="0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Arial" charset="0"/>
              <a:buChar char="•"/>
            </a:pPr>
            <a:endParaRPr lang="ru-RU" dirty="0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Arial" charset="0"/>
              <a:buChar char="•"/>
            </a:pPr>
            <a:r>
              <a:rPr lang="ru-RU" dirty="0">
                <a:solidFill>
                  <a:srgbClr val="611617"/>
                </a:solidFill>
                <a:cs typeface="Arial" charset="0"/>
              </a:rPr>
              <a:t> </a:t>
            </a:r>
            <a:r>
              <a:rPr lang="ru-RU" dirty="0" smtClean="0">
                <a:solidFill>
                  <a:srgbClr val="611617"/>
                </a:solidFill>
                <a:cs typeface="Arial" charset="0"/>
              </a:rPr>
              <a:t>Игровые </a:t>
            </a:r>
            <a:r>
              <a:rPr lang="ru-RU" dirty="0">
                <a:solidFill>
                  <a:srgbClr val="611617"/>
                </a:solidFill>
                <a:cs typeface="Arial" charset="0"/>
              </a:rPr>
              <a:t>технологии</a:t>
            </a:r>
          </a:p>
          <a:p>
            <a:pPr algn="ctr">
              <a:buClr>
                <a:srgbClr val="FF0066"/>
              </a:buClr>
              <a:buFont typeface="Arial" charset="0"/>
              <a:buChar char="•"/>
            </a:pPr>
            <a:endParaRPr lang="ru-RU" dirty="0">
              <a:solidFill>
                <a:srgbClr val="611617"/>
              </a:solidFill>
              <a:cs typeface="Arial" charset="0"/>
            </a:endParaRPr>
          </a:p>
          <a:p>
            <a:pPr algn="ctr">
              <a:buClr>
                <a:srgbClr val="FF0066"/>
              </a:buClr>
              <a:buFont typeface="Arial" charset="0"/>
              <a:buChar char="•"/>
            </a:pPr>
            <a:r>
              <a:rPr lang="ru-RU" dirty="0">
                <a:solidFill>
                  <a:srgbClr val="611617"/>
                </a:solidFill>
                <a:cs typeface="Arial" charset="0"/>
              </a:rPr>
              <a:t> Нетрадиционные технологии в художественном творчестве</a:t>
            </a:r>
          </a:p>
          <a:p>
            <a:pPr algn="ctr">
              <a:buClr>
                <a:srgbClr val="FF0066"/>
              </a:buClr>
            </a:pPr>
            <a:r>
              <a:rPr lang="ru-RU" dirty="0">
                <a:solidFill>
                  <a:srgbClr val="611617"/>
                </a:solidFill>
                <a:cs typeface="Arial" charset="0"/>
              </a:rPr>
              <a:t> </a:t>
            </a:r>
          </a:p>
          <a:p>
            <a:pPr algn="ctr">
              <a:buClr>
                <a:srgbClr val="FF0066"/>
              </a:buClr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фото к проекту здоровье\Рисунок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93096"/>
            <a:ext cx="2757487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фото к проекту здоровье\Рисунок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9515">
            <a:off x="6634285" y="1725782"/>
            <a:ext cx="2540000" cy="2096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право 5"/>
          <p:cNvSpPr/>
          <p:nvPr/>
        </p:nvSpPr>
        <p:spPr>
          <a:xfrm rot="5400000">
            <a:off x="4753769" y="3247231"/>
            <a:ext cx="644525" cy="144463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6013" y="765175"/>
            <a:ext cx="2233612" cy="366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рассматривание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6100" y="3716338"/>
            <a:ext cx="1511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знакомство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07904" y="1484784"/>
            <a:ext cx="2808312" cy="1224136"/>
          </a:xfrm>
          <a:prstGeom prst="roundRect">
            <a:avLst>
              <a:gd name="adj" fmla="val 31048"/>
            </a:avLst>
          </a:prstGeom>
          <a:blipFill>
            <a:blip r:embed="rId4" cstate="print"/>
            <a:tile tx="0" ty="0" sx="100000" sy="100000" flip="none" algn="tl"/>
          </a:blip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66"/>
                </a:solidFill>
                <a:latin typeface="Monotype Corsiva" pitchFamily="66" charset="0"/>
              </a:rPr>
              <a:t>Предварительная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66"/>
                </a:solidFill>
                <a:latin typeface="Monotype Corsiva" pitchFamily="66" charset="0"/>
              </a:rPr>
              <a:t>работа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4388" y="836613"/>
            <a:ext cx="1584325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просмотр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4751388" y="944562"/>
            <a:ext cx="649288" cy="144463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572000" y="188913"/>
            <a:ext cx="15128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беседы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7450" y="3068638"/>
            <a:ext cx="2087563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использование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2588" y="3284538"/>
            <a:ext cx="18002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разучивание</a:t>
            </a:r>
            <a:r>
              <a:rPr lang="ru-RU" b="1" u="sng" dirty="0">
                <a:latin typeface="+mn-lt"/>
                <a:cs typeface="+mn-cs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1613" y="3644900"/>
            <a:ext cx="25923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комплексов различных гимнастик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83413" y="1196975"/>
            <a:ext cx="21605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телевизионных рекламных пауз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6825" y="476250"/>
            <a:ext cx="14398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о здоровье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6013" y="3357563"/>
            <a:ext cx="20875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дидактических игр на тему «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валеология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или здоровый малыш</a:t>
            </a:r>
            <a:r>
              <a:rPr lang="ru-RU" dirty="0">
                <a:latin typeface="+mn-lt"/>
                <a:cs typeface="+mn-cs"/>
              </a:rPr>
              <a:t>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6013" y="1125538"/>
            <a:ext cx="2160587" cy="915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иллюстративного материала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по теме</a:t>
            </a:r>
          </a:p>
        </p:txBody>
      </p:sp>
      <p:sp>
        <p:nvSpPr>
          <p:cNvPr id="23" name="Стрелка вправо 22"/>
          <p:cNvSpPr/>
          <p:nvPr/>
        </p:nvSpPr>
        <p:spPr>
          <a:xfrm rot="8501405">
            <a:off x="3109913" y="2917825"/>
            <a:ext cx="620712" cy="142875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293339">
            <a:off x="6454775" y="2908300"/>
            <a:ext cx="657225" cy="127000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635375" y="4076700"/>
            <a:ext cx="27368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с литературными произведениями: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19475" y="4724400"/>
            <a:ext cx="4897438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А.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Барто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 «Мы с Тамарой санитары»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6100" y="5157788"/>
            <a:ext cx="439261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с отрывками про дядю Степу, в которых отражены вопросы сохранения здоровья, закаливания, лечения людей</a:t>
            </a:r>
          </a:p>
        </p:txBody>
      </p:sp>
      <p:sp>
        <p:nvSpPr>
          <p:cNvPr id="5" name="Стрелка вправо 4"/>
          <p:cNvSpPr>
            <a:spLocks noChangeArrowheads="1"/>
          </p:cNvSpPr>
          <p:nvPr/>
        </p:nvSpPr>
        <p:spPr bwMode="auto">
          <a:xfrm rot="-8828249">
            <a:off x="3132138" y="1196975"/>
            <a:ext cx="676275" cy="163513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66"/>
          </a:solidFill>
          <a:ln w="25400" algn="ctr">
            <a:solidFill>
              <a:srgbClr val="61161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0193995">
            <a:off x="6550025" y="1323975"/>
            <a:ext cx="674688" cy="149225"/>
          </a:xfrm>
          <a:prstGeom prst="rightArrow">
            <a:avLst/>
          </a:prstGeom>
          <a:solidFill>
            <a:srgbClr val="FF006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3440</TotalTime>
  <Words>1350</Words>
  <Application>Microsoft Office PowerPoint</Application>
  <PresentationFormat>Экран (4:3)</PresentationFormat>
  <Paragraphs>319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Проект</vt:lpstr>
      <vt:lpstr>Слайд 2</vt:lpstr>
      <vt:lpstr>Слайд 3</vt:lpstr>
      <vt:lpstr>Цель проекта:</vt:lpstr>
      <vt:lpstr>Задачи проекта:</vt:lpstr>
      <vt:lpstr>Название итогового мероприятия:  Спортивный праздник-игра «Волшебная страна» (с участием родителей)  Презентация альбома «Книга здоровья» Итоговый продукт с детьми: Выставка детского творчества «Все о здоровье» Итоговый продукт с родителями: Создание «Книги здоровья», организация мини-музея «Мыло душистое»   </vt:lpstr>
      <vt:lpstr>Ожидаемые результаты по  проекту:</vt:lpstr>
      <vt:lpstr>Использование современных технологий: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Создание условий для развития детской деятельности по основным направлениям:</vt:lpstr>
      <vt:lpstr>Слайд 17</vt:lpstr>
      <vt:lpstr>Слайд 18</vt:lpstr>
      <vt:lpstr>Список используемой литературы:</vt:lpstr>
      <vt:lpstr>Спасибо за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Admin</dc:creator>
  <cp:lastModifiedBy>Войтенко</cp:lastModifiedBy>
  <cp:revision>347</cp:revision>
  <dcterms:created xsi:type="dcterms:W3CDTF">2013-01-23T18:24:27Z</dcterms:created>
  <dcterms:modified xsi:type="dcterms:W3CDTF">2013-03-14T06:25:09Z</dcterms:modified>
</cp:coreProperties>
</file>