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2ACB-EF01-4E8E-A8CA-2DBA52B1DB4A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1BD8-4626-4742-99E3-2852765445F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2ACB-EF01-4E8E-A8CA-2DBA52B1DB4A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1BD8-4626-4742-99E3-2852765445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2ACB-EF01-4E8E-A8CA-2DBA52B1DB4A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1BD8-4626-4742-99E3-2852765445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2ACB-EF01-4E8E-A8CA-2DBA52B1DB4A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1BD8-4626-4742-99E3-2852765445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2ACB-EF01-4E8E-A8CA-2DBA52B1DB4A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1BD8-4626-4742-99E3-2852765445F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2ACB-EF01-4E8E-A8CA-2DBA52B1DB4A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1BD8-4626-4742-99E3-2852765445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2ACB-EF01-4E8E-A8CA-2DBA52B1DB4A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1BD8-4626-4742-99E3-2852765445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2ACB-EF01-4E8E-A8CA-2DBA52B1DB4A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1BD8-4626-4742-99E3-2852765445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2ACB-EF01-4E8E-A8CA-2DBA52B1DB4A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1BD8-4626-4742-99E3-2852765445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2ACB-EF01-4E8E-A8CA-2DBA52B1DB4A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1BD8-4626-4742-99E3-2852765445F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2ACB-EF01-4E8E-A8CA-2DBA52B1DB4A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281BD8-4626-4742-99E3-2852765445F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AC2ACB-EF01-4E8E-A8CA-2DBA52B1DB4A}" type="datetimeFigureOut">
              <a:rPr lang="ru-RU" smtClean="0"/>
              <a:t>04.11.2013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281BD8-4626-4742-99E3-2852765445FB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«Здоровье сберегающие технологии в профилактике проблемы «эмоционального выгорания» педагогов в детском саду».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/>
              <a:t>Подготовила: Пярлайтине Елена Николаевна</a:t>
            </a:r>
          </a:p>
          <a:p>
            <a:pPr algn="l"/>
            <a:r>
              <a:rPr lang="ru-RU" sz="2400" dirty="0" smtClean="0"/>
              <a:t>ГБДОУ №85 Фрунзенского района СПб.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relaxat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4038600" cy="373493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230181"/>
          </a:xfrm>
        </p:spPr>
        <p:txBody>
          <a:bodyPr/>
          <a:lstStyle/>
          <a:p>
            <a:r>
              <a:rPr lang="ru-RU" b="1" dirty="0" smtClean="0"/>
              <a:t>Аутогенная тренировка </a:t>
            </a:r>
            <a:r>
              <a:rPr lang="ru-RU" dirty="0" smtClean="0"/>
              <a:t>является одним из вариантов самовнушения. С ее помощью человек может оказывать существенное влияние на психические и вегетативные процессы в организме.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0.49999200 1369734629_пп2-групп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53444"/>
            <a:ext cx="4038600" cy="30289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374197"/>
          </a:xfrm>
        </p:spPr>
        <p:txBody>
          <a:bodyPr/>
          <a:lstStyle/>
          <a:p>
            <a:r>
              <a:rPr lang="ru-RU" b="1" dirty="0" smtClean="0"/>
              <a:t>Арт-терапевтические методы</a:t>
            </a:r>
            <a:r>
              <a:rPr lang="ru-RU" dirty="0" smtClean="0"/>
              <a:t> создают условия для самопознания, саморазвития, творческого самовыражения педагогов, посредством рисунка, коллажа, лепки и т.д..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88fcc946315c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052736"/>
            <a:ext cx="4038600" cy="489654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374197"/>
          </a:xfrm>
        </p:spPr>
        <p:txBody>
          <a:bodyPr/>
          <a:lstStyle/>
          <a:p>
            <a:r>
              <a:rPr lang="ru-RU" b="1" dirty="0" smtClean="0"/>
              <a:t>Сказкотерапия </a:t>
            </a:r>
            <a:r>
              <a:rPr lang="ru-RU" dirty="0" smtClean="0"/>
              <a:t>способствует интеграции личности, развитию творческих способностей и адаптивных навыков, совершенствует способы взаимодействия с окружающим миром.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11414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96752"/>
            <a:ext cx="4038600" cy="452618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30218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 Технология музыкального воздействия 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обладает </a:t>
            </a:r>
            <a:r>
              <a:rPr lang="ru-RU" dirty="0" smtClean="0"/>
              <a:t>сильным психологическим воздействием. Она влияет на состояние нервной системы (успокаивает, расслабляет или, наоборот, будоражит, возбуждает), вызывает различные эмоциональные состояния. Способствует снятию напряжения.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b="1" dirty="0" smtClean="0">
                <a:solidFill>
                  <a:srgbClr val="FF0000"/>
                </a:solidFill>
              </a:rPr>
              <a:t>Итоги:</a:t>
            </a:r>
            <a:r>
              <a:rPr lang="ru-RU" sz="2900" b="1" dirty="0" smtClean="0"/>
              <a:t> </a:t>
            </a:r>
          </a:p>
          <a:p>
            <a:pPr>
              <a:buNone/>
            </a:pPr>
            <a:r>
              <a:rPr lang="ru-RU" sz="2900" b="1" smtClean="0"/>
              <a:t> </a:t>
            </a:r>
            <a:r>
              <a:rPr lang="ru-RU" sz="2900" b="1" smtClean="0"/>
              <a:t>    </a:t>
            </a:r>
            <a:r>
              <a:rPr lang="ru-RU" sz="2900" b="1" dirty="0" smtClean="0"/>
              <a:t>Таким образом, применение в работе педагога-психолога  здоровье сберегающих технологий в условиях ДОУ повышает результативность  профилактических мероприятий, формирует у педагогов ценностные ориентации, направленные на сохранение и укрепление своего физического и психического здоровья. </a:t>
            </a:r>
            <a:endParaRPr lang="ru-RU" sz="2900" b="1" dirty="0" smtClean="0"/>
          </a:p>
          <a:p>
            <a:pPr>
              <a:buNone/>
            </a:pPr>
            <a:endParaRPr lang="ru-RU" sz="2900" b="1" dirty="0" smtClean="0"/>
          </a:p>
          <a:p>
            <a:pPr>
              <a:buNone/>
            </a:pPr>
            <a:r>
              <a:rPr lang="ru-RU" i="1" dirty="0" smtClean="0"/>
              <a:t>    Список </a:t>
            </a:r>
            <a:r>
              <a:rPr lang="ru-RU" i="1" dirty="0" smtClean="0"/>
              <a:t>использованной литературы:</a:t>
            </a:r>
          </a:p>
          <a:p>
            <a:pPr lvl="0"/>
            <a:r>
              <a:rPr lang="ru-RU" dirty="0" smtClean="0"/>
              <a:t>Бабич О.И. Личностные ресурсы преодоления синдрома профессионального выгорания педагогов. Кемерово, Кузбасс, 2003г.</a:t>
            </a:r>
          </a:p>
          <a:p>
            <a:pPr lvl="0"/>
            <a:r>
              <a:rPr lang="ru-RU" dirty="0" smtClean="0"/>
              <a:t> Бойко В.В. Энергия эмоций в общении: взгляд на себя и других. -М., Наука, 1996 г.</a:t>
            </a:r>
          </a:p>
          <a:p>
            <a:pPr lvl="0"/>
            <a:r>
              <a:rPr lang="ru-RU" dirty="0" smtClean="0"/>
              <a:t> Крылова Н.И. Здоровье сберегающее пространство в ДОУ. – СПб., Издательство «Учитель» 2008год.</a:t>
            </a:r>
          </a:p>
          <a:p>
            <a:pPr lvl="0"/>
            <a:r>
              <a:rPr lang="ru-RU" dirty="0" smtClean="0"/>
              <a:t>Колошина Т.Ю., Трусь А.А. Арт-терапевтические техники в тренинге.  - СПб., Речь, 2010г.</a:t>
            </a:r>
          </a:p>
          <a:p>
            <a:pPr lvl="0"/>
            <a:r>
              <a:rPr lang="ru-RU" dirty="0" smtClean="0"/>
              <a:t>Леви В.Л. «Искусство быть собой.-М;1977г.</a:t>
            </a:r>
          </a:p>
          <a:p>
            <a:pPr lvl="0"/>
            <a:r>
              <a:rPr lang="ru-RU" dirty="0" smtClean="0"/>
              <a:t> Орел В.Е. Феномен «выгорания» в зарубежной психологии: эмпирические исследования//Психологический журнал, 2001 год, т.22, № 1</a:t>
            </a:r>
          </a:p>
          <a:p>
            <a:pPr lvl="0"/>
            <a:r>
              <a:rPr lang="ru-RU" dirty="0" smtClean="0"/>
              <a:t>Саенко Ю.В. «Регуляция эмоций: тренинг управления чувствами и настроениями» - СПб., Речь, 2011г.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b="1" dirty="0" smtClean="0"/>
              <a:t>Синдром эмоционального выгорания»</a:t>
            </a:r>
            <a:r>
              <a:rPr lang="ru-RU" dirty="0" smtClean="0"/>
              <a:t> - состояние эмоционального, умственного истощения, физического утомления, возникающее как результат хронического стресса на работе. Развитие данного синдрома  характерно в первую очередь для профессий системы «человек-человек</a:t>
            </a:r>
            <a:r>
              <a:rPr lang="ru-RU" dirty="0" smtClean="0"/>
              <a:t>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Термин </a:t>
            </a:r>
            <a:r>
              <a:rPr lang="ru-RU" dirty="0" smtClean="0"/>
              <a:t>«эмоциональное выгорание» впервые, в 1974 году, представлен американским психологом Х.Фреденбергом.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photo675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53444"/>
            <a:ext cx="4038600" cy="30289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44620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Проблема «эмоционального выгорания» в образовательном учреждении имеет социальные последствия, выражающиеся в том, что  эмоциональное состояние воспитателя передается другим людям.</a:t>
            </a:r>
            <a:r>
              <a:rPr lang="ru-RU" b="1" dirty="0" smtClean="0"/>
              <a:t> </a:t>
            </a:r>
            <a:r>
              <a:rPr lang="ru-RU" dirty="0" smtClean="0"/>
              <a:t>Отрицательно окрашенные психологические состояния педагога снижают эффективность воспитания и обучения детей, приводят к блокировке умственной деятельности и ослаблению волевого потенциала ребенка, повышают  невротизацию и формируют различные формы эмоционального перенапряжения.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Основные </a:t>
            </a:r>
            <a:r>
              <a:rPr lang="ru-RU" b="1" dirty="0" smtClean="0"/>
              <a:t>симптомы синдрома «эмоционального выгорания» у педагогов </a:t>
            </a:r>
            <a:r>
              <a:rPr lang="ru-RU" b="1" dirty="0" smtClean="0"/>
              <a:t>  являются:</a:t>
            </a:r>
          </a:p>
          <a:p>
            <a:pPr>
              <a:buNone/>
            </a:pPr>
            <a:r>
              <a:rPr lang="ru-RU" sz="2000" dirty="0" smtClean="0"/>
              <a:t>1)ухудшение </a:t>
            </a:r>
            <a:r>
              <a:rPr lang="ru-RU" sz="2000" dirty="0" smtClean="0"/>
              <a:t>отношений с коллегами и родственниками; </a:t>
            </a:r>
          </a:p>
          <a:p>
            <a:pPr>
              <a:buNone/>
            </a:pPr>
            <a:r>
              <a:rPr lang="ru-RU" sz="2000" dirty="0" smtClean="0"/>
              <a:t>2)нарастающий негативизм по отношению к другим (коллегам, детям….);</a:t>
            </a:r>
          </a:p>
          <a:p>
            <a:pPr>
              <a:buNone/>
            </a:pPr>
            <a:r>
              <a:rPr lang="ru-RU" sz="2000" dirty="0" smtClean="0"/>
              <a:t>3) утрата чувства юмора, постоянное чувство неудачи, вины; </a:t>
            </a:r>
          </a:p>
          <a:p>
            <a:pPr>
              <a:buNone/>
            </a:pPr>
            <a:r>
              <a:rPr lang="ru-RU" sz="2000" dirty="0" smtClean="0"/>
              <a:t>4) повышенная раздражительность (дома и на работе);</a:t>
            </a:r>
          </a:p>
          <a:p>
            <a:pPr>
              <a:buNone/>
            </a:pPr>
            <a:r>
              <a:rPr lang="ru-RU" sz="2000" dirty="0" smtClean="0"/>
              <a:t>5) упорное желание переменить род занятия;</a:t>
            </a:r>
          </a:p>
          <a:p>
            <a:pPr>
              <a:buNone/>
            </a:pPr>
            <a:r>
              <a:rPr lang="ru-RU" sz="2000" dirty="0" smtClean="0"/>
              <a:t>6) то и дело возникающая рассеянность;</a:t>
            </a:r>
          </a:p>
          <a:p>
            <a:pPr>
              <a:buNone/>
            </a:pPr>
            <a:r>
              <a:rPr lang="ru-RU" sz="2000" dirty="0" smtClean="0"/>
              <a:t>7) нарушение сна;</a:t>
            </a:r>
          </a:p>
          <a:p>
            <a:pPr>
              <a:buNone/>
            </a:pPr>
            <a:r>
              <a:rPr lang="ru-RU" sz="2000" dirty="0" smtClean="0"/>
              <a:t>8)обостренная восприимчивость к инфекционным </a:t>
            </a:r>
            <a:r>
              <a:rPr lang="ru-RU" sz="2000" dirty="0" smtClean="0"/>
              <a:t>заболеваниям;</a:t>
            </a:r>
          </a:p>
          <a:p>
            <a:pPr>
              <a:buNone/>
            </a:pPr>
            <a:r>
              <a:rPr lang="ru-RU" sz="2000" dirty="0" smtClean="0"/>
              <a:t>9)повышенная </a:t>
            </a:r>
            <a:r>
              <a:rPr lang="ru-RU" sz="2000" dirty="0" smtClean="0"/>
              <a:t>утомляемость, чувство усталости на протяжении рабочего дня.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4604177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908720"/>
            <a:ext cx="7488832" cy="54006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Перед  педагогом-психологом в дошкольном учреждении, при разработке комплекса  мероприятий, направленных на профилактику и преодоление «эмоционального выгорания» в педагогическом коллективе стоит ряд целей и задач. Это:</a:t>
            </a:r>
          </a:p>
          <a:p>
            <a:r>
              <a:rPr lang="ru-RU" dirty="0" smtClean="0"/>
              <a:t>-  Формирование компетентности в области теории и практики профилактики и преодоления «эмоционального выгорания» и профессиональной усталости.</a:t>
            </a:r>
            <a:br>
              <a:rPr lang="ru-RU" dirty="0" smtClean="0"/>
            </a:br>
            <a:r>
              <a:rPr lang="ru-RU" dirty="0" smtClean="0"/>
              <a:t>- Снятие негативных переживаний и трансформация их в положительные эмоциональные состояния.</a:t>
            </a:r>
            <a:br>
              <a:rPr lang="ru-RU" dirty="0" smtClean="0"/>
            </a:br>
            <a:r>
              <a:rPr lang="ru-RU" dirty="0" smtClean="0"/>
              <a:t>- Ознакомление с техниками самоуправления и саморегуляции эмоциональных состояний с целью предупреждения возможных последствий психического перенапряжения, оптимального уровня психических состояний в условиях профессиональной деятельности.</a:t>
            </a:r>
            <a:br>
              <a:rPr lang="ru-RU" dirty="0" smtClean="0"/>
            </a:br>
            <a:r>
              <a:rPr lang="ru-RU" dirty="0" smtClean="0"/>
              <a:t>- Формирование потребности в самоуправлении и саморегуляции своих эмоциональных состояний.</a:t>
            </a:r>
            <a:br>
              <a:rPr lang="ru-RU" dirty="0" smtClean="0"/>
            </a:br>
            <a:r>
              <a:rPr lang="ru-RU" dirty="0" smtClean="0"/>
              <a:t>- Открытие творческого потенциала, повышение работоспособности и укрепление позитивного отношения к профессии.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37419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Под </a:t>
            </a:r>
            <a:r>
              <a:rPr lang="ru-RU" b="1" dirty="0" smtClean="0"/>
              <a:t>здоровье сберегающей образовательной технологией </a:t>
            </a:r>
            <a:r>
              <a:rPr lang="ru-RU" dirty="0" smtClean="0"/>
              <a:t>понимается </a:t>
            </a:r>
            <a:r>
              <a:rPr lang="ru-RU" dirty="0" smtClean="0"/>
              <a:t>система, создающая максимально возможные условия для сохранения, укрепления и развития духовного, эмоционального, интеллектуального, личностного и физического здоровья всех субъектов </a:t>
            </a:r>
            <a:r>
              <a:rPr lang="ru-RU" dirty="0" smtClean="0"/>
              <a:t>образования.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природа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844824"/>
            <a:ext cx="4038600" cy="271697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92435602_duyhatelnaya_gimnastik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40768"/>
            <a:ext cx="4038600" cy="424847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230181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Дыхательные техники </a:t>
            </a:r>
            <a:r>
              <a:rPr lang="ru-RU" dirty="0" smtClean="0"/>
              <a:t>эффективно влияют на тонус мышц и эмоциональные центры мозга. Медленное и глубокое дыхание (с участием мышц живота) понижает возбудимость нервных центров, способствует мышечному расслаблению, то есть релаксации. Частое (грудное) дыхание, наоборот, обеспечивает высокий уровень активности организма, поддерживает нервно-психическую напряженность.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s0572358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1916832"/>
            <a:ext cx="3810000" cy="367240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302189"/>
          </a:xfrm>
        </p:spPr>
        <p:txBody>
          <a:bodyPr/>
          <a:lstStyle/>
          <a:p>
            <a:r>
              <a:rPr lang="ru-RU" b="1" dirty="0" smtClean="0"/>
              <a:t>Мышечная релаксация </a:t>
            </a:r>
            <a:r>
              <a:rPr lang="ru-RU" dirty="0" smtClean="0"/>
              <a:t>дает возможность снять напряжение, что очень важно, так как одна из особенностей нашего состояния в стрессовой ситуации — это напряжение всех мышц.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536</Words>
  <Application>Microsoft Office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«Здоровье сберегающие технологии в профилактике проблемы «эмоционального выгорания» педагогов в детском саду».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«Здоровье сберегающие технологии в профилактике проблемы «эмоционального выгорания» педагогов в детском саду».</dc:title>
  <dc:creator>1</dc:creator>
  <cp:lastModifiedBy>1</cp:lastModifiedBy>
  <cp:revision>6</cp:revision>
  <dcterms:created xsi:type="dcterms:W3CDTF">2013-11-04T15:03:11Z</dcterms:created>
  <dcterms:modified xsi:type="dcterms:W3CDTF">2013-11-04T16:02:39Z</dcterms:modified>
</cp:coreProperties>
</file>