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9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67" r:id="rId4"/>
    <p:sldId id="258" r:id="rId5"/>
    <p:sldId id="259" r:id="rId6"/>
    <p:sldId id="257" r:id="rId7"/>
    <p:sldId id="260" r:id="rId8"/>
    <p:sldId id="261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</p:clrMru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88034" autoAdjust="0"/>
  </p:normalViewPr>
  <p:slideViewPr>
    <p:cSldViewPr>
      <p:cViewPr varScale="1">
        <p:scale>
          <a:sx n="95" d="100"/>
          <a:sy n="95" d="100"/>
        </p:scale>
        <p:origin x="-3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/>
              <a:pPr/>
              <a:t>6/28/2006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14314"/>
            <a:ext cx="2357439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49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CCD717AA-EA39-47F3-8A0A-15B3575EDB53}" type="datetime1">
              <a:rPr lang="ru-RU" smtClean="0"/>
              <a:pPr algn="r"/>
              <a:t>12.05.2014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CCD717AA-EA39-47F3-8A0A-15B3575EDB53}" type="datetime1">
              <a:rPr lang="ru-RU" smtClean="0"/>
              <a:pPr algn="r"/>
              <a:t>12.05.2014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CCD717AA-EA39-47F3-8A0A-15B3575EDB53}" type="datetime1">
              <a:rPr lang="ru-RU" smtClean="0"/>
              <a:pPr algn="r"/>
              <a:t>12.05.2014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сверху: 1 сверху, 2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FEC9D3F2-7140-49B9-866C-D21246A5836E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CCD717AA-EA39-47F3-8A0A-15B3575EDB53}" type="datetime1">
              <a:rPr lang="ru-RU" smtClean="0"/>
              <a:pPr algn="r"/>
              <a:t>12.05.2014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CCD717AA-EA39-47F3-8A0A-15B3575EDB53}" type="datetime1">
              <a:rPr lang="ru-RU" smtClean="0"/>
              <a:pPr algn="r"/>
              <a:t>12.05.2014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CCD717AA-EA39-47F3-8A0A-15B3575EDB53}" type="datetime1">
              <a:rPr lang="ru-RU" smtClean="0"/>
              <a:pPr algn="r"/>
              <a:t>12.05.2014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CCD717AA-EA39-47F3-8A0A-15B3575EDB53}" type="datetime1">
              <a:rPr lang="ru-RU" smtClean="0"/>
              <a:pPr algn="r"/>
              <a:t>12.05.2014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CCD717AA-EA39-47F3-8A0A-15B3575EDB53}" type="datetime1">
              <a:rPr lang="ru-RU" smtClean="0"/>
              <a:pPr algn="r"/>
              <a:t>12.05.2014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CCD717AA-EA39-47F3-8A0A-15B3575EDB53}" type="datetime1">
              <a:rPr lang="ru-RU" smtClean="0"/>
              <a:pPr algn="r"/>
              <a:t>12.05.2014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CCD717AA-EA39-47F3-8A0A-15B3575EDB53}" type="datetime1">
              <a:rPr lang="ru-RU" smtClean="0"/>
              <a:pPr algn="r"/>
              <a:t>12.05.2014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CCD717AA-EA39-47F3-8A0A-15B3575EDB53}" type="datetime1">
              <a:rPr lang="ru-RU" smtClean="0"/>
              <a:pPr algn="r"/>
              <a:t>12.05.2014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r"/>
            <a:fld id="{CCD717AA-EA39-47F3-8A0A-15B3575EDB53}" type="datetime1">
              <a:rPr lang="ru-RU" smtClean="0"/>
              <a:pPr algn="r"/>
              <a:t>12.05.2014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643174" y="1428736"/>
            <a:ext cx="5500727" cy="1470025"/>
          </a:xfrm>
        </p:spPr>
        <p:txBody>
          <a:bodyPr/>
          <a:lstStyle>
            <a:extLst/>
          </a:lstStyle>
          <a:p>
            <a:r>
              <a:rPr lang="ru-RU" sz="3200" dirty="0" smtClean="0"/>
              <a:t>«Мотивационная готовность к школе»</a:t>
            </a:r>
            <a:endParaRPr lang="ru-RU" sz="32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357685" y="5072074"/>
            <a:ext cx="3071835" cy="781040"/>
          </a:xfrm>
        </p:spPr>
        <p:txBody>
          <a:bodyPr/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                     Снегирёва Н.Н.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Педагог - психологМДОБУ№21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8" y="428603"/>
          <a:ext cx="8001054" cy="6072229"/>
        </p:xfrm>
        <a:graphic>
          <a:graphicData uri="http://schemas.openxmlformats.org/drawingml/2006/table">
            <a:tbl>
              <a:tblPr/>
              <a:tblGrid>
                <a:gridCol w="282371"/>
                <a:gridCol w="2173309"/>
                <a:gridCol w="2848567"/>
                <a:gridCol w="2696807"/>
              </a:tblGrid>
              <a:tr h="8607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55" marR="40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Опрос родителей с целью выявить те семьи, которые хотят  отправить ребёнка в школу с 6-ти лет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55" marR="40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Повысить компетентность родителей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55" marR="40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Консультативная работа, участие в проекте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55" marR="40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7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55" marR="40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Диагностика  мотивационной готовности детей к школе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55" marR="40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Выявить уровень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учебно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– познавательной и мотивационной готовности дошкольников к школьному обучению. Оценить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сформированность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произвольной регуляции собственной деятельности.</a:t>
                      </a:r>
                    </a:p>
                  </a:txBody>
                  <a:tcPr marL="40255" marR="40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Выявление уровня готовности детей к школе. Комплектование  развивающих, коррекционно – развивающих групп по подготовке к школе.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55" marR="40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55" marR="40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Индивидуальное консультирование.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55" marR="40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Ознакомить  родителей  с результатами диагностической работы.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55" marR="40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Совместное планирование образовательной деятельности, участие в проекте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55" marR="40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55" marR="40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Семинар  для родителей детей старшего дошкольного возраста: «Подготовка детей к школе»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-выступления: педагогов, родителей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-анкетирование родителей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-просмотр презентации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-раздача буклетов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55" marR="40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Повысить компетентность родителей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55" marR="40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Психопрофилактическая, консультативная, методическая работа. Накопление и расширение знаний по данному вопросу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55" marR="40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55" marR="40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Родительское собрание «Готовность детей старшего дошкольного возраста к школе»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55" marR="40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Встреча родителей и учителей. Знакомство с программами, требованиями ОУ.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55" marR="40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Преемственность детского сада и школы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55" marR="40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7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55" marR="40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Образовательная деятельность по программе подготовки к школе.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55" marR="40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Формирование психологической готовности к школе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55" marR="40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Усвоение школьных правил поведения. Успешная  готовность к школе, формирование школьной мотивации, профилактика школьной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дезадаптации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55" marR="40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6" y="428604"/>
          <a:ext cx="7929618" cy="6009428"/>
        </p:xfrm>
        <a:graphic>
          <a:graphicData uri="http://schemas.openxmlformats.org/drawingml/2006/table">
            <a:tbl>
              <a:tblPr/>
              <a:tblGrid>
                <a:gridCol w="279851"/>
                <a:gridCol w="2153904"/>
                <a:gridCol w="2823135"/>
                <a:gridCol w="2672728"/>
              </a:tblGrid>
              <a:tr h="22684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Организация сюжетно-ролевой игры «Школа»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.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Чтение стихов и рассказов о школе: М.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Яснова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«Подходящий угол», В. Орлова «Что написано в тетрадке»,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В.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Голявкина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«Не везет».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Создать психологическую положительную установку на школу. Ориентировать  детей на «школьную» организацию деятельности и поведения.</a:t>
                      </a: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Интерес и желание учиться, формирование регулятивных функций.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0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Чтение художественной литературы о школе и школьниках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(«Лесная школа» (коррекционные сказки и настольная игра для дошкольников и младших школьников) М.А.Панфилова.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Чтение стихов: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«В первый класс»,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А.Барто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«Первоклассник»,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М.Бородицкого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«Первое сентября». М.Садовского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Повышать интерес к школе. Возбудить чувство доверия к  учителю, помочь осознать ответственное отношение к учебной деятельности</a:t>
                      </a: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Психопрофилактика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школьной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дезадаптации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Просмотр детьми презентации «СКОРО В ШКОЛУ»:  ситуаций, которые могут возникнуть в школе с последующим обсуждением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Способствовать удержанию внутренней позиции будущего ученика.</a:t>
                      </a: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Продолжать закреплять знания о правилах поведения в школе, на уроке.</a:t>
                      </a: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Повышение самооценки ребенка. Повышение психологической безопасности участников; уменьшение тревожности; развитие уверенности в себе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6" y="357167"/>
          <a:ext cx="8001055" cy="6143666"/>
        </p:xfrm>
        <a:graphic>
          <a:graphicData uri="http://schemas.openxmlformats.org/drawingml/2006/table">
            <a:tbl>
              <a:tblPr/>
              <a:tblGrid>
                <a:gridCol w="282372"/>
                <a:gridCol w="2173308"/>
                <a:gridCol w="2848568"/>
                <a:gridCol w="2696807"/>
              </a:tblGrid>
              <a:tr h="694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Создание альбома детских работ «Школьные принадлежности».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Закрепить знания об атрибутах.</a:t>
                      </a: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Пробуждение интереса к школьной жизни. Обогащение знаний о школе.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0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Экскурсия в школу. Знакомство детей с классом, библиотекой, спортивным залом.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Формировать правильные  представления и общее положительное отношение к школе и учению. Обогатить знания детей о школе. </a:t>
                      </a:r>
                    </a:p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Вызвать положительные эмоциональные переживания, познакомить с кабинетом первоклассников, школьной библиотекой, со школьным двором, спортивной площадкой.</a:t>
                      </a:r>
                    </a:p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Продолжать рассказывать о нормах поведения в коллективе, необходимости считаться с мнением других, подчиняться общим правилам.</a:t>
                      </a: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Пробуждение интереса к школьной жизни. Возникновение эмоционального положительного отношения к школе.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Оформление родителями выставки для детей  «Самые интересные случаи из школьной жизни», «Мы тоже учились в школе»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Вызвать положительные эмоциональные переживания, сопричастность к формированию мотивационной готовности к школе.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Эмоционально – позитивное взаимодействие участников проекта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2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Рекомендации родителям в информационном уголке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Повысить компетентность родителей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Психопрофилактическая работа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Заседание педагогического совета по итогам работы, проведение ПМПк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Оценить сформированность произвольной регуляции собственной деятельности, уровень развития мотивационной готовности детей к школе.</a:t>
                      </a: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Анализ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коррекционно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– развивающей работы с детьми. Подготовить пакет документов на ПМПК.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1\Desktop\пр р дет\для презентации\u-egHf5d9q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6286544" cy="542928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72330" y="285728"/>
            <a:ext cx="1714512" cy="6083320"/>
          </a:xfrm>
        </p:spPr>
        <p:txBody>
          <a:bodyPr vert="vert270"/>
          <a:lstStyle/>
          <a:p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Уже в школу?????</a:t>
            </a:r>
            <a:endParaRPr lang="ru-RU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2000" b="1" dirty="0" smtClean="0"/>
              <a:t>Школьная мотивация. Мотивационная готовность детей.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500174"/>
            <a:ext cx="4038600" cy="5572164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Дети зачастую не осознают, что учеба в школе — серьезный труд,  </a:t>
            </a:r>
          </a:p>
          <a:p>
            <a:pPr>
              <a:buNone/>
            </a:pPr>
            <a:r>
              <a:rPr lang="ru-RU" sz="1800" dirty="0" smtClean="0"/>
              <a:t>      в результате которого они будут каждый день узнавать что-то новое, нужное, интересное. </a:t>
            </a:r>
          </a:p>
          <a:p>
            <a:pPr>
              <a:buNone/>
            </a:pPr>
            <a:r>
              <a:rPr lang="ru-RU" sz="1800" dirty="0" smtClean="0"/>
              <a:t>       Примерно треть 7-летних первоклассников не достаточно готова к школе. </a:t>
            </a:r>
          </a:p>
          <a:p>
            <a:pPr>
              <a:buNone/>
            </a:pPr>
            <a:r>
              <a:rPr lang="ru-RU" sz="1800" dirty="0" smtClean="0"/>
              <a:t>       С 6-летними детьми ситуация оказывается еще более сложной.</a:t>
            </a:r>
          </a:p>
          <a:p>
            <a:pPr>
              <a:buNone/>
            </a:pPr>
            <a:r>
              <a:rPr lang="ru-RU" sz="1800" dirty="0" smtClean="0"/>
              <a:t>       Психологически готовых к школьному обучению среди них меньшинство (около 40 %) имеют внутреннюю позицию школьника, у остальных она отсутствует.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045" t="8518" r="7241" b="9370"/>
          <a:stretch>
            <a:fillRect/>
          </a:stretch>
        </p:blipFill>
        <p:spPr bwMode="auto">
          <a:xfrm>
            <a:off x="4714876" y="1571612"/>
            <a:ext cx="4071965" cy="359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/>
          <a:lstStyle/>
          <a:p>
            <a:r>
              <a:rPr lang="ru-RU" sz="2000" b="1" dirty="0" smtClean="0"/>
              <a:t>Школьная </a:t>
            </a:r>
            <a:r>
              <a:rPr lang="ru-RU" sz="2000" b="1" dirty="0" err="1" smtClean="0"/>
              <a:t>дезадаптация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428736"/>
            <a:ext cx="3357586" cy="4525963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        Школьная </a:t>
            </a:r>
            <a:r>
              <a:rPr lang="ru-RU" sz="1800" b="1" dirty="0" err="1" smtClean="0"/>
              <a:t>дезадаптация</a:t>
            </a:r>
            <a:r>
              <a:rPr lang="ru-RU" sz="1800" dirty="0" smtClean="0"/>
              <a:t> – это образование неадекватных механизмов приспособления к школе в форме нарушений учебы и поведения, конфликтных отношений, психогенных заболеваний и реакций, повышенного уровня тревожности, искажений в личностном развитии.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Для более продуктивного обучения в школе важно не то, что знает и умеет ребенок, а то, насколько он хочет овладеть этими знаниями и умениями.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357298"/>
            <a:ext cx="4786346" cy="48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r>
              <a:rPr lang="ru-RU" sz="2400" b="1" dirty="0" smtClean="0"/>
              <a:t>Выделим группы мотивов, типичных для дошкольного возраста.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785786" y="1571612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    1.ЖЕЛАНИЕ БЫТЬ ПОХОЖИМ НА ВЗРОСЛОГО, ДЕЙСТВОВАТЬ КАК ВЗРОСЛЫЙ. </a:t>
            </a:r>
          </a:p>
          <a:p>
            <a:pPr>
              <a:buNone/>
            </a:pPr>
            <a:r>
              <a:rPr lang="ru-RU" sz="1800" dirty="0" smtClean="0"/>
              <a:t>     Если взрослый допускает ошибки в поведении с окружающими, то ребенок может их повторять. Подражание или негативное проявление характера.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     2.ИГРОВЫЕ МОТИВЫ</a:t>
            </a:r>
            <a:r>
              <a:rPr lang="ru-RU" sz="1800" dirty="0" smtClean="0"/>
              <a:t>, связанные с интересом к процессу игры. Чтобы добиться любых результатов, воспитателю необходимо владеть игровыми приемами.</a:t>
            </a: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1800" b="1" dirty="0" smtClean="0"/>
              <a:t>    3.МОТИВЫ УСТАНОВЛЕНИЯ И СОХРАНЕНИЯ ПОЛОЖИТЕЛЬНЫХ ВЗАИМООТНОШЕНИЙ </a:t>
            </a:r>
            <a:r>
              <a:rPr lang="ru-RU" sz="1800" dirty="0" smtClean="0"/>
              <a:t>с взрослыми и детьми. Хорошее отношение со стороны окружающих необходимо ребенку. Желание заслужить ласку, одобрение, похвалу взрослых является одним из основных рычагов поведения. Стремление к положительным взаимоотношениям с взрослыми заставляет ребенка считаться с их мнением и оценками, выполнять устанавливаемые ими правила поведения.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71472" y="500042"/>
            <a:ext cx="3929090" cy="5554684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     4.МОТИВЫ САМОЛЮБИЯ, САМОУТВЕРЖДЕНИЯ. </a:t>
            </a:r>
          </a:p>
          <a:p>
            <a:pPr>
              <a:buNone/>
            </a:pPr>
            <a:r>
              <a:rPr lang="ru-RU" sz="1800" dirty="0" smtClean="0"/>
              <a:t>     Ребенок в момент отделения себя от других людей, начинает претендовать на то, чтобы его уважали, слушали другие, обращали на него внимание, исполняли желания.</a:t>
            </a:r>
          </a:p>
          <a:p>
            <a:pPr>
              <a:buNone/>
            </a:pPr>
            <a:r>
              <a:rPr lang="ru-RU" sz="1800" b="1" dirty="0" smtClean="0"/>
              <a:t>    5.ПОЗНАВАТЕЛЬНЫЕ, СОРЕВНОВАТЕЛЬНЫЕ МОТИВЫ.</a:t>
            </a:r>
          </a:p>
          <a:p>
            <a:pPr>
              <a:buNone/>
            </a:pPr>
            <a:r>
              <a:rPr lang="ru-RU" sz="1800" dirty="0" smtClean="0"/>
              <a:t>    До 4 – 4,5 лет ребенок не сравнивает свои достижения с достижениями сверстников, поэтому проведение соревнований в различной форме таким детям недоступно. Неудачи не сравнивать с успехами других, иначе происходит снижение самооценки, формирование чувства «я – плохой».</a:t>
            </a:r>
          </a:p>
          <a:p>
            <a:endParaRPr lang="ru-RU" sz="16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0" y="571480"/>
            <a:ext cx="4038600" cy="2928958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    6.НРАВСТВЕННЫЕ МОТИВЫ </a:t>
            </a:r>
            <a:r>
              <a:rPr lang="ru-RU" sz="1800" dirty="0" smtClean="0"/>
              <a:t>изменяются с усвоением и осознанием нравственных норм и правил поведения, пониманием значения своих поступков для других людей.</a:t>
            </a:r>
          </a:p>
          <a:p>
            <a:pPr>
              <a:buNone/>
            </a:pPr>
            <a:r>
              <a:rPr lang="ru-RU" sz="1800" b="1" dirty="0" smtClean="0"/>
              <a:t>    7.ОБЩЕСТВЕННЫЕ МОТИВЫ. </a:t>
            </a:r>
            <a:r>
              <a:rPr lang="ru-RU" sz="1800" dirty="0" smtClean="0"/>
              <a:t>Желание принести пользу другим людям.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t="13132" b="23113"/>
          <a:stretch>
            <a:fillRect/>
          </a:stretch>
        </p:blipFill>
        <p:spPr bwMode="auto">
          <a:xfrm>
            <a:off x="5572132" y="3143248"/>
            <a:ext cx="321471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357290" y="571480"/>
            <a:ext cx="6862572" cy="5863590"/>
            <a:chOff x="144" y="144"/>
            <a:chExt cx="5616" cy="39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1296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66FF99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172E"/>
                  </a:solidFill>
                  <a:effectLst/>
                  <a:latin typeface="Calibri" pitchFamily="34" charset="0"/>
                  <a:cs typeface="Arial" pitchFamily="34" charset="0"/>
                </a:rPr>
                <a:t>Учебный,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172E"/>
                  </a:solidFill>
                  <a:effectLst/>
                  <a:latin typeface="Calibri" pitchFamily="34" charset="0"/>
                  <a:cs typeface="Arial" pitchFamily="34" charset="0"/>
                </a:rPr>
                <a:t>познавательный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816" y="768"/>
              <a:ext cx="1248" cy="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66FF99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172E"/>
                  </a:solidFill>
                  <a:effectLst/>
                  <a:latin typeface="Calibri" pitchFamily="34" charset="0"/>
                  <a:cs typeface="Arial" pitchFamily="34" charset="0"/>
                </a:rPr>
                <a:t>Социальный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2640" y="2160"/>
              <a:ext cx="1200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FF99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err="1" smtClean="0">
                  <a:ln>
                    <a:noFill/>
                  </a:ln>
                  <a:solidFill>
                    <a:srgbClr val="00172E"/>
                  </a:solidFill>
                  <a:effectLst/>
                  <a:latin typeface="Calibri" pitchFamily="34" charset="0"/>
                  <a:cs typeface="Arial" pitchFamily="34" charset="0"/>
                </a:rPr>
                <a:t>Трудовой</a:t>
              </a: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00172E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3696" y="3216"/>
              <a:ext cx="1272" cy="36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0000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172E"/>
                  </a:solidFill>
                  <a:effectLst/>
                  <a:latin typeface="Calibri" pitchFamily="34" charset="0"/>
                  <a:cs typeface="Arial" pitchFamily="34" charset="0"/>
                </a:rPr>
                <a:t>«Внешний»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4176" y="3744"/>
              <a:ext cx="1320" cy="36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0000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172E"/>
                  </a:solidFill>
                  <a:effectLst/>
                  <a:latin typeface="Calibri" pitchFamily="34" charset="0"/>
                  <a:cs typeface="Arial" pitchFamily="34" charset="0"/>
                </a:rPr>
                <a:t>Игровой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1488" y="3360"/>
              <a:ext cx="2688" cy="528"/>
            </a:xfrm>
            <a:prstGeom prst="line">
              <a:avLst/>
            </a:prstGeom>
            <a:noFill/>
            <a:ln w="57150">
              <a:solidFill>
                <a:srgbClr val="CC99FF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 flipH="1" flipV="1">
              <a:off x="1440" y="384"/>
              <a:ext cx="1536" cy="96"/>
            </a:xfrm>
            <a:prstGeom prst="line">
              <a:avLst/>
            </a:prstGeom>
            <a:noFill/>
            <a:ln w="31750">
              <a:solidFill>
                <a:srgbClr val="FF99FF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H="1">
              <a:off x="2544" y="816"/>
              <a:ext cx="768" cy="384"/>
            </a:xfrm>
            <a:prstGeom prst="line">
              <a:avLst/>
            </a:prstGeom>
            <a:noFill/>
            <a:ln w="34925">
              <a:solidFill>
                <a:srgbClr val="CC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1536" y="3216"/>
              <a:ext cx="2160" cy="192"/>
            </a:xfrm>
            <a:prstGeom prst="line">
              <a:avLst/>
            </a:prstGeom>
            <a:noFill/>
            <a:ln w="57150">
              <a:solidFill>
                <a:srgbClr val="CC99FF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 flipV="1">
              <a:off x="1344" y="2352"/>
              <a:ext cx="1296" cy="624"/>
            </a:xfrm>
            <a:prstGeom prst="line">
              <a:avLst/>
            </a:prstGeom>
            <a:noFill/>
            <a:ln w="57150">
              <a:solidFill>
                <a:srgbClr val="CC99FF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 flipV="1">
              <a:off x="1440" y="2928"/>
              <a:ext cx="1584" cy="144"/>
            </a:xfrm>
            <a:prstGeom prst="line">
              <a:avLst/>
            </a:prstGeom>
            <a:noFill/>
            <a:ln w="57150">
              <a:solidFill>
                <a:srgbClr val="CC99FF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 flipV="1">
              <a:off x="1056" y="1536"/>
              <a:ext cx="624" cy="1296"/>
            </a:xfrm>
            <a:prstGeom prst="line">
              <a:avLst/>
            </a:prstGeom>
            <a:noFill/>
            <a:ln w="57150">
              <a:solidFill>
                <a:srgbClr val="CC99FF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 flipH="1" flipV="1">
              <a:off x="288" y="624"/>
              <a:ext cx="336" cy="2160"/>
            </a:xfrm>
            <a:prstGeom prst="line">
              <a:avLst/>
            </a:prstGeom>
            <a:noFill/>
            <a:ln w="57150">
              <a:solidFill>
                <a:srgbClr val="CC99FF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 flipV="1">
              <a:off x="864" y="1104"/>
              <a:ext cx="144" cy="1680"/>
            </a:xfrm>
            <a:prstGeom prst="line">
              <a:avLst/>
            </a:prstGeom>
            <a:noFill/>
            <a:ln w="57150">
              <a:solidFill>
                <a:srgbClr val="CC99FF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 flipV="1">
              <a:off x="1248" y="2016"/>
              <a:ext cx="816" cy="816"/>
            </a:xfrm>
            <a:prstGeom prst="line">
              <a:avLst/>
            </a:prstGeom>
            <a:noFill/>
            <a:ln w="57150">
              <a:solidFill>
                <a:srgbClr val="CC99FF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240" y="2736"/>
              <a:ext cx="1296" cy="112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99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 smtClean="0">
                <a:ln>
                  <a:noFill/>
                </a:ln>
                <a:solidFill>
                  <a:srgbClr val="00172E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172E"/>
                  </a:solidFill>
                  <a:effectLst/>
                  <a:latin typeface="Calibri" pitchFamily="34" charset="0"/>
                  <a:cs typeface="Arial" pitchFamily="34" charset="0"/>
                </a:rPr>
                <a:t>Мотивы </a:t>
              </a:r>
              <a:endParaRPr kumimoji="0" lang="ru-RU" sz="800" b="1" i="0" u="none" strike="noStrike" cap="none" normalizeH="0" baseline="0" smtClean="0">
                <a:ln>
                  <a:noFill/>
                </a:ln>
                <a:solidFill>
                  <a:srgbClr val="00172E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172E"/>
                  </a:solidFill>
                  <a:effectLst/>
                  <a:latin typeface="Calibri" pitchFamily="34" charset="0"/>
                  <a:cs typeface="Arial" pitchFamily="34" charset="0"/>
                </a:rPr>
                <a:t>детей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H="1">
              <a:off x="2064" y="624"/>
              <a:ext cx="912" cy="288"/>
            </a:xfrm>
            <a:prstGeom prst="line">
              <a:avLst/>
            </a:prstGeom>
            <a:noFill/>
            <a:ln w="31750">
              <a:solidFill>
                <a:srgbClr val="FF99FF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 flipH="1">
              <a:off x="3264" y="1440"/>
              <a:ext cx="672" cy="384"/>
            </a:xfrm>
            <a:prstGeom prst="line">
              <a:avLst/>
            </a:prstGeom>
            <a:noFill/>
            <a:ln w="31750">
              <a:solidFill>
                <a:srgbClr val="FF99FF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H="1">
              <a:off x="3552" y="1584"/>
              <a:ext cx="384" cy="576"/>
            </a:xfrm>
            <a:prstGeom prst="line">
              <a:avLst/>
            </a:prstGeom>
            <a:noFill/>
            <a:ln w="31750">
              <a:solidFill>
                <a:srgbClr val="FF99FF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 flipH="1">
              <a:off x="4944" y="2832"/>
              <a:ext cx="288" cy="528"/>
            </a:xfrm>
            <a:prstGeom prst="line">
              <a:avLst/>
            </a:prstGeom>
            <a:noFill/>
            <a:ln w="31750">
              <a:solidFill>
                <a:srgbClr val="FF99FF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5184" y="2880"/>
              <a:ext cx="240" cy="864"/>
            </a:xfrm>
            <a:prstGeom prst="line">
              <a:avLst/>
            </a:prstGeom>
            <a:noFill/>
            <a:ln w="31750">
              <a:solidFill>
                <a:srgbClr val="FF99FF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H="1">
              <a:off x="2736" y="1344"/>
              <a:ext cx="1200" cy="0"/>
            </a:xfrm>
            <a:prstGeom prst="line">
              <a:avLst/>
            </a:prstGeom>
            <a:noFill/>
            <a:ln w="34925">
              <a:solidFill>
                <a:srgbClr val="CC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 flipH="1">
              <a:off x="3840" y="1680"/>
              <a:ext cx="768" cy="1008"/>
            </a:xfrm>
            <a:prstGeom prst="line">
              <a:avLst/>
            </a:prstGeom>
            <a:noFill/>
            <a:ln w="34925">
              <a:solidFill>
                <a:srgbClr val="CC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 flipH="1">
              <a:off x="4128" y="2400"/>
              <a:ext cx="528" cy="288"/>
            </a:xfrm>
            <a:prstGeom prst="line">
              <a:avLst/>
            </a:prstGeom>
            <a:noFill/>
            <a:ln w="34925">
              <a:solidFill>
                <a:srgbClr val="CC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1488" y="1200"/>
              <a:ext cx="1248" cy="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CCFFCC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172E"/>
                  </a:solidFill>
                  <a:effectLst/>
                  <a:latin typeface="Calibri" pitchFamily="34" charset="0"/>
                  <a:cs typeface="Arial" pitchFamily="34" charset="0"/>
                </a:rPr>
                <a:t>Достижение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2064" y="1680"/>
              <a:ext cx="1200" cy="38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FF00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172E"/>
                  </a:solidFill>
                  <a:effectLst/>
                  <a:latin typeface="Calibri" pitchFamily="34" charset="0"/>
                  <a:cs typeface="Arial" pitchFamily="34" charset="0"/>
                </a:rPr>
                <a:t>Мотив общения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3024" y="2688"/>
              <a:ext cx="1248" cy="38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FF99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172E"/>
                  </a:solidFill>
                  <a:effectLst/>
                  <a:latin typeface="Calibri" pitchFamily="34" charset="0"/>
                  <a:cs typeface="Arial" pitchFamily="34" charset="0"/>
                </a:rPr>
                <a:t>Позиционный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3936" y="1104"/>
              <a:ext cx="1584" cy="672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CC99FF"/>
                </a:gs>
                <a:gs pos="50000">
                  <a:srgbClr val="FFFFFF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CC99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rgbClr val="00172E"/>
                  </a:solidFill>
                  <a:effectLst/>
                  <a:latin typeface="Calibri" pitchFamily="34" charset="0"/>
                  <a:cs typeface="Arial" pitchFamily="34" charset="0"/>
                </a:rPr>
                <a:t>Достаточно готов к школьному обучению </a:t>
              </a: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172E"/>
                  </a:solidFill>
                  <a:effectLst/>
                  <a:latin typeface="Calibri" pitchFamily="34" charset="0"/>
                  <a:cs typeface="Arial" pitchFamily="34" charset="0"/>
                </a:rPr>
                <a:t>(средний уровень)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rgbClr val="00172E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>
              <a:off x="2976" y="144"/>
              <a:ext cx="1632" cy="672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CC99FF"/>
                </a:gs>
                <a:gs pos="50000">
                  <a:srgbClr val="FFFFFF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CC99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rgbClr val="00172E"/>
                  </a:solidFill>
                  <a:effectLst/>
                  <a:latin typeface="Calibri" pitchFamily="34" charset="0"/>
                  <a:cs typeface="Arial" pitchFamily="34" charset="0"/>
                </a:rPr>
                <a:t>Оптимально готов к школьному обучению </a:t>
              </a: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172E"/>
                  </a:solidFill>
                  <a:effectLst/>
                  <a:latin typeface="Calibri" pitchFamily="34" charset="0"/>
                  <a:cs typeface="Arial" pitchFamily="34" charset="0"/>
                </a:rPr>
                <a:t>(высокий уровень)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rgbClr val="00172E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AutoShape 32"/>
            <p:cNvSpPr>
              <a:spLocks noChangeArrowheads="1"/>
            </p:cNvSpPr>
            <p:nvPr/>
          </p:nvSpPr>
          <p:spPr bwMode="auto">
            <a:xfrm>
              <a:off x="4608" y="1920"/>
              <a:ext cx="1152" cy="960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CC99FF"/>
                </a:gs>
                <a:gs pos="50000">
                  <a:srgbClr val="FFFFFF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CC99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rgbClr val="00172E"/>
                  </a:solidFill>
                  <a:effectLst/>
                  <a:latin typeface="Calibri" pitchFamily="34" charset="0"/>
                  <a:cs typeface="Arial" pitchFamily="34" charset="0"/>
                </a:rPr>
                <a:t>Недостаточно готов к школьному обучению (низкий уровень)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rgbClr val="00172E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642918"/>
            <a:ext cx="4929222" cy="500066"/>
          </a:xfrm>
        </p:spPr>
        <p:txBody>
          <a:bodyPr/>
          <a:lstStyle/>
          <a:p>
            <a:r>
              <a:rPr lang="ru-RU" sz="2000" b="1" dirty="0" smtClean="0"/>
              <a:t>8.МОТИВЫ УЧЕНИЯ.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785786" y="1428736"/>
            <a:ext cx="4038600" cy="4525963"/>
          </a:xfrm>
        </p:spPr>
        <p:txBody>
          <a:bodyPr/>
          <a:lstStyle/>
          <a:p>
            <a:r>
              <a:rPr lang="ru-RU" sz="1800" b="1" dirty="0" smtClean="0"/>
              <a:t>ВНЕШНИЙ.</a:t>
            </a:r>
            <a:r>
              <a:rPr lang="ru-RU" sz="1800" dirty="0" smtClean="0"/>
              <a:t> Если бы не мама, я бы в школу не ходил.</a:t>
            </a:r>
          </a:p>
          <a:p>
            <a:r>
              <a:rPr lang="ru-RU" sz="1800" b="1" dirty="0" smtClean="0"/>
              <a:t>УЧЕБНЫЙ</a:t>
            </a:r>
            <a:r>
              <a:rPr lang="ru-RU" sz="1800" dirty="0" smtClean="0"/>
              <a:t>. Я хожу в школу, потому что мне нравиться учиться, нравиться делать уроки. Если бы не было школы, я все равно учился бы.</a:t>
            </a:r>
          </a:p>
          <a:p>
            <a:r>
              <a:rPr lang="ru-RU" sz="1800" b="1" dirty="0" smtClean="0"/>
              <a:t>ИГРОВОЙ</a:t>
            </a:r>
            <a:r>
              <a:rPr lang="ru-RU" sz="1800" dirty="0" smtClean="0"/>
              <a:t>. В школе весело, много ребят, с которыми можно играть.</a:t>
            </a:r>
          </a:p>
          <a:p>
            <a:r>
              <a:rPr lang="ru-RU" sz="1800" b="1" dirty="0" smtClean="0"/>
              <a:t>ПОЗИЦИОННЫЙ</a:t>
            </a:r>
            <a:r>
              <a:rPr lang="ru-RU" sz="1800" dirty="0" smtClean="0"/>
              <a:t>. Хочу быть большим. Когда я в школе, я чувствую себя взрослым, а до школы я был маленьким.</a:t>
            </a:r>
          </a:p>
          <a:p>
            <a:endParaRPr lang="ru-RU" sz="18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3857628"/>
            <a:ext cx="4038600" cy="2543179"/>
          </a:xfrm>
        </p:spPr>
        <p:txBody>
          <a:bodyPr/>
          <a:lstStyle/>
          <a:p>
            <a:r>
              <a:rPr lang="ru-RU" sz="1800" b="1" dirty="0" smtClean="0"/>
              <a:t>СОЦИАЛЬНЫЙ</a:t>
            </a:r>
            <a:r>
              <a:rPr lang="ru-RU" sz="1800" dirty="0" smtClean="0"/>
              <a:t>. Нужно учиться. Без учения никакого дела не сделаешь, а выучишься – и можешь стать, кем захочешь.</a:t>
            </a:r>
          </a:p>
          <a:p>
            <a:r>
              <a:rPr lang="ru-RU" sz="1800" b="1" dirty="0" smtClean="0"/>
              <a:t>ПОЛУЧЕНИЕ ОТМЕТКИ</a:t>
            </a:r>
            <a:r>
              <a:rPr lang="ru-RU" sz="1800" dirty="0" smtClean="0"/>
              <a:t>. Я хожу в школу, потому что получаю там пятерки.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7166"/>
            <a:ext cx="40005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</p:spPr>
        <p:txBody>
          <a:bodyPr/>
          <a:lstStyle/>
          <a:p>
            <a:r>
              <a:rPr lang="ru-RU" sz="2000" b="1" dirty="0" smtClean="0"/>
              <a:t>Повышение мотивационной готовности к школьному обучению детей подготовительной к школе группы.</a:t>
            </a:r>
            <a:br>
              <a:rPr lang="ru-RU" sz="2000" b="1" dirty="0" smtClean="0"/>
            </a:br>
            <a:r>
              <a:rPr lang="ru-RU" sz="2000" dirty="0" smtClean="0"/>
              <a:t>(проект)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1285860"/>
            <a:ext cx="4038600" cy="5214973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Цель проекта:</a:t>
            </a:r>
            <a:r>
              <a:rPr lang="ru-RU" sz="1800" dirty="0" smtClean="0"/>
              <a:t> формирование мотивационной готовности детей к школе, воспитание положительного отношения к школе у детей подготовительной группы.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Задачи проекта: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1. Расширить представления о школе, ознакомить с правилами школьной жизни, атрибутикой школы.</a:t>
            </a:r>
          </a:p>
          <a:p>
            <a:pPr>
              <a:buNone/>
            </a:pPr>
            <a:r>
              <a:rPr lang="ru-RU" sz="1800" dirty="0" smtClean="0"/>
              <a:t>2. Создать предметно-развивающую среду для ознакомления воспитанников со школой (дидактические и сюжетно-ролевые игры); развивать связную речь детей, обогащать и активизировать словарь;</a:t>
            </a:r>
          </a:p>
          <a:p>
            <a:pPr>
              <a:buNone/>
            </a:pPr>
            <a:endParaRPr lang="ru-RU" sz="1600" dirty="0" smtClean="0"/>
          </a:p>
          <a:p>
            <a:endParaRPr lang="ru-RU" sz="1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5143535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3. Способствовать развитию  познавательных функций (мышление, внимание, восприятие); зрительно - моторной координации, коммуникативных навыков,  навыков </a:t>
            </a:r>
            <a:r>
              <a:rPr lang="ru-RU" sz="1800" dirty="0" err="1" smtClean="0"/>
              <a:t>саморегуляции</a:t>
            </a:r>
            <a:r>
              <a:rPr lang="ru-RU" sz="1800" dirty="0" smtClean="0"/>
              <a:t> дошкольников, для успешной социализации в детском коллективе.</a:t>
            </a:r>
          </a:p>
          <a:p>
            <a:pPr>
              <a:buNone/>
            </a:pPr>
            <a:r>
              <a:rPr lang="ru-RU" sz="1800" dirty="0" smtClean="0"/>
              <a:t> 4. Повысить уровень родительской компетентности в вопросах </a:t>
            </a:r>
            <a:r>
              <a:rPr lang="ru-RU" sz="1800" dirty="0" err="1" smtClean="0"/>
              <a:t>предшкольной</a:t>
            </a:r>
            <a:r>
              <a:rPr lang="ru-RU" sz="1800" dirty="0" smtClean="0"/>
              <a:t> подготовки.</a:t>
            </a:r>
          </a:p>
          <a:p>
            <a:pPr>
              <a:buNone/>
            </a:pPr>
            <a:r>
              <a:rPr lang="ru-RU" sz="1800" dirty="0" smtClean="0"/>
              <a:t>5.Оказать  методическую  помощь  педагогам МДОБУ.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86" y="357166"/>
          <a:ext cx="8001055" cy="6072229"/>
        </p:xfrm>
        <a:graphic>
          <a:graphicData uri="http://schemas.openxmlformats.org/drawingml/2006/table">
            <a:tbl>
              <a:tblPr/>
              <a:tblGrid>
                <a:gridCol w="282372"/>
                <a:gridCol w="2173308"/>
                <a:gridCol w="2848568"/>
                <a:gridCol w="2696807"/>
              </a:tblGrid>
              <a:tr h="53499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План реализации проекта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( сроки проведения могут варьироваться педагогами по личному усмотрению)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Мероприятие, форма организации.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Цель, задачи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1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День Знаний в детском саду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Рассказ воспитателя о своём первом дне в школе.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Рассматривание старого Букваря, тетрадей, грамот, фотографий родителей.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Формировать новую позицию дошкольника – будущий ученик, школьник.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Пробуждение интереса к школьной жизни. Возникновение эмоционального положительного отношения к школе.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Консультация для педагогов и родителей – участников проекта «Что делать, если ребёнок не хочет в школу?»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Повысить компетентность родителей, определить перспективу планирования ОД.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Планирование, участие в проекте.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0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Целевая прогулка к школе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Сформировать первоначальные знания о школе, создать психологическую положительную установку на школу.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Пробуждение интереса к школьной жизни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Конкурс - выставка рисунков «Как мы ходили в школу».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Закрепить положительные эмоции, вызванные посещением школы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Желание учиться в школе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4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Создание уголка первоклассника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Обогатить знания детей о школе. Формировать правильные  представления и общее положительное отношения к школе и учению. Организовать условия, образовательную среду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Пробуждение интереса к школьной жизни. Возникновение эмоционального положительного отношения к школе.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1472</Words>
  <Application>Microsoft Office PowerPoint</Application>
  <PresentationFormat>Экран (4:3)</PresentationFormat>
  <Paragraphs>156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Тема12</vt:lpstr>
      <vt:lpstr>«Мотивационная готовность к школе»</vt:lpstr>
      <vt:lpstr>Школьная мотивация. Мотивационная готовность детей.</vt:lpstr>
      <vt:lpstr>Школьная дезадаптация </vt:lpstr>
      <vt:lpstr>Выделим группы мотивов, типичных для дошкольного возраста. </vt:lpstr>
      <vt:lpstr>Слайд 5</vt:lpstr>
      <vt:lpstr>Слайд 6</vt:lpstr>
      <vt:lpstr>8.МОТИВЫ УЧЕНИЯ. </vt:lpstr>
      <vt:lpstr>Повышение мотивационной готовности к школьному обучению детей подготовительной к школе группы. (проект)</vt:lpstr>
      <vt:lpstr>Слайд 9</vt:lpstr>
      <vt:lpstr>Слайд 10</vt:lpstr>
      <vt:lpstr>Слайд 11</vt:lpstr>
      <vt:lpstr>Слайд 12</vt:lpstr>
      <vt:lpstr>Уже в школу?????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2014-04-23T20:57:11Z</dcterms:created>
  <dcterms:modified xsi:type="dcterms:W3CDTF">2014-05-12T02:22:52Z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