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3012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haroni" pitchFamily="2" charset="-79"/>
              </a:rPr>
            </a:br>
            <a:r>
              <a:rPr lang="ru-RU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haroni" pitchFamily="2" charset="-79"/>
              </a:rPr>
              <a:t>МАСЛЕНИЦА</a:t>
            </a:r>
            <a:endParaRPr lang="ru-RU" sz="8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301208"/>
            <a:ext cx="9144000" cy="18448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группа (старшая) 2014 год</a:t>
            </a: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Александра\Desktop\клиппорт весёлая карусель\children's roundabout (53)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2160" y="-243408"/>
            <a:ext cx="3320528" cy="3268216"/>
          </a:xfrm>
          <a:prstGeom prst="rect">
            <a:avLst/>
          </a:prstGeom>
          <a:noFill/>
        </p:spPr>
      </p:pic>
      <p:pic>
        <p:nvPicPr>
          <p:cNvPr id="1027" name="Picture 3" descr="C:\Users\Александра\Desktop\клиппорт весёлая карусель\children's roundabout (58)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764704"/>
            <a:ext cx="4752528" cy="5071841"/>
          </a:xfrm>
          <a:prstGeom prst="rect">
            <a:avLst/>
          </a:prstGeom>
          <a:noFill/>
        </p:spPr>
      </p:pic>
      <p:pic>
        <p:nvPicPr>
          <p:cNvPr id="1028" name="Picture 4" descr="C:\Users\Александра\Desktop\клиппорт весёлая карусель\children's roundabout (14)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80312" y="4797152"/>
            <a:ext cx="1543050" cy="1878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«Карусель»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i="1" dirty="0" smtClean="0">
              <a:solidFill>
                <a:schemeClr val="accent6"/>
              </a:solidFill>
            </a:endParaRPr>
          </a:p>
          <a:p>
            <a:pPr algn="ctr">
              <a:buNone/>
            </a:pPr>
            <a:r>
              <a:rPr lang="ru-RU" i="1" dirty="0" smtClean="0">
                <a:solidFill>
                  <a:schemeClr val="accent6"/>
                </a:solidFill>
              </a:rPr>
              <a:t>Уж как солнца карусель раскрутилась,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accent6"/>
                </a:solidFill>
              </a:rPr>
              <a:t>Уходи от нас ЗИМА</a:t>
            </a:r>
            <a:r>
              <a:rPr lang="ru-RU" i="1" smtClean="0">
                <a:solidFill>
                  <a:schemeClr val="accent6"/>
                </a:solidFill>
              </a:rPr>
              <a:t>, загостилась</a:t>
            </a:r>
            <a:r>
              <a:rPr lang="ru-RU" i="1" dirty="0" smtClean="0">
                <a:solidFill>
                  <a:schemeClr val="accent6"/>
                </a:solidFill>
              </a:rPr>
              <a:t>!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accent6"/>
                </a:solidFill>
              </a:rPr>
              <a:t>Уж как солнца карусель раскрутилась,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accent6"/>
                </a:solidFill>
              </a:rPr>
              <a:t>Приходи скорей ВЕСНА сделай милость!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6" name="Picture 4" descr="C:\Users\Александра\Desktop\клиппорт весёлая карусель\children's roundabout (33)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808" y="4509120"/>
            <a:ext cx="24384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лександра\Desktop\масленица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Хороводная игра «Ровным кругом»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4800" i="1" dirty="0" smtClean="0">
              <a:solidFill>
                <a:schemeClr val="accent6"/>
              </a:solidFill>
            </a:endParaRPr>
          </a:p>
          <a:p>
            <a:pPr algn="ctr">
              <a:buNone/>
            </a:pPr>
            <a:r>
              <a:rPr lang="ru-RU" sz="4800" i="1" dirty="0" smtClean="0">
                <a:solidFill>
                  <a:schemeClr val="accent6"/>
                </a:solidFill>
              </a:rPr>
              <a:t>В небе солнышко встаёт,</a:t>
            </a:r>
          </a:p>
          <a:p>
            <a:pPr algn="ctr">
              <a:buNone/>
            </a:pPr>
            <a:r>
              <a:rPr lang="ru-RU" sz="4800" i="1" dirty="0" smtClean="0">
                <a:solidFill>
                  <a:schemeClr val="accent6"/>
                </a:solidFill>
              </a:rPr>
              <a:t>В хоровод нас всех зовёт!</a:t>
            </a:r>
          </a:p>
          <a:p>
            <a:pPr algn="ctr">
              <a:buNone/>
            </a:pPr>
            <a:r>
              <a:rPr lang="ru-RU" sz="4800" i="1" dirty="0" smtClean="0">
                <a:solidFill>
                  <a:schemeClr val="accent6"/>
                </a:solidFill>
              </a:rPr>
              <a:t>Веселиться, петь, плясать – </a:t>
            </a:r>
          </a:p>
          <a:p>
            <a:pPr algn="ctr">
              <a:buNone/>
            </a:pPr>
            <a:r>
              <a:rPr lang="ru-RU" sz="4800" i="1" dirty="0" smtClean="0">
                <a:solidFill>
                  <a:schemeClr val="accent6"/>
                </a:solidFill>
              </a:rPr>
              <a:t>Весну Красную встречать!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2400" i="1" dirty="0" smtClean="0">
              <a:solidFill>
                <a:schemeClr val="accent6"/>
              </a:solidFill>
            </a:endParaRPr>
          </a:p>
          <a:p>
            <a:pPr algn="ctr">
              <a:buNone/>
            </a:pPr>
            <a:r>
              <a:rPr lang="ru-RU" sz="2400" i="1" dirty="0" smtClean="0">
                <a:solidFill>
                  <a:schemeClr val="accent6"/>
                </a:solidFill>
              </a:rPr>
              <a:t>Ровным кругом друг за другом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chemeClr val="accent6"/>
                </a:solidFill>
              </a:rPr>
              <a:t>Мы идём за шагом шаг.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chemeClr val="accent6"/>
                </a:solidFill>
              </a:rPr>
              <a:t>Стой на месте, дружно вместе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chemeClr val="accent6"/>
                </a:solidFill>
              </a:rPr>
              <a:t>Сделаем вот так: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chemeClr val="accent6"/>
                </a:solidFill>
              </a:rPr>
              <a:t>Топа – топ, топа – топ,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chemeClr val="accent6"/>
                </a:solidFill>
              </a:rPr>
              <a:t>Топа – топ, топа – топ,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chemeClr val="accent6"/>
                </a:solidFill>
              </a:rPr>
              <a:t>Хлопай – хлоп, хлопай – хлоп,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chemeClr val="accent6"/>
                </a:solidFill>
              </a:rPr>
              <a:t>Хлопай – хлоп, хлопай – хлоп,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chemeClr val="accent6"/>
                </a:solidFill>
              </a:rPr>
              <a:t>Прыг да скок, прыг да скок,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chemeClr val="accent6"/>
                </a:solidFill>
              </a:rPr>
              <a:t>Прыг да скок, прыг да скок,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chemeClr val="accent6"/>
                </a:solidFill>
              </a:rPr>
              <a:t>Ножку – раз, ножку – два –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chemeClr val="accent6"/>
                </a:solidFill>
              </a:rPr>
              <a:t>Вот как пляшет детвора!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chemeClr val="accent6"/>
                </a:solidFill>
              </a:rPr>
              <a:t>Сели – встали, сели – встали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chemeClr val="accent6"/>
                </a:solidFill>
              </a:rPr>
              <a:t>И нисколько не устали!</a:t>
            </a:r>
            <a:endParaRPr lang="ru-RU" sz="2400" i="1" dirty="0">
              <a:solidFill>
                <a:schemeClr val="accent6"/>
              </a:solidFill>
            </a:endParaRPr>
          </a:p>
        </p:txBody>
      </p:sp>
      <p:pic>
        <p:nvPicPr>
          <p:cNvPr id="11268" name="Picture 4" descr="C:\Users\Александра\Desktop\клиппорт весёлая карусель\children's roundabout (63)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5013176"/>
            <a:ext cx="1828800" cy="1185863"/>
          </a:xfrm>
          <a:prstGeom prst="rect">
            <a:avLst/>
          </a:prstGeom>
          <a:noFill/>
        </p:spPr>
      </p:pic>
      <p:pic>
        <p:nvPicPr>
          <p:cNvPr id="11269" name="Picture 5" descr="C:\Users\Александра\Desktop\клиппорт весёлая карусель\children's roundabout (64)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88640"/>
            <a:ext cx="1828800" cy="1841500"/>
          </a:xfrm>
          <a:prstGeom prst="rect">
            <a:avLst/>
          </a:prstGeom>
          <a:noFill/>
        </p:spPr>
      </p:pic>
      <p:pic>
        <p:nvPicPr>
          <p:cNvPr id="11270" name="Picture 6" descr="C:\Users\Александра\Desktop\клиппорт весёлая карусель\children's roundabout (65)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240" y="2348880"/>
            <a:ext cx="2209362" cy="1789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Символическое сожжение Масленицы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endParaRPr lang="ru-RU" sz="4400" i="1" dirty="0" smtClean="0">
              <a:solidFill>
                <a:schemeClr val="accent6"/>
              </a:solidFill>
            </a:endParaRPr>
          </a:p>
          <a:p>
            <a:pPr algn="ctr">
              <a:buNone/>
            </a:pPr>
            <a:r>
              <a:rPr lang="ru-RU" sz="4400" i="1" dirty="0" smtClean="0">
                <a:solidFill>
                  <a:schemeClr val="accent6"/>
                </a:solidFill>
              </a:rPr>
              <a:t>Считалось, что с сожженным</a:t>
            </a:r>
          </a:p>
          <a:p>
            <a:pPr algn="ctr">
              <a:buNone/>
            </a:pPr>
            <a:r>
              <a:rPr lang="ru-RU" sz="4400" i="1" dirty="0" smtClean="0">
                <a:solidFill>
                  <a:schemeClr val="accent6"/>
                </a:solidFill>
              </a:rPr>
              <a:t>чучелом уходили все напасти и</a:t>
            </a:r>
          </a:p>
          <a:p>
            <a:pPr algn="ctr">
              <a:buNone/>
            </a:pPr>
            <a:r>
              <a:rPr lang="ru-RU" sz="4400" i="1" dirty="0" smtClean="0">
                <a:solidFill>
                  <a:schemeClr val="accent6"/>
                </a:solidFill>
              </a:rPr>
              <a:t>невзгоды прошлого.</a:t>
            </a:r>
          </a:p>
          <a:p>
            <a:pPr algn="ctr">
              <a:buNone/>
            </a:pPr>
            <a:r>
              <a:rPr lang="ru-RU" sz="4400" i="1" dirty="0" smtClean="0">
                <a:solidFill>
                  <a:schemeClr val="accent6"/>
                </a:solidFill>
              </a:rPr>
              <a:t>Пепел развеивали по полям.</a:t>
            </a:r>
          </a:p>
          <a:p>
            <a:pPr algn="ctr">
              <a:buNone/>
            </a:pPr>
            <a:r>
              <a:rPr lang="ru-RU" sz="4400" i="1" dirty="0" smtClean="0">
                <a:solidFill>
                  <a:schemeClr val="accent6"/>
                </a:solidFill>
              </a:rPr>
              <a:t>С новым урожаем наступало</a:t>
            </a:r>
          </a:p>
          <a:p>
            <a:pPr algn="ctr">
              <a:buNone/>
            </a:pPr>
            <a:r>
              <a:rPr lang="ru-RU" sz="4400" i="1" dirty="0" smtClean="0">
                <a:solidFill>
                  <a:schemeClr val="accent6"/>
                </a:solidFill>
              </a:rPr>
              <a:t>возрождение.</a:t>
            </a:r>
            <a:endParaRPr lang="ru-RU" sz="4400" i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лександра\Desktop\масленица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Гори, гори ясно, чтобы не погасло!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600" i="1" dirty="0" smtClean="0">
                <a:solidFill>
                  <a:schemeClr val="accent6"/>
                </a:solidFill>
              </a:rPr>
              <a:t>Как на масленой неделе</a:t>
            </a:r>
          </a:p>
          <a:p>
            <a:pPr algn="ctr">
              <a:buNone/>
            </a:pPr>
            <a:r>
              <a:rPr lang="ru-RU" sz="2600" i="1" dirty="0" smtClean="0">
                <a:solidFill>
                  <a:schemeClr val="accent6"/>
                </a:solidFill>
              </a:rPr>
              <a:t>Птицы по небу летели.</a:t>
            </a:r>
          </a:p>
          <a:p>
            <a:pPr algn="ctr">
              <a:buNone/>
            </a:pPr>
            <a:r>
              <a:rPr lang="ru-RU" sz="2600" i="1" dirty="0" smtClean="0">
                <a:solidFill>
                  <a:schemeClr val="accent6"/>
                </a:solidFill>
              </a:rPr>
              <a:t>Гори, гори ясно, чтобы не погасло!</a:t>
            </a:r>
          </a:p>
          <a:p>
            <a:pPr algn="ctr">
              <a:buNone/>
            </a:pPr>
            <a:r>
              <a:rPr lang="ru-RU" sz="2600" i="1" dirty="0" smtClean="0">
                <a:solidFill>
                  <a:schemeClr val="accent6"/>
                </a:solidFill>
              </a:rPr>
              <a:t>Птицы по небу летели,</a:t>
            </a:r>
          </a:p>
          <a:p>
            <a:pPr algn="ctr">
              <a:buNone/>
            </a:pPr>
            <a:r>
              <a:rPr lang="ru-RU" sz="2600" i="1" dirty="0" smtClean="0">
                <a:solidFill>
                  <a:schemeClr val="accent6"/>
                </a:solidFill>
              </a:rPr>
              <a:t>Зиму, вьюгу прогоняли.</a:t>
            </a:r>
          </a:p>
          <a:p>
            <a:pPr algn="ctr">
              <a:buNone/>
            </a:pPr>
            <a:r>
              <a:rPr lang="ru-RU" sz="2600" i="1" dirty="0" smtClean="0">
                <a:solidFill>
                  <a:schemeClr val="accent6"/>
                </a:solidFill>
              </a:rPr>
              <a:t>Гори, гори ясно, чтобы не погасло!</a:t>
            </a:r>
          </a:p>
          <a:p>
            <a:pPr algn="ctr">
              <a:buNone/>
            </a:pPr>
            <a:r>
              <a:rPr lang="ru-RU" sz="2600" i="1" dirty="0" smtClean="0">
                <a:solidFill>
                  <a:schemeClr val="accent6"/>
                </a:solidFill>
              </a:rPr>
              <a:t>А за ними детвора</a:t>
            </a:r>
          </a:p>
          <a:p>
            <a:pPr algn="ctr">
              <a:buNone/>
            </a:pPr>
            <a:r>
              <a:rPr lang="ru-RU" sz="2600" i="1" dirty="0" smtClean="0">
                <a:solidFill>
                  <a:schemeClr val="accent6"/>
                </a:solidFill>
              </a:rPr>
              <a:t>Убегала со двора.</a:t>
            </a:r>
          </a:p>
          <a:p>
            <a:pPr algn="ctr">
              <a:buNone/>
            </a:pPr>
            <a:r>
              <a:rPr lang="ru-RU" sz="2600" i="1" dirty="0" smtClean="0">
                <a:solidFill>
                  <a:schemeClr val="accent6"/>
                </a:solidFill>
              </a:rPr>
              <a:t>Гори, гори ясно, чтобы не погасло!</a:t>
            </a:r>
          </a:p>
          <a:p>
            <a:pPr algn="ctr">
              <a:buNone/>
            </a:pPr>
            <a:r>
              <a:rPr lang="ru-RU" sz="2600" i="1" dirty="0" smtClean="0">
                <a:solidFill>
                  <a:schemeClr val="accent6"/>
                </a:solidFill>
              </a:rPr>
              <a:t>Раздувайся фитилёк,</a:t>
            </a:r>
          </a:p>
          <a:p>
            <a:pPr algn="ctr">
              <a:buNone/>
            </a:pPr>
            <a:r>
              <a:rPr lang="ru-RU" sz="2600" i="1" dirty="0" smtClean="0">
                <a:solidFill>
                  <a:schemeClr val="accent6"/>
                </a:solidFill>
              </a:rPr>
              <a:t>Разгорайся огонёк!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3314" name="Picture 2" descr="C:\Users\Александра\Desktop\клиппорт весёлая карусель\children's roundabout (21)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8304" y="2420888"/>
            <a:ext cx="1656183" cy="1584176"/>
          </a:xfrm>
          <a:prstGeom prst="rect">
            <a:avLst/>
          </a:prstGeom>
          <a:noFill/>
        </p:spPr>
      </p:pic>
      <p:pic>
        <p:nvPicPr>
          <p:cNvPr id="13316" name="Picture 4" descr="C:\Users\Александра\Desktop\клиппорт весёлая карусель\children's roundabout (31)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5733256"/>
            <a:ext cx="1833061" cy="1302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лександра\Desktop\масленица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души Вас поздравляем </a:t>
            </a:r>
          </a:p>
          <a:p>
            <a:pPr algn="ctr">
              <a:buNone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сердечно приглашаем:</a:t>
            </a:r>
          </a:p>
          <a:p>
            <a:pPr algn="ctr">
              <a:buNone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заботы бросьте,</a:t>
            </a:r>
          </a:p>
          <a:p>
            <a:pPr algn="ctr">
              <a:buNone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Приходите в гости,</a:t>
            </a:r>
          </a:p>
          <a:p>
            <a:pPr algn="ctr">
              <a:buNone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Прямо к нашему крыльцу</a:t>
            </a:r>
          </a:p>
          <a:p>
            <a:pPr algn="ctr">
              <a:buNone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нам на Масленицу!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лександра\Desktop\клипарт солнца\2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288016" cy="71186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4800" i="1" dirty="0" smtClean="0">
              <a:solidFill>
                <a:schemeClr val="accent6"/>
              </a:solidFill>
            </a:endParaRPr>
          </a:p>
          <a:p>
            <a:pPr algn="ctr">
              <a:buNone/>
            </a:pPr>
            <a:r>
              <a:rPr lang="ru-RU" sz="4800" i="1" dirty="0" err="1" smtClean="0">
                <a:solidFill>
                  <a:schemeClr val="accent6"/>
                </a:solidFill>
              </a:rPr>
              <a:t>Маслена</a:t>
            </a:r>
            <a:r>
              <a:rPr lang="ru-RU" sz="4800" i="1" dirty="0" smtClean="0">
                <a:solidFill>
                  <a:schemeClr val="accent6"/>
                </a:solidFill>
              </a:rPr>
              <a:t> неделя</a:t>
            </a:r>
          </a:p>
          <a:p>
            <a:pPr algn="ctr">
              <a:buNone/>
            </a:pPr>
            <a:r>
              <a:rPr lang="ru-RU" sz="4800" i="1" dirty="0" smtClean="0">
                <a:solidFill>
                  <a:schemeClr val="accent6"/>
                </a:solidFill>
              </a:rPr>
              <a:t>В Балабаново прилетела, </a:t>
            </a:r>
          </a:p>
          <a:p>
            <a:pPr algn="ctr">
              <a:buNone/>
            </a:pPr>
            <a:r>
              <a:rPr lang="ru-RU" sz="4800" i="1" dirty="0" smtClean="0">
                <a:solidFill>
                  <a:schemeClr val="accent6"/>
                </a:solidFill>
              </a:rPr>
              <a:t>На пенёчек села,</a:t>
            </a:r>
          </a:p>
          <a:p>
            <a:pPr algn="ctr">
              <a:buNone/>
            </a:pPr>
            <a:r>
              <a:rPr lang="ru-RU" sz="4800" i="1" dirty="0" smtClean="0">
                <a:solidFill>
                  <a:schemeClr val="accent6"/>
                </a:solidFill>
              </a:rPr>
              <a:t>Оладышек съела,</a:t>
            </a:r>
          </a:p>
          <a:p>
            <a:pPr algn="ctr">
              <a:buNone/>
            </a:pPr>
            <a:r>
              <a:rPr lang="ru-RU" sz="4800" i="1" dirty="0" smtClean="0">
                <a:solidFill>
                  <a:schemeClr val="accent6"/>
                </a:solidFill>
              </a:rPr>
              <a:t>Другой закусила,</a:t>
            </a:r>
          </a:p>
          <a:p>
            <a:pPr algn="ctr">
              <a:buNone/>
            </a:pPr>
            <a:r>
              <a:rPr lang="ru-RU" sz="4800" i="1" dirty="0" smtClean="0">
                <a:solidFill>
                  <a:schemeClr val="accent6"/>
                </a:solidFill>
              </a:rPr>
              <a:t>Домой потрусила!</a:t>
            </a:r>
          </a:p>
        </p:txBody>
      </p:sp>
      <p:pic>
        <p:nvPicPr>
          <p:cNvPr id="10242" name="Picture 2" descr="C:\Users\Александра\Desktop\клиппорт весёлая карусель\children's roundabout (25)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71792" y="3861048"/>
            <a:ext cx="1872208" cy="1823716"/>
          </a:xfrm>
          <a:prstGeom prst="rect">
            <a:avLst/>
          </a:prstGeom>
          <a:noFill/>
        </p:spPr>
      </p:pic>
      <p:pic>
        <p:nvPicPr>
          <p:cNvPr id="10244" name="Picture 4" descr="C:\Users\Александра\Desktop\клиппорт весёлая карусель\children's roundabout (30)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08520" y="404664"/>
            <a:ext cx="2304256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а\Desktop\масленица\1.jpg"/>
          <p:cNvPicPr>
            <a:picLocks noChangeAspect="1" noChangeArrowheads="1"/>
          </p:cNvPicPr>
          <p:nvPr/>
        </p:nvPicPr>
        <p:blipFill>
          <a:blip r:embed="rId2" cstate="email">
            <a:lum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андра\Desktop\масленица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sz="2400" i="1" dirty="0" smtClean="0">
              <a:solidFill>
                <a:schemeClr val="accent6"/>
              </a:solidFill>
            </a:endParaRPr>
          </a:p>
          <a:p>
            <a:pPr algn="ctr">
              <a:buNone/>
            </a:pPr>
            <a:r>
              <a:rPr lang="ru-RU" sz="2400" i="1" dirty="0" smtClean="0">
                <a:solidFill>
                  <a:schemeClr val="accent6"/>
                </a:solidFill>
              </a:rPr>
              <a:t>Она приходит с ласкою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chemeClr val="accent6"/>
                </a:solidFill>
              </a:rPr>
              <a:t>И со своёю сказкою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chemeClr val="accent6"/>
                </a:solidFill>
              </a:rPr>
              <a:t>Волшебной палочкой взмахнёт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chemeClr val="accent6"/>
                </a:solidFill>
              </a:rPr>
              <a:t>В лесу подснежник расцветёт. (Весна)</a:t>
            </a:r>
          </a:p>
          <a:p>
            <a:pPr algn="ctr">
              <a:buNone/>
            </a:pPr>
            <a:endParaRPr lang="ru-RU" sz="2400" i="1" dirty="0" smtClean="0">
              <a:solidFill>
                <a:schemeClr val="accent6"/>
              </a:solidFill>
            </a:endParaRPr>
          </a:p>
          <a:p>
            <a:pPr algn="ctr">
              <a:buNone/>
            </a:pPr>
            <a:r>
              <a:rPr lang="ru-RU" sz="2400" i="1" dirty="0" smtClean="0">
                <a:solidFill>
                  <a:schemeClr val="accent6"/>
                </a:solidFill>
              </a:rPr>
              <a:t>Ежедневно по утрам оно в окошко входит к нам,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chemeClr val="accent6"/>
                </a:solidFill>
              </a:rPr>
              <a:t>Ежели оно вошло, значит день пришёл давно. (Солнышко)</a:t>
            </a:r>
          </a:p>
          <a:p>
            <a:pPr algn="ctr">
              <a:buNone/>
            </a:pPr>
            <a:endParaRPr lang="ru-RU" sz="2400" i="1" dirty="0" smtClean="0">
              <a:solidFill>
                <a:schemeClr val="accent6"/>
              </a:solidFill>
            </a:endParaRPr>
          </a:p>
          <a:p>
            <a:pPr algn="ctr">
              <a:buNone/>
            </a:pPr>
            <a:r>
              <a:rPr lang="ru-RU" sz="2400" i="1" dirty="0" smtClean="0">
                <a:solidFill>
                  <a:schemeClr val="accent6"/>
                </a:solidFill>
              </a:rPr>
              <a:t>Из-под снега расцветает,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chemeClr val="accent6"/>
                </a:solidFill>
              </a:rPr>
              <a:t>Раньше всех весну встречает. (Подснежник)</a:t>
            </a:r>
          </a:p>
          <a:p>
            <a:pPr algn="ctr">
              <a:buNone/>
            </a:pPr>
            <a:endParaRPr lang="ru-RU" sz="2400" i="1" dirty="0" smtClean="0">
              <a:solidFill>
                <a:schemeClr val="accent6"/>
              </a:solidFill>
            </a:endParaRPr>
          </a:p>
          <a:p>
            <a:pPr algn="ctr">
              <a:buNone/>
            </a:pPr>
            <a:r>
              <a:rPr lang="ru-RU" sz="2400" i="1" dirty="0" smtClean="0">
                <a:solidFill>
                  <a:schemeClr val="accent6"/>
                </a:solidFill>
              </a:rPr>
              <a:t>Для любимой бабушки испеку оладушки.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chemeClr val="accent6"/>
                </a:solidFill>
              </a:rPr>
              <a:t>Так румяны и вкусны эти пышные……. (блины).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андра\Desktop\масленица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924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– эстафета «Масленица»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400" i="1" dirty="0" smtClean="0">
                <a:solidFill>
                  <a:schemeClr val="accent6"/>
                </a:solidFill>
              </a:rPr>
              <a:t>А я – Масленица,</a:t>
            </a:r>
          </a:p>
          <a:p>
            <a:pPr algn="ctr">
              <a:buNone/>
            </a:pPr>
            <a:r>
              <a:rPr lang="ru-RU" sz="4400" i="1" dirty="0" smtClean="0">
                <a:solidFill>
                  <a:schemeClr val="accent6"/>
                </a:solidFill>
              </a:rPr>
              <a:t>Я не падчерица!</a:t>
            </a:r>
          </a:p>
          <a:p>
            <a:pPr algn="ctr">
              <a:buNone/>
            </a:pPr>
            <a:r>
              <a:rPr lang="ru-RU" sz="4400" i="1" dirty="0" smtClean="0">
                <a:solidFill>
                  <a:schemeClr val="accent6"/>
                </a:solidFill>
              </a:rPr>
              <a:t>Со платочком хожу </a:t>
            </a:r>
          </a:p>
          <a:p>
            <a:pPr algn="ctr">
              <a:buNone/>
            </a:pPr>
            <a:r>
              <a:rPr lang="ru-RU" sz="4400" i="1" dirty="0" smtClean="0">
                <a:solidFill>
                  <a:schemeClr val="accent6"/>
                </a:solidFill>
              </a:rPr>
              <a:t>К вам сейчас подойду!</a:t>
            </a:r>
          </a:p>
          <a:p>
            <a:pPr algn="ctr">
              <a:buNone/>
            </a:pPr>
            <a:r>
              <a:rPr lang="ru-RU" sz="4400" i="1" dirty="0" smtClean="0">
                <a:solidFill>
                  <a:schemeClr val="accent6"/>
                </a:solidFill>
              </a:rPr>
              <a:t>На плече платок лежит,</a:t>
            </a:r>
          </a:p>
          <a:p>
            <a:pPr algn="ctr">
              <a:buNone/>
            </a:pPr>
            <a:r>
              <a:rPr lang="ru-RU" sz="4400" i="1" dirty="0" smtClean="0">
                <a:solidFill>
                  <a:schemeClr val="accent6"/>
                </a:solidFill>
              </a:rPr>
              <a:t>Кто быстрее добежит?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3" name="Picture 3" descr="C:\Users\Александра\Desktop\клиппорт весёлая карусель\children's roundabout (62)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68344" y="4725144"/>
            <a:ext cx="1858963" cy="1828800"/>
          </a:xfrm>
          <a:prstGeom prst="rect">
            <a:avLst/>
          </a:prstGeom>
          <a:noFill/>
        </p:spPr>
      </p:pic>
      <p:pic>
        <p:nvPicPr>
          <p:cNvPr id="5125" name="Picture 5" descr="C:\Users\Александра\Desktop\клиппорт весёлая карусель\children's roundabout (2)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484784"/>
            <a:ext cx="1600200" cy="2341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ксандра\Desktop\масленица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ксандра\Desktop\масленица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146</TotalTime>
  <Words>399</Words>
  <Application>Microsoft Office PowerPoint</Application>
  <PresentationFormat>Экран (4:3)</PresentationFormat>
  <Paragraphs>85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МАСЛЕНИЦА</vt:lpstr>
      <vt:lpstr>Слайд 2</vt:lpstr>
      <vt:lpstr>Слайд 3</vt:lpstr>
      <vt:lpstr>Слайд 4</vt:lpstr>
      <vt:lpstr>Слайд 5</vt:lpstr>
      <vt:lpstr>Слайд 6</vt:lpstr>
      <vt:lpstr>Игра – эстафета «Масленица»</vt:lpstr>
      <vt:lpstr>Слайд 8</vt:lpstr>
      <vt:lpstr>Слайд 9</vt:lpstr>
      <vt:lpstr>Игра «Карусель»</vt:lpstr>
      <vt:lpstr>Слайд 11</vt:lpstr>
      <vt:lpstr>Хороводная игра «Ровным кругом»</vt:lpstr>
      <vt:lpstr>Слайд 13</vt:lpstr>
      <vt:lpstr>Символическое сожжение Масленицы</vt:lpstr>
      <vt:lpstr>Слайд 15</vt:lpstr>
      <vt:lpstr>Гори, гори ясно, чтобы не погасло!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МАСЛЕНИЦА</dc:title>
  <dc:creator>Александра</dc:creator>
  <cp:lastModifiedBy>Александра</cp:lastModifiedBy>
  <cp:revision>24</cp:revision>
  <dcterms:created xsi:type="dcterms:W3CDTF">2014-03-10T16:02:22Z</dcterms:created>
  <dcterms:modified xsi:type="dcterms:W3CDTF">2014-03-18T16:38:48Z</dcterms:modified>
</cp:coreProperties>
</file>