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87" r:id="rId2"/>
    <p:sldId id="288" r:id="rId3"/>
    <p:sldId id="289" r:id="rId4"/>
    <p:sldId id="290" r:id="rId5"/>
    <p:sldId id="291" r:id="rId6"/>
    <p:sldId id="298" r:id="rId7"/>
    <p:sldId id="300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D98C01"/>
    <a:srgbClr val="B16329"/>
    <a:srgbClr val="C2B9CD"/>
    <a:srgbClr val="CC66FF"/>
    <a:srgbClr val="FF99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035" autoAdjust="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9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39ABE7-F198-4595-BA68-D575A91CA69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3EAD3F-98F7-4E49-9363-06E070E4139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По количеству участников</a:t>
          </a:r>
          <a:endParaRPr lang="ru-RU" sz="1800" b="1" dirty="0">
            <a:solidFill>
              <a:schemeClr val="tx1"/>
            </a:solidFill>
          </a:endParaRPr>
        </a:p>
      </dgm:t>
    </dgm:pt>
    <dgm:pt modelId="{3D083007-1D7A-49C9-93B6-12E0CD5717C3}" type="parTrans" cxnId="{4B701B52-D9E2-4CC4-8DC3-FC7ED2DF1D87}">
      <dgm:prSet/>
      <dgm:spPr/>
      <dgm:t>
        <a:bodyPr/>
        <a:lstStyle/>
        <a:p>
          <a:endParaRPr lang="ru-RU"/>
        </a:p>
      </dgm:t>
    </dgm:pt>
    <dgm:pt modelId="{F3ABA477-D6DE-4847-B7FE-BE57FD481918}" type="sibTrans" cxnId="{4B701B52-D9E2-4CC4-8DC3-FC7ED2DF1D87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BB35F164-251F-4A73-9FCC-5A4D849C53D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По содержанию</a:t>
          </a:r>
          <a:endParaRPr lang="ru-RU" sz="1800" b="1" dirty="0">
            <a:solidFill>
              <a:schemeClr val="tx1"/>
            </a:solidFill>
          </a:endParaRPr>
        </a:p>
      </dgm:t>
    </dgm:pt>
    <dgm:pt modelId="{827C8727-D999-42B0-8E81-21AC02CC521C}" type="parTrans" cxnId="{EDF78B35-0454-44AA-94C8-D0014173E64C}">
      <dgm:prSet/>
      <dgm:spPr/>
      <dgm:t>
        <a:bodyPr/>
        <a:lstStyle/>
        <a:p>
          <a:endParaRPr lang="ru-RU"/>
        </a:p>
      </dgm:t>
    </dgm:pt>
    <dgm:pt modelId="{1EA63367-C4F3-41E1-AC00-40CCFE1E89C2}" type="sibTrans" cxnId="{EDF78B35-0454-44AA-94C8-D0014173E64C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DE8F979C-A7CE-4611-91AA-6D943B3F04D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По продолжительности</a:t>
          </a:r>
          <a:endParaRPr lang="ru-RU" sz="1800" b="1" dirty="0">
            <a:solidFill>
              <a:schemeClr val="tx1"/>
            </a:solidFill>
          </a:endParaRPr>
        </a:p>
      </dgm:t>
    </dgm:pt>
    <dgm:pt modelId="{CCEE787D-7604-450B-A4EB-02CF46FA001D}" type="parTrans" cxnId="{0FAA2192-798F-4EFC-876E-862EB0FBAFC7}">
      <dgm:prSet/>
      <dgm:spPr/>
      <dgm:t>
        <a:bodyPr/>
        <a:lstStyle/>
        <a:p>
          <a:endParaRPr lang="ru-RU"/>
        </a:p>
      </dgm:t>
    </dgm:pt>
    <dgm:pt modelId="{0EE53AB5-B4F2-4DB7-B35F-7D8EE4375444}" type="sibTrans" cxnId="{0FAA2192-798F-4EFC-876E-862EB0FBAFC7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9B5A5D4C-1B61-4963-8371-C220EAFE596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По доминирующему виду</a:t>
          </a:r>
          <a:endParaRPr lang="ru-RU" sz="1800" b="1" dirty="0">
            <a:solidFill>
              <a:schemeClr val="tx1"/>
            </a:solidFill>
          </a:endParaRPr>
        </a:p>
      </dgm:t>
    </dgm:pt>
    <dgm:pt modelId="{CE539EA8-2013-4C66-AFB3-F2B39408212B}" type="parTrans" cxnId="{6AF17CCE-7DCC-44FB-9F78-0E0848C184A3}">
      <dgm:prSet/>
      <dgm:spPr/>
      <dgm:t>
        <a:bodyPr/>
        <a:lstStyle/>
        <a:p>
          <a:endParaRPr lang="ru-RU"/>
        </a:p>
      </dgm:t>
    </dgm:pt>
    <dgm:pt modelId="{D6250E3A-DBF2-4692-932D-B625F8B778B5}" type="sibTrans" cxnId="{6AF17CCE-7DCC-44FB-9F78-0E0848C184A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F422F4B5-BE1B-41D5-9F23-2AFF71C2B45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По характеру содержания</a:t>
          </a:r>
          <a:endParaRPr lang="ru-RU" sz="1800" b="1" dirty="0">
            <a:solidFill>
              <a:schemeClr val="tx1"/>
            </a:solidFill>
          </a:endParaRPr>
        </a:p>
      </dgm:t>
    </dgm:pt>
    <dgm:pt modelId="{30EC2BD4-07FF-4470-915E-4729F24ABBC0}" type="parTrans" cxnId="{B4F23E05-B82B-44FC-B221-5330DE084C43}">
      <dgm:prSet/>
      <dgm:spPr/>
      <dgm:t>
        <a:bodyPr/>
        <a:lstStyle/>
        <a:p>
          <a:endParaRPr lang="ru-RU"/>
        </a:p>
      </dgm:t>
    </dgm:pt>
    <dgm:pt modelId="{8660A4AC-D1D4-4BF8-933F-4CCF50802E1F}" type="sibTrans" cxnId="{B4F23E05-B82B-44FC-B221-5330DE084C4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1DED8B32-FEFF-4B31-9C78-19F595488646}" type="pres">
      <dgm:prSet presAssocID="{3639ABE7-F198-4595-BA68-D575A91CA69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AD024D-309D-4EE2-B5F8-9E1CA5B26B7B}" type="pres">
      <dgm:prSet presAssocID="{F23EAD3F-98F7-4E49-9363-06E070E4139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035D0-9653-479D-BBC9-FDD0E3656C0B}" type="pres">
      <dgm:prSet presAssocID="{F23EAD3F-98F7-4E49-9363-06E070E41398}" presName="spNode" presStyleCnt="0"/>
      <dgm:spPr/>
    </dgm:pt>
    <dgm:pt modelId="{FA757476-CC25-4899-858E-AF7B3534A728}" type="pres">
      <dgm:prSet presAssocID="{F3ABA477-D6DE-4847-B7FE-BE57FD481918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D8DDD91-5094-4966-828E-BB775D47FD03}" type="pres">
      <dgm:prSet presAssocID="{BB35F164-251F-4A73-9FCC-5A4D849C53D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ACBE6-04B1-4C88-A1F6-32D898D26663}" type="pres">
      <dgm:prSet presAssocID="{BB35F164-251F-4A73-9FCC-5A4D849C53D1}" presName="spNode" presStyleCnt="0"/>
      <dgm:spPr/>
    </dgm:pt>
    <dgm:pt modelId="{19BE1B45-79DC-457B-990B-4928CCD0EB7F}" type="pres">
      <dgm:prSet presAssocID="{1EA63367-C4F3-41E1-AC00-40CCFE1E89C2}" presName="sibTrans" presStyleLbl="sibTrans1D1" presStyleIdx="1" presStyleCnt="5"/>
      <dgm:spPr/>
      <dgm:t>
        <a:bodyPr/>
        <a:lstStyle/>
        <a:p>
          <a:endParaRPr lang="ru-RU"/>
        </a:p>
      </dgm:t>
    </dgm:pt>
    <dgm:pt modelId="{0D24BFB0-EEF5-4E58-80B7-3487A5B37EBC}" type="pres">
      <dgm:prSet presAssocID="{DE8F979C-A7CE-4611-91AA-6D943B3F04D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E8B89-F601-4F81-853B-57C608503E0F}" type="pres">
      <dgm:prSet presAssocID="{DE8F979C-A7CE-4611-91AA-6D943B3F04DD}" presName="spNode" presStyleCnt="0"/>
      <dgm:spPr/>
    </dgm:pt>
    <dgm:pt modelId="{49B58757-3CD9-4B0C-9C00-B350E1E492A5}" type="pres">
      <dgm:prSet presAssocID="{0EE53AB5-B4F2-4DB7-B35F-7D8EE4375444}" presName="sibTrans" presStyleLbl="sibTrans1D1" presStyleIdx="2" presStyleCnt="5"/>
      <dgm:spPr/>
      <dgm:t>
        <a:bodyPr/>
        <a:lstStyle/>
        <a:p>
          <a:endParaRPr lang="ru-RU"/>
        </a:p>
      </dgm:t>
    </dgm:pt>
    <dgm:pt modelId="{E815A17A-65B7-4518-9121-5541E7CFA6B6}" type="pres">
      <dgm:prSet presAssocID="{9B5A5D4C-1B61-4963-8371-C220EAFE596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96E6E-7E7E-4523-9A37-415129E1AD58}" type="pres">
      <dgm:prSet presAssocID="{9B5A5D4C-1B61-4963-8371-C220EAFE5961}" presName="spNode" presStyleCnt="0"/>
      <dgm:spPr/>
    </dgm:pt>
    <dgm:pt modelId="{E4DEF8D9-4A66-413B-B2E1-645D2E5248D5}" type="pres">
      <dgm:prSet presAssocID="{D6250E3A-DBF2-4692-932D-B625F8B778B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DE4C6B78-09DE-4FF9-9605-63703C897F51}" type="pres">
      <dgm:prSet presAssocID="{F422F4B5-BE1B-41D5-9F23-2AFF71C2B455}" presName="node" presStyleLbl="node1" presStyleIdx="4" presStyleCnt="5" custRadScaleRad="101070" custRadScaleInc="4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66899-4DB8-4D93-9B16-FDE3ABFC2361}" type="pres">
      <dgm:prSet presAssocID="{F422F4B5-BE1B-41D5-9F23-2AFF71C2B455}" presName="spNode" presStyleCnt="0"/>
      <dgm:spPr/>
    </dgm:pt>
    <dgm:pt modelId="{286C173E-59A5-4CA3-A3AD-C85DC1E6B7B9}" type="pres">
      <dgm:prSet presAssocID="{8660A4AC-D1D4-4BF8-933F-4CCF50802E1F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EF396718-301F-49C6-BBA6-164235D6FE88}" type="presOf" srcId="{1EA63367-C4F3-41E1-AC00-40CCFE1E89C2}" destId="{19BE1B45-79DC-457B-990B-4928CCD0EB7F}" srcOrd="0" destOrd="0" presId="urn:microsoft.com/office/officeart/2005/8/layout/cycle6"/>
    <dgm:cxn modelId="{66A91E1D-230C-47CD-BCA7-2BC9A880E9A7}" type="presOf" srcId="{DE8F979C-A7CE-4611-91AA-6D943B3F04DD}" destId="{0D24BFB0-EEF5-4E58-80B7-3487A5B37EBC}" srcOrd="0" destOrd="0" presId="urn:microsoft.com/office/officeart/2005/8/layout/cycle6"/>
    <dgm:cxn modelId="{4B701B52-D9E2-4CC4-8DC3-FC7ED2DF1D87}" srcId="{3639ABE7-F198-4595-BA68-D575A91CA69A}" destId="{F23EAD3F-98F7-4E49-9363-06E070E41398}" srcOrd="0" destOrd="0" parTransId="{3D083007-1D7A-49C9-93B6-12E0CD5717C3}" sibTransId="{F3ABA477-D6DE-4847-B7FE-BE57FD481918}"/>
    <dgm:cxn modelId="{0A11748A-586B-4B0F-A356-B8C9A23237DB}" type="presOf" srcId="{3639ABE7-F198-4595-BA68-D575A91CA69A}" destId="{1DED8B32-FEFF-4B31-9C78-19F595488646}" srcOrd="0" destOrd="0" presId="urn:microsoft.com/office/officeart/2005/8/layout/cycle6"/>
    <dgm:cxn modelId="{07DED005-6A24-456A-924E-5F961BEAC752}" type="presOf" srcId="{F23EAD3F-98F7-4E49-9363-06E070E41398}" destId="{61AD024D-309D-4EE2-B5F8-9E1CA5B26B7B}" srcOrd="0" destOrd="0" presId="urn:microsoft.com/office/officeart/2005/8/layout/cycle6"/>
    <dgm:cxn modelId="{0FAA2192-798F-4EFC-876E-862EB0FBAFC7}" srcId="{3639ABE7-F198-4595-BA68-D575A91CA69A}" destId="{DE8F979C-A7CE-4611-91AA-6D943B3F04DD}" srcOrd="2" destOrd="0" parTransId="{CCEE787D-7604-450B-A4EB-02CF46FA001D}" sibTransId="{0EE53AB5-B4F2-4DB7-B35F-7D8EE4375444}"/>
    <dgm:cxn modelId="{EDF78B35-0454-44AA-94C8-D0014173E64C}" srcId="{3639ABE7-F198-4595-BA68-D575A91CA69A}" destId="{BB35F164-251F-4A73-9FCC-5A4D849C53D1}" srcOrd="1" destOrd="0" parTransId="{827C8727-D999-42B0-8E81-21AC02CC521C}" sibTransId="{1EA63367-C4F3-41E1-AC00-40CCFE1E89C2}"/>
    <dgm:cxn modelId="{24DC3C25-9177-4E5A-A7C3-B9E989CF7BCC}" type="presOf" srcId="{8660A4AC-D1D4-4BF8-933F-4CCF50802E1F}" destId="{286C173E-59A5-4CA3-A3AD-C85DC1E6B7B9}" srcOrd="0" destOrd="0" presId="urn:microsoft.com/office/officeart/2005/8/layout/cycle6"/>
    <dgm:cxn modelId="{26E9240D-1114-46C8-B1CA-27FB7A533F49}" type="presOf" srcId="{D6250E3A-DBF2-4692-932D-B625F8B778B5}" destId="{E4DEF8D9-4A66-413B-B2E1-645D2E5248D5}" srcOrd="0" destOrd="0" presId="urn:microsoft.com/office/officeart/2005/8/layout/cycle6"/>
    <dgm:cxn modelId="{A327B5DB-6352-442A-8FE9-293BA3F606B5}" type="presOf" srcId="{BB35F164-251F-4A73-9FCC-5A4D849C53D1}" destId="{5D8DDD91-5094-4966-828E-BB775D47FD03}" srcOrd="0" destOrd="0" presId="urn:microsoft.com/office/officeart/2005/8/layout/cycle6"/>
    <dgm:cxn modelId="{44D49C42-2519-4970-AE7B-06C91F4AD2DF}" type="presOf" srcId="{0EE53AB5-B4F2-4DB7-B35F-7D8EE4375444}" destId="{49B58757-3CD9-4B0C-9C00-B350E1E492A5}" srcOrd="0" destOrd="0" presId="urn:microsoft.com/office/officeart/2005/8/layout/cycle6"/>
    <dgm:cxn modelId="{9AC6A4B5-93F8-4B73-A0D5-C2ACA1FD0F15}" type="presOf" srcId="{F422F4B5-BE1B-41D5-9F23-2AFF71C2B455}" destId="{DE4C6B78-09DE-4FF9-9605-63703C897F51}" srcOrd="0" destOrd="0" presId="urn:microsoft.com/office/officeart/2005/8/layout/cycle6"/>
    <dgm:cxn modelId="{6AF17CCE-7DCC-44FB-9F78-0E0848C184A3}" srcId="{3639ABE7-F198-4595-BA68-D575A91CA69A}" destId="{9B5A5D4C-1B61-4963-8371-C220EAFE5961}" srcOrd="3" destOrd="0" parTransId="{CE539EA8-2013-4C66-AFB3-F2B39408212B}" sibTransId="{D6250E3A-DBF2-4692-932D-B625F8B778B5}"/>
    <dgm:cxn modelId="{CC588A9A-4B97-44EC-9AB6-FCE8EEC054F0}" type="presOf" srcId="{9B5A5D4C-1B61-4963-8371-C220EAFE5961}" destId="{E815A17A-65B7-4518-9121-5541E7CFA6B6}" srcOrd="0" destOrd="0" presId="urn:microsoft.com/office/officeart/2005/8/layout/cycle6"/>
    <dgm:cxn modelId="{B4F23E05-B82B-44FC-B221-5330DE084C43}" srcId="{3639ABE7-F198-4595-BA68-D575A91CA69A}" destId="{F422F4B5-BE1B-41D5-9F23-2AFF71C2B455}" srcOrd="4" destOrd="0" parTransId="{30EC2BD4-07FF-4470-915E-4729F24ABBC0}" sibTransId="{8660A4AC-D1D4-4BF8-933F-4CCF50802E1F}"/>
    <dgm:cxn modelId="{A64A2BFE-2EE2-4425-8A03-A4D67D4DCD0E}" type="presOf" srcId="{F3ABA477-D6DE-4847-B7FE-BE57FD481918}" destId="{FA757476-CC25-4899-858E-AF7B3534A728}" srcOrd="0" destOrd="0" presId="urn:microsoft.com/office/officeart/2005/8/layout/cycle6"/>
    <dgm:cxn modelId="{F6005CC7-3D75-4BEA-AB68-769CCFE5EA38}" type="presParOf" srcId="{1DED8B32-FEFF-4B31-9C78-19F595488646}" destId="{61AD024D-309D-4EE2-B5F8-9E1CA5B26B7B}" srcOrd="0" destOrd="0" presId="urn:microsoft.com/office/officeart/2005/8/layout/cycle6"/>
    <dgm:cxn modelId="{CCF47DEC-0593-4FF9-8E00-5ECD24FDB3F0}" type="presParOf" srcId="{1DED8B32-FEFF-4B31-9C78-19F595488646}" destId="{771035D0-9653-479D-BBC9-FDD0E3656C0B}" srcOrd="1" destOrd="0" presId="urn:microsoft.com/office/officeart/2005/8/layout/cycle6"/>
    <dgm:cxn modelId="{F27B0C7A-6E9C-4CEA-AB74-469FD61DA97A}" type="presParOf" srcId="{1DED8B32-FEFF-4B31-9C78-19F595488646}" destId="{FA757476-CC25-4899-858E-AF7B3534A728}" srcOrd="2" destOrd="0" presId="urn:microsoft.com/office/officeart/2005/8/layout/cycle6"/>
    <dgm:cxn modelId="{41FC6132-EC12-4B4F-AD90-10BFAC56BFCD}" type="presParOf" srcId="{1DED8B32-FEFF-4B31-9C78-19F595488646}" destId="{5D8DDD91-5094-4966-828E-BB775D47FD03}" srcOrd="3" destOrd="0" presId="urn:microsoft.com/office/officeart/2005/8/layout/cycle6"/>
    <dgm:cxn modelId="{382F9E88-8077-43F0-BCF0-6B5F0BCCD3BA}" type="presParOf" srcId="{1DED8B32-FEFF-4B31-9C78-19F595488646}" destId="{9D1ACBE6-04B1-4C88-A1F6-32D898D26663}" srcOrd="4" destOrd="0" presId="urn:microsoft.com/office/officeart/2005/8/layout/cycle6"/>
    <dgm:cxn modelId="{3658B797-8C77-46FC-A93E-D86E83F57A90}" type="presParOf" srcId="{1DED8B32-FEFF-4B31-9C78-19F595488646}" destId="{19BE1B45-79DC-457B-990B-4928CCD0EB7F}" srcOrd="5" destOrd="0" presId="urn:microsoft.com/office/officeart/2005/8/layout/cycle6"/>
    <dgm:cxn modelId="{1121C9F8-29CD-4567-9044-8C567D9453E3}" type="presParOf" srcId="{1DED8B32-FEFF-4B31-9C78-19F595488646}" destId="{0D24BFB0-EEF5-4E58-80B7-3487A5B37EBC}" srcOrd="6" destOrd="0" presId="urn:microsoft.com/office/officeart/2005/8/layout/cycle6"/>
    <dgm:cxn modelId="{BEC7E1A9-6097-4E77-A833-6CD33DE9E93C}" type="presParOf" srcId="{1DED8B32-FEFF-4B31-9C78-19F595488646}" destId="{A4CE8B89-F601-4F81-853B-57C608503E0F}" srcOrd="7" destOrd="0" presId="urn:microsoft.com/office/officeart/2005/8/layout/cycle6"/>
    <dgm:cxn modelId="{5780C1B2-FD9D-438A-A875-ACC4A7B6F88A}" type="presParOf" srcId="{1DED8B32-FEFF-4B31-9C78-19F595488646}" destId="{49B58757-3CD9-4B0C-9C00-B350E1E492A5}" srcOrd="8" destOrd="0" presId="urn:microsoft.com/office/officeart/2005/8/layout/cycle6"/>
    <dgm:cxn modelId="{B9F89C31-D605-4799-96BD-4EE07D7A2DFA}" type="presParOf" srcId="{1DED8B32-FEFF-4B31-9C78-19F595488646}" destId="{E815A17A-65B7-4518-9121-5541E7CFA6B6}" srcOrd="9" destOrd="0" presId="urn:microsoft.com/office/officeart/2005/8/layout/cycle6"/>
    <dgm:cxn modelId="{2CD1785A-55FA-43E6-BD86-E66AF05D3A71}" type="presParOf" srcId="{1DED8B32-FEFF-4B31-9C78-19F595488646}" destId="{63F96E6E-7E7E-4523-9A37-415129E1AD58}" srcOrd="10" destOrd="0" presId="urn:microsoft.com/office/officeart/2005/8/layout/cycle6"/>
    <dgm:cxn modelId="{220505C9-543E-4C31-847A-26ABB97633B2}" type="presParOf" srcId="{1DED8B32-FEFF-4B31-9C78-19F595488646}" destId="{E4DEF8D9-4A66-413B-B2E1-645D2E5248D5}" srcOrd="11" destOrd="0" presId="urn:microsoft.com/office/officeart/2005/8/layout/cycle6"/>
    <dgm:cxn modelId="{123D9795-CF00-40F4-A145-012FC0B15506}" type="presParOf" srcId="{1DED8B32-FEFF-4B31-9C78-19F595488646}" destId="{DE4C6B78-09DE-4FF9-9605-63703C897F51}" srcOrd="12" destOrd="0" presId="urn:microsoft.com/office/officeart/2005/8/layout/cycle6"/>
    <dgm:cxn modelId="{4E82D7B3-5DE2-4040-BA01-C44A12A3C284}" type="presParOf" srcId="{1DED8B32-FEFF-4B31-9C78-19F595488646}" destId="{40966899-4DB8-4D93-9B16-FDE3ABFC2361}" srcOrd="13" destOrd="0" presId="urn:microsoft.com/office/officeart/2005/8/layout/cycle6"/>
    <dgm:cxn modelId="{128D3D46-E3D8-4F68-BB4C-2CB906A53E48}" type="presParOf" srcId="{1DED8B32-FEFF-4B31-9C78-19F595488646}" destId="{286C173E-59A5-4CA3-A3AD-C85DC1E6B7B9}" srcOrd="14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7E99B-2851-467D-83B4-ABFB946D721F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B4977-E57D-4453-89E8-E023DE02B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8800"/>
          </a:xfr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p3d extrusionH="57150">
              <a:bevelT w="38100" h="38100" prst="angle"/>
            </a:sp3d>
          </a:bodyPr>
          <a:lstStyle/>
          <a:p>
            <a:pPr algn="ctr"/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Проектная деятельность как средство развития детей дошкольного возраста</a:t>
            </a:r>
            <a:endParaRPr lang="ru-RU" sz="4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Подготовил: воспитатель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Хатиашвили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О.Б.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1" y="3810001"/>
            <a:ext cx="236641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1356360"/>
          </a:xfrm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p3d extrusionH="57150">
              <a:bevelT w="38100" h="38100" prst="convex"/>
            </a:sp3d>
          </a:bodyPr>
          <a:lstStyle/>
          <a:p>
            <a:pPr algn="ctr"/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Направленность дошкольного образования – формирование общей культуры ребенка:</a:t>
            </a:r>
            <a:b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</a:br>
            <a:endParaRPr lang="ru-RU" sz="2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133600"/>
            <a:ext cx="8183880" cy="38069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развитие  физических, интеллектуальных, нравственных, эстетических и личностных качеств</a:t>
            </a:r>
          </a:p>
          <a:p>
            <a:pPr>
              <a:buFont typeface="Wingdings" pitchFamily="2" charset="2"/>
              <a:buChar char="§"/>
            </a:pPr>
            <a:endParaRPr lang="ru-RU" sz="2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формирование предпосылок учебной деятельности</a:t>
            </a:r>
          </a:p>
          <a:p>
            <a:pPr>
              <a:buFont typeface="Wingdings" pitchFamily="2" charset="2"/>
              <a:buChar char="§"/>
            </a:pPr>
            <a:endParaRPr lang="ru-RU" sz="2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сохранение и укрепление здоровья детей</a:t>
            </a:r>
          </a:p>
          <a:p>
            <a:pPr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600200"/>
          </a:xfrm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p3d extrusionH="57150">
              <a:bevelT w="38100" h="38100" prst="convex"/>
            </a:sp3d>
          </a:bodyPr>
          <a:lstStyle/>
          <a:p>
            <a:pPr algn="ctr"/>
            <a:r>
              <a:rPr lang="ru-RU" sz="3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Принципы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 дошкольного образования: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</a:b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4114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>
              <a:buFont typeface="Wingdings" pitchFamily="2" charset="2"/>
              <a:buChar char="§"/>
            </a:pPr>
            <a:r>
              <a:rPr lang="ru-RU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поддержка инициативы детей в различных видах деятельности;</a:t>
            </a:r>
          </a:p>
          <a:p>
            <a:pPr>
              <a:buFont typeface="Wingdings" pitchFamily="2" charset="2"/>
              <a:buChar char="§"/>
            </a:pPr>
            <a:r>
              <a:rPr lang="ru-RU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сотрудничество Организации с семьёй;</a:t>
            </a:r>
          </a:p>
          <a:p>
            <a:pPr>
              <a:buFont typeface="Wingdings" pitchFamily="2" charset="2"/>
              <a:buChar char="§"/>
            </a:pPr>
            <a:r>
              <a:rPr lang="ru-RU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формирование познавательных интересов и познавательных действий ребенка в различных видах деятельности…</a:t>
            </a:r>
            <a:endParaRPr lang="en-US" sz="31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en-US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ru-RU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п.1.4. ФГОС)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83880" cy="1676400"/>
          </a:xfrm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p3d extrusionH="57150">
              <a:bevelT w="38100" h="38100" prst="convex"/>
            </a:sp3d>
          </a:bodyPr>
          <a:lstStyle/>
          <a:p>
            <a:pPr algn="ctr"/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Проект – это система планируемых и реализуемых действий, условий и средств  для достижения определенных целей, которые зависят от приоритетных ценностей. 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819400"/>
            <a:ext cx="8183880" cy="2895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886200" y="3048000"/>
            <a:ext cx="1295400" cy="685800"/>
          </a:xfrm>
          <a:prstGeom prst="rect">
            <a:avLst/>
          </a:prstGeom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проект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3733800"/>
            <a:ext cx="1752600" cy="685800"/>
          </a:xfrm>
          <a:prstGeom prst="rect">
            <a:avLst/>
          </a:prstGeom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педагогический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15200" y="3657600"/>
            <a:ext cx="1143000" cy="685800"/>
          </a:xfrm>
          <a:prstGeom prst="rect">
            <a:avLst/>
          </a:prstGeom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детский</a:t>
            </a:r>
            <a:endParaRPr lang="ru-RU" dirty="0">
              <a:solidFill>
                <a:schemeClr val="accent1"/>
              </a:solidFill>
            </a:endParaRPr>
          </a:p>
        </p:txBody>
      </p:sp>
      <p:cxnSp>
        <p:nvCxnSpPr>
          <p:cNvPr id="15" name="Соединительная линия уступом 14"/>
          <p:cNvCxnSpPr>
            <a:endCxn id="7" idx="3"/>
          </p:cNvCxnSpPr>
          <p:nvPr/>
        </p:nvCxnSpPr>
        <p:spPr>
          <a:xfrm rot="10800000" flipV="1">
            <a:off x="2667000" y="3200400"/>
            <a:ext cx="1219200" cy="876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914400" y="4800600"/>
            <a:ext cx="2667000" cy="914400"/>
          </a:xfrm>
          <a:prstGeom prst="rect">
            <a:avLst/>
          </a:prstGeom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педагог формулирует проблему и мотивирует детей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34000" y="4800600"/>
            <a:ext cx="3124200" cy="914400"/>
          </a:xfrm>
          <a:prstGeom prst="rect">
            <a:avLst/>
          </a:prstGeom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ребенок самостоятельно ставит проблему, понимает и принимает ее</a:t>
            </a:r>
            <a:endParaRPr lang="ru-RU" dirty="0">
              <a:solidFill>
                <a:schemeClr val="accent1"/>
              </a:solidFill>
            </a:endParaRPr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>
            <a:off x="5181600" y="3276600"/>
            <a:ext cx="2133600" cy="647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1600200" y="4648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7543800" y="4572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1" y="609601"/>
          <a:ext cx="7467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0" y="2667000"/>
            <a:ext cx="2209800" cy="1371600"/>
          </a:xfr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p3d extrusionH="57150">
              <a:bevelT w="38100" h="38100" prst="convex"/>
            </a:sp3d>
          </a:bodyPr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Виды проектов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172200"/>
            <a:ext cx="8183880" cy="228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183880" cy="6019800"/>
          </a:xfrm>
        </p:spPr>
        <p:txBody>
          <a:bodyPr>
            <a:normAutofit fontScale="92500" lnSpcReduction="10000"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>
              <a:buNone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количеству участников: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индивидуальные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парные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групповые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коллективные</a:t>
            </a: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содержанию:</a:t>
            </a:r>
          </a:p>
          <a:p>
            <a:pPr>
              <a:buFont typeface="Wingdings" pitchFamily="2" charset="2"/>
              <a:buChar char="§"/>
            </a:pPr>
            <a:r>
              <a:rPr lang="ru-RU" b="1" dirty="0" err="1" smtClean="0">
                <a:solidFill>
                  <a:schemeClr val="accent1"/>
                </a:solidFill>
              </a:rPr>
              <a:t>монопроект</a:t>
            </a:r>
            <a:endParaRPr lang="ru-RU" b="1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интегративный (</a:t>
            </a:r>
            <a:r>
              <a:rPr lang="ru-RU" b="1" dirty="0" err="1" smtClean="0">
                <a:solidFill>
                  <a:schemeClr val="accent1"/>
                </a:solidFill>
              </a:rPr>
              <a:t>межпредметный</a:t>
            </a:r>
            <a:r>
              <a:rPr lang="ru-RU" b="1" dirty="0" smtClean="0">
                <a:solidFill>
                  <a:schemeClr val="accent1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продолжительности: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краткосрочный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среднесрочный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долгосрочный 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943600"/>
            <a:ext cx="8183880" cy="9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 lnSpcReduction="10000"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>
              <a:buNone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доминирующему виду: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исследовательские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творческие</a:t>
            </a:r>
          </a:p>
          <a:p>
            <a:pPr>
              <a:buFont typeface="Wingdings" pitchFamily="2" charset="2"/>
              <a:buChar char="§"/>
            </a:pPr>
            <a:r>
              <a:rPr lang="ru-RU" b="1" dirty="0" err="1" smtClean="0">
                <a:solidFill>
                  <a:schemeClr val="accent1"/>
                </a:solidFill>
              </a:rPr>
              <a:t>ролево-игровые</a:t>
            </a:r>
            <a:endParaRPr lang="ru-RU" b="1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ознакомительно-ориентированные (информационные)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практико-ориентированный</a:t>
            </a:r>
          </a:p>
          <a:p>
            <a:pPr algn="ctr">
              <a:buNone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характеру содержания: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ребенок + семья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ребенок + природа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ребенок + общество и культура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ребенок + рукотворный мир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183880" cy="2118360"/>
          </a:xfr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p3d extrusionH="57150">
              <a:bevelT w="38100" h="38100" prst="angle"/>
            </a:sp3d>
          </a:bodyPr>
          <a:lstStyle/>
          <a:p>
            <a:pPr algn="ctr"/>
            <a:r>
              <a:rPr lang="ru-RU" sz="6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Благодарю за внимание</a:t>
            </a:r>
            <a:endParaRPr lang="ru-RU" sz="6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35714" r="35714"/>
          <a:stretch>
            <a:fillRect/>
          </a:stretch>
        </p:blipFill>
        <p:spPr bwMode="auto">
          <a:xfrm rot="16200000">
            <a:off x="1524000" y="4343400"/>
            <a:ext cx="91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35714" t="2381" r="35714"/>
          <a:stretch>
            <a:fillRect/>
          </a:stretch>
        </p:blipFill>
        <p:spPr bwMode="auto">
          <a:xfrm rot="16200000">
            <a:off x="4686300" y="4381500"/>
            <a:ext cx="91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7277100" y="4914900"/>
            <a:ext cx="91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2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3243</TotalTime>
  <Words>203</Words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Проектная деятельность как средство развития детей дошкольного возраста</vt:lpstr>
      <vt:lpstr>Направленность дошкольного образования – формирование общей культуры ребенка: </vt:lpstr>
      <vt:lpstr>  Принципы дошкольного образования: </vt:lpstr>
      <vt:lpstr>Проект – это система планируемых и реализуемых действий, условий и средств  для достижения определенных целей, которые зависят от приоритетных ценностей. </vt:lpstr>
      <vt:lpstr>Виды проектов</vt:lpstr>
      <vt:lpstr>Слайд 6</vt:lpstr>
      <vt:lpstr>Слайд 7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AMD HOME</cp:lastModifiedBy>
  <cp:revision>304</cp:revision>
  <dcterms:modified xsi:type="dcterms:W3CDTF">2015-02-09T16:48:52Z</dcterms:modified>
</cp:coreProperties>
</file>