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25.01.2015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25.01.2015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25.01.2015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25.01.2015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25.01.2015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audio" Target="file:///C:\Users\USER\Downloads\7%20&#1096;&#1086;&#1089;&#1090;&#1086;&#1082;&#1086;&#1074;&#1080;&#1095;.mp3" TargetMode="External"/><Relationship Id="rId6" Type="http://schemas.openxmlformats.org/officeDocument/2006/relationships/image" Target="../media/image19.jpeg"/><Relationship Id="rId5" Type="http://schemas.openxmlformats.org/officeDocument/2006/relationships/image" Target="../media/image13.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audio" Target="file:///C:\Users\USER\Downloads\10-Metronom-Zvuk-metronoma(muzofon.com).mp3" TargetMode="Externa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Users\USER\Downloads\&#1041;&#1083;&#1086;&#1082;&#1072;&#1076;&#1072;%20&#1051;&#1077;&#1085;&#1080;&#1085;&#1075;&#1088;&#1072;&#1076;&#1072;.mp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file:///C:\Users\USER\Downloads\Pesni-Voennyh-Let-Svyaschennaya-Voyna(muzofon.com).mp3" TargetMode="External"/><Relationship Id="rId1" Type="http://schemas.openxmlformats.org/officeDocument/2006/relationships/audio" Target="file:///C:\Users\USER\Downloads\&#1074;&#1088;&#1077;&#1084;&#1077;&#1085;&#1072;%20&#1075;&#1086;&#1076;&#1072;%20&#1095;&#1072;&#1081;&#1082;&#1086;&#1074;&#1089;&#1082;&#1080;&#1081;.mp3" TargetMode="Externa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USER\Downloads\&#1084;&#1086;&#1094;&#1072;&#1088;&#1090;%20&#1088;&#1077;&#1082;&#1074;&#1080;&#1077;&#1084;.mp3" TargetMode="External"/><Relationship Id="rId1" Type="http://schemas.openxmlformats.org/officeDocument/2006/relationships/video" Target="file:///C:\Users\USER\Downloads\&#1073;&#1083;&#1086;&#1082;&#1072;&#1076;&#1085;&#1099;&#1081;%20&#1051;&#1077;&#1085;&#1080;&#1085;&#1075;&#1088;&#1072;&#1076;.mp4"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file:///C:\Users\USER\Downloads\10-Metronom-Zvuk-metronoma(muzofon.com).mp3"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0"/>
            <a:ext cx="7772400" cy="1470025"/>
          </a:xfrm>
        </p:spPr>
        <p:txBody>
          <a:bodyPr>
            <a:normAutofit/>
          </a:bodyPr>
          <a:lstStyle/>
          <a:p>
            <a:r>
              <a:rPr lang="ru-RU" sz="1600" b="1" dirty="0" smtClean="0"/>
              <a:t>Государственное бюджетное дошкольное образовательное учреждение   детский сад №19   комбинированного вида   Пушкинского района  Санкт-Петербурга</a:t>
            </a:r>
            <a:endParaRPr lang="ru-RU" sz="1600" dirty="0"/>
          </a:p>
        </p:txBody>
      </p:sp>
      <p:sp>
        <p:nvSpPr>
          <p:cNvPr id="3" name="Подзаголовок 2"/>
          <p:cNvSpPr>
            <a:spLocks noGrp="1"/>
          </p:cNvSpPr>
          <p:nvPr>
            <p:ph type="subTitle" idx="1"/>
          </p:nvPr>
        </p:nvSpPr>
        <p:spPr>
          <a:xfrm>
            <a:off x="1371600" y="4643446"/>
            <a:ext cx="7486680" cy="995354"/>
          </a:xfrm>
        </p:spPr>
        <p:txBody>
          <a:bodyPr>
            <a:normAutofit fontScale="47500" lnSpcReduction="20000"/>
          </a:bodyPr>
          <a:lstStyle/>
          <a:p>
            <a:pPr algn="r"/>
            <a:endParaRPr lang="ru-RU" b="1" dirty="0" smtClean="0">
              <a:solidFill>
                <a:schemeClr val="accent3">
                  <a:lumMod val="50000"/>
                </a:schemeClr>
              </a:solidFill>
            </a:endParaRPr>
          </a:p>
          <a:p>
            <a:pPr algn="r"/>
            <a:endParaRPr lang="ru-RU" b="1" dirty="0" smtClean="0">
              <a:solidFill>
                <a:schemeClr val="accent3">
                  <a:lumMod val="50000"/>
                </a:schemeClr>
              </a:solidFill>
            </a:endParaRPr>
          </a:p>
          <a:p>
            <a:pPr algn="r"/>
            <a:r>
              <a:rPr lang="ru-RU" b="1" dirty="0" smtClean="0">
                <a:solidFill>
                  <a:schemeClr val="accent3">
                    <a:lumMod val="50000"/>
                  </a:schemeClr>
                </a:solidFill>
              </a:rPr>
              <a:t>Воспитатель:  Отменная Л.В.</a:t>
            </a:r>
            <a:endParaRPr lang="ru-RU" dirty="0" smtClean="0">
              <a:solidFill>
                <a:schemeClr val="accent3">
                  <a:lumMod val="50000"/>
                </a:schemeClr>
              </a:solidFill>
            </a:endParaRPr>
          </a:p>
          <a:p>
            <a:pPr algn="r"/>
            <a:r>
              <a:rPr lang="ru-RU" b="1" dirty="0" smtClean="0">
                <a:solidFill>
                  <a:schemeClr val="accent3">
                    <a:lumMod val="50000"/>
                  </a:schemeClr>
                </a:solidFill>
              </a:rPr>
              <a:t>Уколова Н.В</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571612"/>
            <a:ext cx="3929090" cy="1785950"/>
          </a:xfrm>
        </p:spPr>
        <p:txBody>
          <a:bodyPr>
            <a:normAutofit lnSpcReduction="10000"/>
          </a:bodyPr>
          <a:lstStyle/>
          <a:p>
            <a:pPr>
              <a:buNone/>
            </a:pPr>
            <a:r>
              <a:rPr lang="ru-RU" sz="1800" b="1" dirty="0" smtClean="0"/>
              <a:t>В замёрзших домах среди голода, мрака,</a:t>
            </a:r>
          </a:p>
          <a:p>
            <a:pPr>
              <a:buNone/>
            </a:pPr>
            <a:r>
              <a:rPr lang="ru-RU" sz="1800" b="1" dirty="0" smtClean="0"/>
              <a:t>Бомбёжек, обстрелов жил город мой.</a:t>
            </a:r>
          </a:p>
          <a:p>
            <a:pPr>
              <a:buNone/>
            </a:pPr>
            <a:r>
              <a:rPr lang="ru-RU" sz="1800" b="1" dirty="0" smtClean="0"/>
              <a:t>Рождались стихи гениальные, яркие,</a:t>
            </a:r>
          </a:p>
          <a:p>
            <a:pPr>
              <a:buNone/>
            </a:pPr>
            <a:r>
              <a:rPr lang="ru-RU" sz="1800" b="1" dirty="0" smtClean="0"/>
              <a:t>Творимые чувствами, болью, душой.</a:t>
            </a:r>
          </a:p>
          <a:p>
            <a:pPr>
              <a:buNone/>
            </a:pPr>
            <a:endParaRPr lang="ru-RU" dirty="0"/>
          </a:p>
        </p:txBody>
      </p:sp>
      <p:pic>
        <p:nvPicPr>
          <p:cNvPr id="2050" name="Picture 2" descr="Конкурс методических пособий (методических материалов) на лучшую организацию работы по патриотическому воспитанию обучающихся"/>
          <p:cNvPicPr>
            <a:picLocks noChangeAspect="1" noChangeArrowheads="1"/>
          </p:cNvPicPr>
          <p:nvPr/>
        </p:nvPicPr>
        <p:blipFill>
          <a:blip r:embed="rId2"/>
          <a:srcRect/>
          <a:stretch>
            <a:fillRect/>
          </a:stretch>
        </p:blipFill>
        <p:spPr bwMode="auto">
          <a:xfrm>
            <a:off x="-214346" y="3214686"/>
            <a:ext cx="5214926" cy="3911195"/>
          </a:xfrm>
          <a:prstGeom prst="rect">
            <a:avLst/>
          </a:prstGeom>
          <a:noFill/>
          <a:effectLst>
            <a:softEdge rad="317500"/>
          </a:effectLst>
        </p:spPr>
      </p:pic>
      <p:pic>
        <p:nvPicPr>
          <p:cNvPr id="2052" name="Picture 4" descr="Блокадный Ленинград: архивные фото Православие и мир"/>
          <p:cNvPicPr>
            <a:picLocks noChangeAspect="1" noChangeArrowheads="1"/>
          </p:cNvPicPr>
          <p:nvPr/>
        </p:nvPicPr>
        <p:blipFill>
          <a:blip r:embed="rId3"/>
          <a:srcRect/>
          <a:stretch>
            <a:fillRect/>
          </a:stretch>
        </p:blipFill>
        <p:spPr bwMode="auto">
          <a:xfrm>
            <a:off x="4857752" y="2428868"/>
            <a:ext cx="3935293" cy="2643206"/>
          </a:xfrm>
          <a:prstGeom prst="rect">
            <a:avLst/>
          </a:prstGeom>
          <a:noFill/>
        </p:spPr>
      </p:pic>
      <p:sp>
        <p:nvSpPr>
          <p:cNvPr id="6" name="TextBox 5"/>
          <p:cNvSpPr txBox="1"/>
          <p:nvPr/>
        </p:nvSpPr>
        <p:spPr>
          <a:xfrm>
            <a:off x="4071934" y="642918"/>
            <a:ext cx="5072066" cy="1477328"/>
          </a:xfrm>
          <a:prstGeom prst="rect">
            <a:avLst/>
          </a:prstGeom>
          <a:noFill/>
        </p:spPr>
        <p:txBody>
          <a:bodyPr wrap="square" rtlCol="0">
            <a:spAutoFit/>
          </a:bodyPr>
          <a:lstStyle/>
          <a:p>
            <a:r>
              <a:rPr lang="ru-RU" b="1" dirty="0" smtClean="0"/>
              <a:t>Блокада     могла остановить творческую</a:t>
            </a:r>
          </a:p>
          <a:p>
            <a:r>
              <a:rPr lang="ru-RU" b="1" dirty="0" smtClean="0"/>
              <a:t>Жизнь города. В труднейших  условиях  проходили концерты ,актеры играли  спектакли,</a:t>
            </a:r>
          </a:p>
          <a:p>
            <a:r>
              <a:rPr lang="ru-RU" b="1" dirty="0" smtClean="0"/>
              <a:t>Художники выпускали плакаты , операторы снимали кинохроники.</a:t>
            </a:r>
            <a:endParaRPr lang="ru-RU"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3" name="Содержимое 2"/>
          <p:cNvSpPr>
            <a:spLocks noGrp="1"/>
          </p:cNvSpPr>
          <p:nvPr>
            <p:ph sz="half" idx="1"/>
          </p:nvPr>
        </p:nvSpPr>
        <p:spPr>
          <a:xfrm>
            <a:off x="357158" y="3000372"/>
            <a:ext cx="4038600" cy="3125791"/>
          </a:xfrm>
        </p:spPr>
        <p:txBody>
          <a:bodyPr>
            <a:normAutofit fontScale="77500" lnSpcReduction="20000"/>
          </a:bodyPr>
          <a:lstStyle/>
          <a:p>
            <a:pPr>
              <a:buNone/>
            </a:pPr>
            <a:r>
              <a:rPr lang="ru-RU" dirty="0" smtClean="0"/>
              <a:t>Смерти назло и блокаде </a:t>
            </a:r>
          </a:p>
          <a:p>
            <a:pPr>
              <a:buNone/>
            </a:pPr>
            <a:r>
              <a:rPr lang="ru-RU" dirty="0" smtClean="0"/>
              <a:t>Музыка не молчит.</a:t>
            </a:r>
          </a:p>
          <a:p>
            <a:pPr>
              <a:buNone/>
            </a:pPr>
            <a:r>
              <a:rPr lang="ru-RU" dirty="0" smtClean="0"/>
              <a:t>За пультом стоит Шостакович.</a:t>
            </a:r>
          </a:p>
          <a:p>
            <a:pPr>
              <a:buNone/>
            </a:pPr>
            <a:r>
              <a:rPr lang="ru-RU" dirty="0" smtClean="0"/>
              <a:t>Симфония в зале звучит.</a:t>
            </a:r>
          </a:p>
          <a:p>
            <a:pPr>
              <a:buNone/>
            </a:pPr>
            <a:r>
              <a:rPr lang="ru-RU" dirty="0" smtClean="0"/>
              <a:t>Её прерывают бомбёжки,</a:t>
            </a:r>
          </a:p>
          <a:p>
            <a:pPr>
              <a:buNone/>
            </a:pPr>
            <a:r>
              <a:rPr lang="ru-RU" dirty="0" smtClean="0"/>
              <a:t>Но музыку не удержать.</a:t>
            </a:r>
          </a:p>
          <a:p>
            <a:pPr>
              <a:buNone/>
            </a:pPr>
            <a:r>
              <a:rPr lang="ru-RU" dirty="0" smtClean="0"/>
              <a:t> </a:t>
            </a:r>
            <a:r>
              <a:rPr lang="ru-RU" dirty="0" smtClean="0"/>
              <a:t>И в темноте музыканты</a:t>
            </a:r>
          </a:p>
          <a:p>
            <a:pPr>
              <a:buNone/>
            </a:pPr>
            <a:r>
              <a:rPr lang="ru-RU" dirty="0" smtClean="0"/>
              <a:t>С</a:t>
            </a:r>
            <a:r>
              <a:rPr lang="ru-RU" dirty="0" smtClean="0"/>
              <a:t>могли до конца доиграть. </a:t>
            </a:r>
            <a:endParaRPr lang="ru-RU" dirty="0"/>
          </a:p>
        </p:txBody>
      </p:sp>
      <p:sp>
        <p:nvSpPr>
          <p:cNvPr id="7" name="Содержимое 6"/>
          <p:cNvSpPr>
            <a:spLocks noGrp="1"/>
          </p:cNvSpPr>
          <p:nvPr>
            <p:ph sz="half" idx="2"/>
          </p:nvPr>
        </p:nvSpPr>
        <p:spPr>
          <a:xfrm>
            <a:off x="4648200" y="3000372"/>
            <a:ext cx="4038600" cy="3125791"/>
          </a:xfrm>
        </p:spPr>
        <p:txBody>
          <a:bodyPr>
            <a:normAutofit fontScale="77500" lnSpcReduction="20000"/>
          </a:bodyPr>
          <a:lstStyle/>
          <a:p>
            <a:pPr>
              <a:buNone/>
            </a:pPr>
            <a:r>
              <a:rPr lang="ru-RU" dirty="0" smtClean="0"/>
              <a:t>Эта музыка жить будет вечно,</a:t>
            </a:r>
          </a:p>
          <a:p>
            <a:pPr>
              <a:buNone/>
            </a:pPr>
            <a:r>
              <a:rPr lang="ru-RU" dirty="0" smtClean="0"/>
              <a:t>Как символ стойкости людей.</a:t>
            </a:r>
          </a:p>
          <a:p>
            <a:pPr>
              <a:buNone/>
            </a:pPr>
            <a:r>
              <a:rPr lang="ru-RU" dirty="0" smtClean="0"/>
              <a:t>Симфонию назвали «Ленинградской»,</a:t>
            </a:r>
          </a:p>
          <a:p>
            <a:pPr>
              <a:buNone/>
            </a:pPr>
            <a:r>
              <a:rPr lang="ru-RU" dirty="0" smtClean="0"/>
              <a:t>По праву гордимся мы ей.</a:t>
            </a:r>
            <a:endParaRPr lang="ru-RU" dirty="0"/>
          </a:p>
        </p:txBody>
      </p:sp>
      <p:pic>
        <p:nvPicPr>
          <p:cNvPr id="1026" name="Picture 2" descr="nuclearprocess: ленинградская симфония шостаковича"/>
          <p:cNvPicPr>
            <a:picLocks noChangeAspect="1" noChangeArrowheads="1"/>
          </p:cNvPicPr>
          <p:nvPr/>
        </p:nvPicPr>
        <p:blipFill>
          <a:blip r:embed="rId3"/>
          <a:srcRect/>
          <a:stretch>
            <a:fillRect/>
          </a:stretch>
        </p:blipFill>
        <p:spPr bwMode="auto">
          <a:xfrm>
            <a:off x="285720" y="285728"/>
            <a:ext cx="4214810" cy="2734694"/>
          </a:xfrm>
          <a:prstGeom prst="rect">
            <a:avLst/>
          </a:prstGeom>
          <a:noFill/>
        </p:spPr>
      </p:pic>
      <p:pic>
        <p:nvPicPr>
          <p:cNvPr id="1028" name="Picture 4" descr="oleggureev: Впервые исполнена Седьмая (&quot;Ленинградская&quot;) симф…"/>
          <p:cNvPicPr>
            <a:picLocks noChangeAspect="1" noChangeArrowheads="1"/>
          </p:cNvPicPr>
          <p:nvPr/>
        </p:nvPicPr>
        <p:blipFill>
          <a:blip r:embed="rId4"/>
          <a:srcRect/>
          <a:stretch>
            <a:fillRect/>
          </a:stretch>
        </p:blipFill>
        <p:spPr bwMode="auto">
          <a:xfrm>
            <a:off x="4400550" y="0"/>
            <a:ext cx="4743450" cy="2971801"/>
          </a:xfrm>
          <a:prstGeom prst="rect">
            <a:avLst/>
          </a:prstGeom>
          <a:noFill/>
        </p:spPr>
      </p:pic>
      <p:pic>
        <p:nvPicPr>
          <p:cNvPr id="8" name="7 шостокович.mp3">
            <a:hlinkClick r:id="" action="ppaction://media"/>
          </p:cNvPr>
          <p:cNvPicPr>
            <a:picLocks noRot="1" noChangeAspect="1"/>
          </p:cNvPicPr>
          <p:nvPr>
            <a:audioFile r:link="rId1"/>
          </p:nvPr>
        </p:nvPicPr>
        <p:blipFill>
          <a:blip r:embed="rId5"/>
          <a:stretch>
            <a:fillRect/>
          </a:stretch>
        </p:blipFill>
        <p:spPr>
          <a:xfrm>
            <a:off x="4286248" y="3143248"/>
            <a:ext cx="304800" cy="304800"/>
          </a:xfrm>
          <a:prstGeom prst="rect">
            <a:avLst/>
          </a:prstGeom>
        </p:spPr>
      </p:pic>
      <p:pic>
        <p:nvPicPr>
          <p:cNvPr id="1030" name="Picture 6" descr="Искусство блокадного Ленинграда &quot; Великая Эпоха"/>
          <p:cNvPicPr>
            <a:picLocks noChangeAspect="1" noChangeArrowheads="1"/>
          </p:cNvPicPr>
          <p:nvPr/>
        </p:nvPicPr>
        <p:blipFill>
          <a:blip r:embed="rId6"/>
          <a:srcRect/>
          <a:stretch>
            <a:fillRect/>
          </a:stretch>
        </p:blipFill>
        <p:spPr bwMode="auto">
          <a:xfrm>
            <a:off x="4929190" y="4724399"/>
            <a:ext cx="2857500" cy="21336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600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0034" y="500042"/>
            <a:ext cx="8229600" cy="1439850"/>
          </a:xfrm>
        </p:spPr>
        <p:txBody>
          <a:bodyPr>
            <a:noAutofit/>
          </a:bodyPr>
          <a:lstStyle/>
          <a:p>
            <a:r>
              <a:rPr lang="ru-RU" sz="1800" b="1" dirty="0" smtClean="0"/>
              <a:t>Когда застыл лёд на Ладожском озере, появилась возможность  перевозить продукты прямо по льду. Дорогу по льду Ладоги назвали «Дорога жизни». Мы никогда не забудем мужество, стойкость, героизм водителей, дорожников, связистов, зенитчиков, регулировщиков-всех тех, кто под бомбёжкой и обстрелом, в мороз, метель и вьюгу работал на «Дороге жизни».</a:t>
            </a:r>
            <a:endParaRPr lang="ru-RU" sz="1800" b="1" dirty="0"/>
          </a:p>
        </p:txBody>
      </p:sp>
      <p:sp>
        <p:nvSpPr>
          <p:cNvPr id="3" name="Содержимое 2"/>
          <p:cNvSpPr>
            <a:spLocks noGrp="1"/>
          </p:cNvSpPr>
          <p:nvPr>
            <p:ph idx="1"/>
          </p:nvPr>
        </p:nvSpPr>
        <p:spPr>
          <a:xfrm>
            <a:off x="428596" y="4429132"/>
            <a:ext cx="8229600" cy="1857389"/>
          </a:xfrm>
        </p:spPr>
        <p:txBody>
          <a:bodyPr>
            <a:normAutofit fontScale="70000" lnSpcReduction="20000"/>
          </a:bodyPr>
          <a:lstStyle/>
          <a:p>
            <a:pPr>
              <a:buNone/>
            </a:pPr>
            <a:r>
              <a:rPr lang="ru-RU" dirty="0" smtClean="0"/>
              <a:t>О подвигах шофёров на ледовой дороге слагали легенды. Рассказывали о водителе, который, вывозя из города истощённых детей, увидел, что они в кузове его машины замерзают. Тогда он снял с себя всю одежду и накрыл ею малышей. А сам в трескучий мороз сел в кабину полураздетым.</a:t>
            </a:r>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a:p>
        </p:txBody>
      </p:sp>
      <p:pic>
        <p:nvPicPr>
          <p:cNvPr id="26626" name="Picture 2" descr="27 января ДЕНЬ ПОЛНОГО СНЯТИЯ БЛОКАДЫ ЛЕНИНГРАДА ! phonemania.ru"/>
          <p:cNvPicPr>
            <a:picLocks noChangeAspect="1" noChangeArrowheads="1"/>
          </p:cNvPicPr>
          <p:nvPr/>
        </p:nvPicPr>
        <p:blipFill>
          <a:blip r:embed="rId2"/>
          <a:srcRect/>
          <a:stretch>
            <a:fillRect/>
          </a:stretch>
        </p:blipFill>
        <p:spPr bwMode="auto">
          <a:xfrm>
            <a:off x="581677" y="1928802"/>
            <a:ext cx="3561663" cy="2493164"/>
          </a:xfrm>
          <a:prstGeom prst="rect">
            <a:avLst/>
          </a:prstGeom>
          <a:noFill/>
        </p:spPr>
      </p:pic>
      <p:pic>
        <p:nvPicPr>
          <p:cNvPr id="26628" name="Picture 4" descr="http://leningrad-blokada.ru/kartinki1/blokada_leningrada_054.jpg"/>
          <p:cNvPicPr>
            <a:picLocks noChangeAspect="1" noChangeArrowheads="1"/>
          </p:cNvPicPr>
          <p:nvPr/>
        </p:nvPicPr>
        <p:blipFill>
          <a:blip r:embed="rId3"/>
          <a:srcRect/>
          <a:stretch>
            <a:fillRect/>
          </a:stretch>
        </p:blipFill>
        <p:spPr bwMode="auto">
          <a:xfrm>
            <a:off x="4500562" y="1928802"/>
            <a:ext cx="3599976" cy="259553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214282" y="785794"/>
            <a:ext cx="4038600" cy="5411807"/>
          </a:xfrm>
        </p:spPr>
        <p:txBody>
          <a:bodyPr>
            <a:normAutofit fontScale="92500"/>
          </a:bodyPr>
          <a:lstStyle/>
          <a:p>
            <a:pPr>
              <a:buNone/>
            </a:pPr>
            <a:r>
              <a:rPr lang="ru-RU" dirty="0" smtClean="0"/>
              <a:t>900 дней и ночей длилась блокада Ленинграда. Это были 900 дней мужества, стойкости, подвига непокорённых Ленинградцев. 14 января 1944года наши войска перешли в наступление и 27 января 1944 года полностью освободили Ленинград от фашисткой блокады. </a:t>
            </a:r>
            <a:endParaRPr lang="ru-RU" dirty="0"/>
          </a:p>
        </p:txBody>
      </p:sp>
      <p:sp>
        <p:nvSpPr>
          <p:cNvPr id="6" name="Содержимое 5"/>
          <p:cNvSpPr>
            <a:spLocks noGrp="1"/>
          </p:cNvSpPr>
          <p:nvPr>
            <p:ph sz="half" idx="2"/>
          </p:nvPr>
        </p:nvSpPr>
        <p:spPr/>
        <p:txBody>
          <a:bodyPr>
            <a:normAutofit fontScale="92500"/>
          </a:bodyPr>
          <a:lstStyle/>
          <a:p>
            <a:pPr>
              <a:buNone/>
            </a:pPr>
            <a:endParaRPr lang="ru-RU" dirty="0"/>
          </a:p>
        </p:txBody>
      </p:sp>
      <p:pic>
        <p:nvPicPr>
          <p:cNvPr id="25602" name="Picture 2" descr="День воинской славы России - День снятия блокады города Ленинграда - Все Тут Online"/>
          <p:cNvPicPr>
            <a:picLocks noChangeAspect="1" noChangeArrowheads="1"/>
          </p:cNvPicPr>
          <p:nvPr/>
        </p:nvPicPr>
        <p:blipFill>
          <a:blip r:embed="rId2"/>
          <a:srcRect/>
          <a:stretch>
            <a:fillRect/>
          </a:stretch>
        </p:blipFill>
        <p:spPr bwMode="auto">
          <a:xfrm>
            <a:off x="4500562" y="428604"/>
            <a:ext cx="4163460" cy="3122595"/>
          </a:xfrm>
          <a:prstGeom prst="rect">
            <a:avLst/>
          </a:prstGeom>
          <a:noFill/>
        </p:spPr>
      </p:pic>
      <p:pic>
        <p:nvPicPr>
          <p:cNvPr id="25604" name="Picture 4" descr="Галерея Победа RUSKINO.RU"/>
          <p:cNvPicPr>
            <a:picLocks noChangeAspect="1" noChangeArrowheads="1"/>
          </p:cNvPicPr>
          <p:nvPr/>
        </p:nvPicPr>
        <p:blipFill>
          <a:blip r:embed="rId3"/>
          <a:srcRect/>
          <a:stretch>
            <a:fillRect/>
          </a:stretch>
        </p:blipFill>
        <p:spPr bwMode="auto">
          <a:xfrm>
            <a:off x="4381500" y="3429000"/>
            <a:ext cx="4762500" cy="31146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0" y="642918"/>
            <a:ext cx="4786314" cy="5483245"/>
          </a:xfrm>
        </p:spPr>
        <p:txBody>
          <a:bodyPr>
            <a:normAutofit lnSpcReduction="10000"/>
          </a:bodyPr>
          <a:lstStyle/>
          <a:p>
            <a:pPr>
              <a:buNone/>
            </a:pPr>
            <a:r>
              <a:rPr lang="ru-RU" dirty="0" smtClean="0"/>
              <a:t>За город шли жестокие бои.</a:t>
            </a:r>
          </a:p>
          <a:p>
            <a:pPr>
              <a:buNone/>
            </a:pPr>
            <a:r>
              <a:rPr lang="ru-RU" dirty="0" smtClean="0"/>
              <a:t>За родину солдаты воевали</a:t>
            </a:r>
          </a:p>
          <a:p>
            <a:pPr>
              <a:buNone/>
            </a:pPr>
            <a:r>
              <a:rPr lang="ru-RU" dirty="0" smtClean="0"/>
              <a:t>И в январе, разбив врага,</a:t>
            </a:r>
          </a:p>
          <a:p>
            <a:pPr>
              <a:buNone/>
            </a:pPr>
            <a:r>
              <a:rPr lang="ru-RU" dirty="0" smtClean="0"/>
              <a:t>Кольцо блокадное прорвали.</a:t>
            </a:r>
          </a:p>
          <a:p>
            <a:pPr>
              <a:buNone/>
            </a:pPr>
            <a:r>
              <a:rPr lang="ru-RU" dirty="0" smtClean="0"/>
              <a:t>Спасибо тем, кто город отстоял,</a:t>
            </a:r>
          </a:p>
          <a:p>
            <a:pPr>
              <a:buNone/>
            </a:pPr>
            <a:r>
              <a:rPr lang="ru-RU" dirty="0" smtClean="0"/>
              <a:t>Кто выжил в страшную блокаду,</a:t>
            </a:r>
          </a:p>
          <a:p>
            <a:pPr>
              <a:buNone/>
            </a:pPr>
            <a:r>
              <a:rPr lang="ru-RU" dirty="0" smtClean="0"/>
              <a:t>Кто восстанавливал, из пепла возрождал.</a:t>
            </a:r>
          </a:p>
          <a:p>
            <a:pPr>
              <a:buNone/>
            </a:pPr>
            <a:r>
              <a:rPr lang="ru-RU" dirty="0" smtClean="0"/>
              <a:t>Спасибо вам герои Ленинграда!</a:t>
            </a:r>
          </a:p>
          <a:p>
            <a:pPr>
              <a:buNone/>
            </a:pPr>
            <a:endParaRPr lang="ru-RU" dirty="0"/>
          </a:p>
        </p:txBody>
      </p:sp>
      <p:pic>
        <p:nvPicPr>
          <p:cNvPr id="24578" name="Picture 2" descr="XIV. Великая победа под Ленинградом - Непокоренный Ленинград - Ленинград Блокада Подвиг"/>
          <p:cNvPicPr>
            <a:picLocks noChangeAspect="1" noChangeArrowheads="1"/>
          </p:cNvPicPr>
          <p:nvPr/>
        </p:nvPicPr>
        <p:blipFill>
          <a:blip r:embed="rId2"/>
          <a:srcRect/>
          <a:stretch>
            <a:fillRect/>
          </a:stretch>
        </p:blipFill>
        <p:spPr bwMode="auto">
          <a:xfrm>
            <a:off x="4357686" y="285728"/>
            <a:ext cx="4566279" cy="3238496"/>
          </a:xfrm>
          <a:prstGeom prst="rect">
            <a:avLst/>
          </a:prstGeom>
          <a:noFill/>
        </p:spPr>
      </p:pic>
      <p:pic>
        <p:nvPicPr>
          <p:cNvPr id="24580" name="Picture 4" descr="9-е мая - Страница 7 - Сообщество коллекционеров &quot;Мои Фигурки&quot;"/>
          <p:cNvPicPr>
            <a:picLocks noChangeAspect="1" noChangeArrowheads="1"/>
          </p:cNvPicPr>
          <p:nvPr/>
        </p:nvPicPr>
        <p:blipFill>
          <a:blip r:embed="rId3"/>
          <a:srcRect/>
          <a:stretch>
            <a:fillRect/>
          </a:stretch>
        </p:blipFill>
        <p:spPr bwMode="auto">
          <a:xfrm>
            <a:off x="4572000" y="3286124"/>
            <a:ext cx="4286280" cy="321471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0" y="642919"/>
            <a:ext cx="4572000" cy="2214577"/>
          </a:xfrm>
        </p:spPr>
        <p:txBody>
          <a:bodyPr>
            <a:normAutofit fontScale="92500" lnSpcReduction="20000"/>
          </a:bodyPr>
          <a:lstStyle/>
          <a:p>
            <a:pPr>
              <a:buNone/>
            </a:pPr>
            <a:r>
              <a:rPr lang="ru-RU" dirty="0" smtClean="0"/>
              <a:t>Давайте встанем, помолчим,</a:t>
            </a:r>
          </a:p>
          <a:p>
            <a:pPr>
              <a:buNone/>
            </a:pPr>
            <a:r>
              <a:rPr lang="ru-RU" dirty="0" smtClean="0"/>
              <a:t>Почтим героев Ленинграда,</a:t>
            </a:r>
          </a:p>
          <a:p>
            <a:pPr>
              <a:buNone/>
            </a:pPr>
            <a:r>
              <a:rPr lang="ru-RU" dirty="0" smtClean="0"/>
              <a:t>Всех, чьи жизни унесла</a:t>
            </a:r>
          </a:p>
          <a:p>
            <a:pPr>
              <a:buNone/>
            </a:pPr>
            <a:r>
              <a:rPr lang="ru-RU" dirty="0" smtClean="0"/>
              <a:t>В суровый час блокада.</a:t>
            </a:r>
            <a:endParaRPr lang="ru-RU" dirty="0"/>
          </a:p>
        </p:txBody>
      </p:sp>
      <p:sp>
        <p:nvSpPr>
          <p:cNvPr id="6" name="Содержимое 5"/>
          <p:cNvSpPr>
            <a:spLocks noGrp="1"/>
          </p:cNvSpPr>
          <p:nvPr>
            <p:ph sz="half" idx="2"/>
          </p:nvPr>
        </p:nvSpPr>
        <p:spPr>
          <a:xfrm>
            <a:off x="0" y="3000372"/>
            <a:ext cx="5429256" cy="3214711"/>
          </a:xfrm>
        </p:spPr>
        <p:txBody>
          <a:bodyPr>
            <a:normAutofit fontScale="92500" lnSpcReduction="20000"/>
          </a:bodyPr>
          <a:lstStyle/>
          <a:p>
            <a:pPr>
              <a:buNone/>
            </a:pPr>
            <a:r>
              <a:rPr lang="ru-RU" dirty="0" smtClean="0"/>
              <a:t>Пусть будет мир на всей планете,</a:t>
            </a:r>
          </a:p>
          <a:p>
            <a:pPr>
              <a:buNone/>
            </a:pPr>
            <a:r>
              <a:rPr lang="ru-RU" dirty="0" smtClean="0"/>
              <a:t>И войны не знают дети.</a:t>
            </a:r>
          </a:p>
          <a:p>
            <a:pPr>
              <a:buNone/>
            </a:pPr>
            <a:r>
              <a:rPr lang="ru-RU" dirty="0" smtClean="0"/>
              <a:t>Пусть дети учатся, мечтают,</a:t>
            </a:r>
          </a:p>
          <a:p>
            <a:pPr>
              <a:buNone/>
            </a:pPr>
            <a:r>
              <a:rPr lang="ru-RU" dirty="0" smtClean="0"/>
              <a:t>Ни горя, ни беды не знают!</a:t>
            </a:r>
          </a:p>
          <a:p>
            <a:pPr>
              <a:buNone/>
            </a:pPr>
            <a:r>
              <a:rPr lang="ru-RU" dirty="0" smtClean="0"/>
              <a:t>Наш город дорогой, любимый,</a:t>
            </a:r>
          </a:p>
          <a:p>
            <a:pPr>
              <a:buNone/>
            </a:pPr>
            <a:r>
              <a:rPr lang="ru-RU" dirty="0" smtClean="0"/>
              <a:t>Ты гордый, сильный и красивый.</a:t>
            </a:r>
          </a:p>
          <a:p>
            <a:pPr>
              <a:buNone/>
            </a:pPr>
            <a:r>
              <a:rPr lang="ru-RU" dirty="0" smtClean="0"/>
              <a:t>Этот город над Невой</a:t>
            </a:r>
          </a:p>
          <a:p>
            <a:pPr>
              <a:buNone/>
            </a:pPr>
            <a:r>
              <a:rPr lang="ru-RU" dirty="0" smtClean="0"/>
              <a:t>Очень любим мы с тобой.</a:t>
            </a:r>
            <a:endParaRPr lang="ru-RU" dirty="0"/>
          </a:p>
        </p:txBody>
      </p:sp>
      <p:pic>
        <p:nvPicPr>
          <p:cNvPr id="7" name="10-Metronom-Zvuk-metronoma(muzofon.com).mp3">
            <a:hlinkClick r:id="" action="ppaction://media"/>
          </p:cNvPr>
          <p:cNvPicPr>
            <a:picLocks noRot="1" noChangeAspect="1"/>
          </p:cNvPicPr>
          <p:nvPr>
            <a:audioFile r:link="rId1"/>
          </p:nvPr>
        </p:nvPicPr>
        <p:blipFill>
          <a:blip r:embed="rId3"/>
          <a:stretch>
            <a:fillRect/>
          </a:stretch>
        </p:blipFill>
        <p:spPr>
          <a:xfrm>
            <a:off x="785786" y="6553200"/>
            <a:ext cx="304800" cy="304800"/>
          </a:xfrm>
          <a:prstGeom prst="rect">
            <a:avLst/>
          </a:prstGeom>
        </p:spPr>
      </p:pic>
      <p:pic>
        <p:nvPicPr>
          <p:cNvPr id="27650" name="Picture 2" descr="фото - Православные знакомства - Православная Социальная Сеть"/>
          <p:cNvPicPr>
            <a:picLocks noChangeAspect="1" noChangeArrowheads="1"/>
          </p:cNvPicPr>
          <p:nvPr/>
        </p:nvPicPr>
        <p:blipFill>
          <a:blip r:embed="rId4"/>
          <a:srcRect/>
          <a:stretch>
            <a:fillRect/>
          </a:stretch>
        </p:blipFill>
        <p:spPr bwMode="auto">
          <a:xfrm>
            <a:off x="4643438" y="285728"/>
            <a:ext cx="4214810" cy="2805029"/>
          </a:xfrm>
          <a:prstGeom prst="rect">
            <a:avLst/>
          </a:prstGeom>
          <a:noFill/>
        </p:spPr>
      </p:pic>
      <p:pic>
        <p:nvPicPr>
          <p:cNvPr id="27652" name="Picture 4" descr="Вершины жизни Ольги Берггольц. Юрий Белов &quot; Портал &quot;Адамант&quot;:: Мир Рерихов и Блаватской"/>
          <p:cNvPicPr>
            <a:picLocks noChangeAspect="1" noChangeArrowheads="1"/>
          </p:cNvPicPr>
          <p:nvPr/>
        </p:nvPicPr>
        <p:blipFill>
          <a:blip r:embed="rId5"/>
          <a:srcRect/>
          <a:stretch>
            <a:fillRect/>
          </a:stretch>
        </p:blipFill>
        <p:spPr bwMode="auto">
          <a:xfrm>
            <a:off x="4780478" y="3500438"/>
            <a:ext cx="4363522" cy="2890834"/>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2477"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00042"/>
            <a:ext cx="8229600" cy="5572164"/>
          </a:xfrm>
        </p:spPr>
        <p:txBody>
          <a:bodyPr>
            <a:normAutofit/>
          </a:bodyPr>
          <a:lstStyle/>
          <a:p>
            <a:pPr>
              <a:buNone/>
            </a:pPr>
            <a:r>
              <a:rPr lang="ru-RU" dirty="0" smtClean="0"/>
              <a:t>Давайте вспомним о блокаде.</a:t>
            </a:r>
          </a:p>
          <a:p>
            <a:pPr>
              <a:buNone/>
            </a:pPr>
            <a:r>
              <a:rPr lang="ru-RU" dirty="0" smtClean="0"/>
              <a:t>О ней никак нельзя забыть:</a:t>
            </a:r>
          </a:p>
          <a:p>
            <a:pPr>
              <a:buNone/>
            </a:pPr>
            <a:r>
              <a:rPr lang="ru-RU" dirty="0" smtClean="0"/>
              <a:t>Тревожные те дни и ночи,</a:t>
            </a:r>
          </a:p>
          <a:p>
            <a:pPr>
              <a:buNone/>
            </a:pPr>
            <a:r>
              <a:rPr lang="ru-RU" dirty="0" smtClean="0"/>
              <a:t>Что довелось вам пережить.</a:t>
            </a:r>
          </a:p>
          <a:p>
            <a:pPr>
              <a:buNone/>
            </a:pPr>
            <a:endParaRPr lang="ru-RU" dirty="0" smtClean="0"/>
          </a:p>
          <a:p>
            <a:pPr>
              <a:buNone/>
            </a:pPr>
            <a:r>
              <a:rPr lang="ru-RU" dirty="0" smtClean="0"/>
              <a:t>Тех, кто погиб под вражеским обстрелом,</a:t>
            </a:r>
          </a:p>
          <a:p>
            <a:pPr>
              <a:buNone/>
            </a:pPr>
            <a:r>
              <a:rPr lang="ru-RU" dirty="0" smtClean="0"/>
              <a:t>С тобою мы запомним навсегда.</a:t>
            </a:r>
          </a:p>
          <a:p>
            <a:pPr>
              <a:buNone/>
            </a:pPr>
            <a:r>
              <a:rPr lang="ru-RU" dirty="0" smtClean="0"/>
              <a:t>Боролись мы, чтоб одержать победу,</a:t>
            </a:r>
          </a:p>
          <a:p>
            <a:pPr>
              <a:buNone/>
            </a:pPr>
            <a:r>
              <a:rPr lang="ru-RU" dirty="0" smtClean="0"/>
              <a:t>Чтоб не было фашизма никогда.</a:t>
            </a:r>
          </a:p>
          <a:p>
            <a:pPr>
              <a:buNone/>
            </a:pPr>
            <a:endParaRPr lang="ru-RU" dirty="0" smtClean="0"/>
          </a:p>
          <a:p>
            <a:pPr>
              <a:buNone/>
            </a:pPr>
            <a:endParaRPr lang="ru-RU" dirty="0" smtClean="0"/>
          </a:p>
          <a:p>
            <a:pPr>
              <a:buNone/>
            </a:pPr>
            <a:endParaRPr lang="ru-RU" dirty="0"/>
          </a:p>
        </p:txBody>
      </p:sp>
      <p:pic>
        <p:nvPicPr>
          <p:cNvPr id="5122" name="Picture 2" descr="&quot;Архитекторы блокадного Ленинграда&quot; в особняке Румянцева - - Новости и афиша музеев России - - www.Museum.ru"/>
          <p:cNvPicPr>
            <a:picLocks noChangeAspect="1" noChangeArrowheads="1"/>
          </p:cNvPicPr>
          <p:nvPr/>
        </p:nvPicPr>
        <p:blipFill>
          <a:blip r:embed="rId2"/>
          <a:srcRect/>
          <a:stretch>
            <a:fillRect/>
          </a:stretch>
        </p:blipFill>
        <p:spPr bwMode="auto">
          <a:xfrm rot="672205">
            <a:off x="5627350" y="797887"/>
            <a:ext cx="3308208" cy="247012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Блокада Ленинграда.mp4">
            <a:hlinkClick r:id="" action="ppaction://media"/>
          </p:cNvPr>
          <p:cNvPicPr>
            <a:picLocks noGrp="1" noRot="1" noChangeAspect="1"/>
          </p:cNvPicPr>
          <p:nvPr>
            <p:ph idx="1"/>
            <a:videoFile r:link="rId1"/>
          </p:nvPr>
        </p:nvPicPr>
        <p:blipFill>
          <a:blip r:embed="rId3"/>
          <a:stretch>
            <a:fillRect/>
          </a:stretch>
        </p:blipFill>
        <p:spPr>
          <a:xfrm>
            <a:off x="500034" y="1500174"/>
            <a:ext cx="428625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5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fullScrn="1">
              <p:cMediaNode>
                <p:cTn id="1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6186502" cy="5626121"/>
          </a:xfrm>
        </p:spPr>
        <p:txBody>
          <a:bodyPr>
            <a:normAutofit lnSpcReduction="10000"/>
          </a:bodyPr>
          <a:lstStyle/>
          <a:p>
            <a:pPr>
              <a:buNone/>
            </a:pPr>
            <a:r>
              <a:rPr lang="ru-RU" dirty="0" smtClean="0"/>
              <a:t>Сегодня день особенный, ребята,</a:t>
            </a:r>
          </a:p>
          <a:p>
            <a:pPr>
              <a:buNone/>
            </a:pPr>
            <a:r>
              <a:rPr lang="ru-RU" dirty="0" smtClean="0"/>
              <a:t>День памяти-торжественный,  святой.</a:t>
            </a:r>
          </a:p>
          <a:p>
            <a:pPr>
              <a:buNone/>
            </a:pPr>
            <a:r>
              <a:rPr lang="ru-RU" dirty="0" smtClean="0"/>
              <a:t>71год с дня снятия блокады</a:t>
            </a:r>
          </a:p>
          <a:p>
            <a:pPr>
              <a:buNone/>
            </a:pPr>
            <a:r>
              <a:rPr lang="ru-RU" dirty="0" smtClean="0"/>
              <a:t>Отмечает наш город.</a:t>
            </a:r>
          </a:p>
          <a:p>
            <a:pPr>
              <a:buNone/>
            </a:pPr>
            <a:r>
              <a:rPr lang="ru-RU" dirty="0" smtClean="0"/>
              <a:t>В тот день, прорыв кольцо блокады,</a:t>
            </a:r>
          </a:p>
          <a:p>
            <a:pPr>
              <a:buNone/>
            </a:pPr>
            <a:r>
              <a:rPr lang="ru-RU" dirty="0" smtClean="0"/>
              <a:t>Наш город из последних сил</a:t>
            </a:r>
          </a:p>
          <a:p>
            <a:pPr>
              <a:buNone/>
            </a:pPr>
            <a:r>
              <a:rPr lang="ru-RU" dirty="0" smtClean="0"/>
              <a:t>Дал бой врагам, отбросив их от Ленинграда</a:t>
            </a:r>
          </a:p>
          <a:p>
            <a:pPr>
              <a:buNone/>
            </a:pPr>
            <a:r>
              <a:rPr lang="ru-RU" dirty="0" smtClean="0"/>
              <a:t>И в яростных сраженьях победил.</a:t>
            </a:r>
            <a:endParaRPr lang="ru-RU" dirty="0"/>
          </a:p>
        </p:txBody>
      </p:sp>
      <p:pic>
        <p:nvPicPr>
          <p:cNvPr id="4098" name="Picture 2" descr="UISPB - Музей-заповедник &quot;Прорыв блокады Ленинграда&quot;"/>
          <p:cNvPicPr>
            <a:picLocks noChangeAspect="1" noChangeArrowheads="1"/>
          </p:cNvPicPr>
          <p:nvPr/>
        </p:nvPicPr>
        <p:blipFill>
          <a:blip r:embed="rId2"/>
          <a:srcRect/>
          <a:stretch>
            <a:fillRect/>
          </a:stretch>
        </p:blipFill>
        <p:spPr bwMode="auto">
          <a:xfrm rot="1142243">
            <a:off x="5569146" y="1592138"/>
            <a:ext cx="3214677" cy="27474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28604"/>
            <a:ext cx="9144000" cy="5697559"/>
          </a:xfrm>
        </p:spPr>
        <p:txBody>
          <a:bodyPr>
            <a:normAutofit lnSpcReduction="10000"/>
          </a:bodyPr>
          <a:lstStyle/>
          <a:p>
            <a:pPr>
              <a:buNone/>
            </a:pPr>
            <a:r>
              <a:rPr lang="ru-RU" dirty="0" smtClean="0"/>
              <a:t>В 2015 году мы отмечаем памятную дату:71 год со дня снятия блокады. В июле-сентябре 1941 года немецко-фашисткие войска, имея превосходство в силах, преодолели упорное, героическое сопротивление советских войск и вышли к окраинам Ленинграда и Ладожскому озеру, отрезав город от страны. 900 дней  город Ленинград находился во вражеском кольце.</a:t>
            </a:r>
          </a:p>
          <a:p>
            <a:pPr>
              <a:buNone/>
            </a:pPr>
            <a:r>
              <a:rPr lang="ru-RU" dirty="0" smtClean="0"/>
              <a:t>Ребята, давайте с вами вернёмся в то время, когда наш город назывался Ленинградом, а ваши прадедушки и прабабушки были ещё совсем  юными, но на их долю тяжкие испытания.</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4" y="0"/>
            <a:ext cx="4000496" cy="3000372"/>
          </a:xfrm>
        </p:spPr>
        <p:txBody>
          <a:bodyPr>
            <a:normAutofit fontScale="90000"/>
          </a:bodyPr>
          <a:lstStyle/>
          <a:p>
            <a:r>
              <a:rPr lang="ru-RU" sz="1600" b="1" dirty="0" smtClean="0">
                <a:solidFill>
                  <a:schemeClr val="bg1"/>
                </a:solidFill>
              </a:rPr>
              <a:t>В Ленинграде белые ночи,</a:t>
            </a:r>
            <a:br>
              <a:rPr lang="ru-RU" sz="1600" b="1" dirty="0" smtClean="0">
                <a:solidFill>
                  <a:schemeClr val="bg1"/>
                </a:solidFill>
              </a:rPr>
            </a:br>
            <a:r>
              <a:rPr lang="ru-RU" sz="1600" b="1" dirty="0" smtClean="0">
                <a:solidFill>
                  <a:schemeClr val="bg1"/>
                </a:solidFill>
              </a:rPr>
              <a:t>Июнь сорок первого года.</a:t>
            </a:r>
            <a:br>
              <a:rPr lang="ru-RU" sz="1600" b="1" dirty="0" smtClean="0">
                <a:solidFill>
                  <a:schemeClr val="bg1"/>
                </a:solidFill>
              </a:rPr>
            </a:br>
            <a:r>
              <a:rPr lang="ru-RU" sz="1600" b="1" dirty="0" smtClean="0">
                <a:solidFill>
                  <a:schemeClr val="bg1"/>
                </a:solidFill>
              </a:rPr>
              <a:t>Выдалось жаркое лето</a:t>
            </a:r>
            <a:br>
              <a:rPr lang="ru-RU" sz="1600" b="1" dirty="0" smtClean="0">
                <a:solidFill>
                  <a:schemeClr val="bg1"/>
                </a:solidFill>
              </a:rPr>
            </a:br>
            <a:r>
              <a:rPr lang="ru-RU" sz="1600" b="1" dirty="0" smtClean="0">
                <a:solidFill>
                  <a:schemeClr val="bg1"/>
                </a:solidFill>
              </a:rPr>
              <a:t>К утру отдыхает природа.</a:t>
            </a:r>
            <a:br>
              <a:rPr lang="ru-RU" sz="1600" b="1" dirty="0" smtClean="0">
                <a:solidFill>
                  <a:schemeClr val="bg1"/>
                </a:solidFill>
              </a:rPr>
            </a:br>
            <a:r>
              <a:rPr lang="ru-RU" sz="1600" b="1" dirty="0" smtClean="0">
                <a:solidFill>
                  <a:schemeClr val="bg1"/>
                </a:solidFill>
              </a:rPr>
              <a:t>Спит Летний сад, свет зари  над Невой,</a:t>
            </a:r>
            <a:br>
              <a:rPr lang="ru-RU" sz="1600" b="1" dirty="0" smtClean="0">
                <a:solidFill>
                  <a:schemeClr val="bg1"/>
                </a:solidFill>
              </a:rPr>
            </a:br>
            <a:r>
              <a:rPr lang="ru-RU" sz="1600" b="1" dirty="0" smtClean="0">
                <a:solidFill>
                  <a:schemeClr val="bg1"/>
                </a:solidFill>
              </a:rPr>
              <a:t>Розы,  фиалки цветут.</a:t>
            </a:r>
            <a:br>
              <a:rPr lang="ru-RU" sz="1600" b="1" dirty="0" smtClean="0">
                <a:solidFill>
                  <a:schemeClr val="bg1"/>
                </a:solidFill>
              </a:rPr>
            </a:br>
            <a:r>
              <a:rPr lang="ru-RU" sz="1600" b="1" dirty="0" smtClean="0">
                <a:solidFill>
                  <a:schemeClr val="bg1"/>
                </a:solidFill>
              </a:rPr>
              <a:t>И кто мог подумать , что бомбы ,обстрелы</a:t>
            </a:r>
            <a:br>
              <a:rPr lang="ru-RU" sz="1600" b="1" dirty="0" smtClean="0">
                <a:solidFill>
                  <a:schemeClr val="bg1"/>
                </a:solidFill>
              </a:rPr>
            </a:br>
            <a:r>
              <a:rPr lang="ru-RU" sz="1600" b="1" dirty="0" smtClean="0">
                <a:solidFill>
                  <a:schemeClr val="bg1"/>
                </a:solidFill>
              </a:rPr>
              <a:t>Вмиг  тишину оборвут.</a:t>
            </a:r>
            <a:br>
              <a:rPr lang="ru-RU" sz="1600" b="1" dirty="0" smtClean="0">
                <a:solidFill>
                  <a:schemeClr val="bg1"/>
                </a:solidFill>
              </a:rPr>
            </a:br>
            <a:r>
              <a:rPr lang="ru-RU" sz="1600" b="1" dirty="0" smtClean="0">
                <a:solidFill>
                  <a:schemeClr val="bg1"/>
                </a:solidFill>
              </a:rPr>
              <a:t/>
            </a:r>
            <a:br>
              <a:rPr lang="ru-RU" sz="1600" b="1" dirty="0" smtClean="0">
                <a:solidFill>
                  <a:schemeClr val="bg1"/>
                </a:solidFill>
              </a:rPr>
            </a:br>
            <a:r>
              <a:rPr lang="ru-RU" sz="1600" b="1" dirty="0" smtClean="0">
                <a:solidFill>
                  <a:schemeClr val="bg1"/>
                </a:solidFill>
              </a:rPr>
              <a:t>Напали фашисты на нашу стран,</a:t>
            </a:r>
            <a:br>
              <a:rPr lang="ru-RU" sz="1600" b="1" dirty="0" smtClean="0">
                <a:solidFill>
                  <a:schemeClr val="bg1"/>
                </a:solidFill>
              </a:rPr>
            </a:br>
            <a:r>
              <a:rPr lang="ru-RU" sz="1600" b="1" dirty="0" smtClean="0">
                <a:solidFill>
                  <a:schemeClr val="bg1"/>
                </a:solidFill>
              </a:rPr>
              <a:t>Шли танки, летели снаряды.</a:t>
            </a:r>
            <a:br>
              <a:rPr lang="ru-RU" sz="1600" b="1" dirty="0" smtClean="0">
                <a:solidFill>
                  <a:schemeClr val="bg1"/>
                </a:solidFill>
              </a:rPr>
            </a:br>
            <a:r>
              <a:rPr lang="ru-RU" sz="1600" b="1" dirty="0" smtClean="0">
                <a:solidFill>
                  <a:schemeClr val="bg1"/>
                </a:solidFill>
              </a:rPr>
              <a:t>Отцы, деды, братья ушли на войну</a:t>
            </a:r>
            <a:br>
              <a:rPr lang="ru-RU" sz="1600" b="1" dirty="0" smtClean="0">
                <a:solidFill>
                  <a:schemeClr val="bg1"/>
                </a:solidFill>
              </a:rPr>
            </a:br>
            <a:r>
              <a:rPr lang="ru-RU" sz="1600" b="1" dirty="0" smtClean="0">
                <a:solidFill>
                  <a:schemeClr val="bg1"/>
                </a:solidFill>
              </a:rPr>
              <a:t>Сражаться с  фашистской армадой.</a:t>
            </a:r>
            <a:r>
              <a:rPr lang="ru-RU" sz="1600" b="1" dirty="0" smtClean="0"/>
              <a:t/>
            </a:r>
            <a:br>
              <a:rPr lang="ru-RU" sz="1600" b="1" dirty="0" smtClean="0"/>
            </a:br>
            <a:r>
              <a:rPr lang="ru-RU" sz="1200" dirty="0" smtClean="0"/>
              <a:t/>
            </a:r>
            <a:br>
              <a:rPr lang="ru-RU" sz="1200" dirty="0" smtClean="0"/>
            </a:br>
            <a:endParaRPr lang="ru-RU" sz="1200" dirty="0"/>
          </a:p>
        </p:txBody>
      </p:sp>
      <p:pic>
        <p:nvPicPr>
          <p:cNvPr id="2052" name="Picture 4" descr="skif_tag - Блокадный Ленинград"/>
          <p:cNvPicPr>
            <a:picLocks noChangeAspect="1" noChangeArrowheads="1"/>
          </p:cNvPicPr>
          <p:nvPr/>
        </p:nvPicPr>
        <p:blipFill>
          <a:blip r:embed="rId4"/>
          <a:srcRect/>
          <a:stretch>
            <a:fillRect/>
          </a:stretch>
        </p:blipFill>
        <p:spPr bwMode="auto">
          <a:xfrm>
            <a:off x="4181900" y="3357562"/>
            <a:ext cx="4962099" cy="3500438"/>
          </a:xfrm>
          <a:prstGeom prst="rect">
            <a:avLst/>
          </a:prstGeom>
          <a:noFill/>
        </p:spPr>
      </p:pic>
      <p:pic>
        <p:nvPicPr>
          <p:cNvPr id="2050" name="Picture 2" descr="Блокада Ленинграда в фотографиях (часть 2.) :: NoNaMe"/>
          <p:cNvPicPr>
            <a:picLocks noChangeAspect="1" noChangeArrowheads="1"/>
          </p:cNvPicPr>
          <p:nvPr/>
        </p:nvPicPr>
        <p:blipFill>
          <a:blip r:embed="rId5"/>
          <a:srcRect/>
          <a:stretch>
            <a:fillRect/>
          </a:stretch>
        </p:blipFill>
        <p:spPr bwMode="auto">
          <a:xfrm>
            <a:off x="0" y="0"/>
            <a:ext cx="4964330" cy="3643314"/>
          </a:xfrm>
          <a:prstGeom prst="rect">
            <a:avLst/>
          </a:prstGeom>
          <a:noFill/>
        </p:spPr>
      </p:pic>
      <p:sp>
        <p:nvSpPr>
          <p:cNvPr id="7" name="Содержимое 6"/>
          <p:cNvSpPr>
            <a:spLocks noGrp="1"/>
          </p:cNvSpPr>
          <p:nvPr>
            <p:ph idx="1"/>
          </p:nvPr>
        </p:nvSpPr>
        <p:spPr>
          <a:xfrm>
            <a:off x="0" y="3571876"/>
            <a:ext cx="4286248" cy="3286124"/>
          </a:xfrm>
        </p:spPr>
        <p:txBody>
          <a:bodyPr>
            <a:normAutofit/>
          </a:bodyPr>
          <a:lstStyle/>
          <a:p>
            <a:pPr algn="ctr">
              <a:buNone/>
            </a:pPr>
            <a:r>
              <a:rPr lang="ru-RU" sz="1400" b="1" dirty="0" smtClean="0"/>
              <a:t>Хотели враги Ленинград уничтожить,</a:t>
            </a:r>
            <a:br>
              <a:rPr lang="ru-RU" sz="1400" b="1" dirty="0" smtClean="0"/>
            </a:br>
            <a:r>
              <a:rPr lang="ru-RU" sz="1400" b="1" dirty="0" smtClean="0"/>
              <a:t>Стереть  этот город с земли,</a:t>
            </a:r>
            <a:br>
              <a:rPr lang="ru-RU" sz="1400" b="1" dirty="0" smtClean="0"/>
            </a:br>
            <a:r>
              <a:rPr lang="ru-RU" sz="1400" b="1" dirty="0" smtClean="0"/>
              <a:t>Но захватить  и прорвать оборону</a:t>
            </a:r>
            <a:br>
              <a:rPr lang="ru-RU" sz="1400" b="1" dirty="0" smtClean="0"/>
            </a:br>
            <a:r>
              <a:rPr lang="ru-RU" sz="1400" b="1" dirty="0" smtClean="0"/>
              <a:t>фашисты никак не смогли.</a:t>
            </a:r>
          </a:p>
          <a:p>
            <a:pPr algn="ctr">
              <a:buNone/>
            </a:pPr>
            <a:r>
              <a:rPr lang="ru-RU" sz="1400" b="1" dirty="0" smtClean="0"/>
              <a:t>Враги окружили наш город,</a:t>
            </a:r>
          </a:p>
          <a:p>
            <a:pPr algn="ctr">
              <a:buNone/>
            </a:pPr>
            <a:r>
              <a:rPr lang="ru-RU" sz="1400" b="1" dirty="0" smtClean="0"/>
              <a:t>В блокадном кольце Ленинград.</a:t>
            </a:r>
          </a:p>
          <a:p>
            <a:pPr algn="ctr">
              <a:buNone/>
            </a:pPr>
            <a:r>
              <a:rPr lang="ru-RU" sz="1400" b="1" dirty="0" smtClean="0"/>
              <a:t>Над  Лиговским, Невским проспектом</a:t>
            </a:r>
          </a:p>
          <a:p>
            <a:pPr algn="ctr">
              <a:buNone/>
            </a:pPr>
            <a:r>
              <a:rPr lang="ru-RU" sz="1400" b="1" dirty="0" smtClean="0"/>
              <a:t>Снаряды и пули летят.</a:t>
            </a:r>
          </a:p>
          <a:p>
            <a:pPr algn="ctr">
              <a:buNone/>
            </a:pPr>
            <a:r>
              <a:rPr lang="ru-RU" sz="1400" b="1" dirty="0" smtClean="0"/>
              <a:t>Рано зима в этот год наступила.</a:t>
            </a:r>
          </a:p>
          <a:p>
            <a:pPr algn="ctr">
              <a:buNone/>
            </a:pPr>
            <a:r>
              <a:rPr lang="ru-RU" sz="1400" b="1" dirty="0" smtClean="0"/>
              <a:t>Морозы пришли, холода.</a:t>
            </a:r>
          </a:p>
          <a:p>
            <a:pPr algn="ctr">
              <a:buNone/>
            </a:pPr>
            <a:r>
              <a:rPr lang="ru-RU" sz="1400" b="1" dirty="0" smtClean="0"/>
              <a:t>И в жизнь Ленинградцев</a:t>
            </a:r>
          </a:p>
          <a:p>
            <a:pPr algn="ctr">
              <a:buNone/>
            </a:pPr>
            <a:r>
              <a:rPr lang="ru-RU" sz="1400" b="1" dirty="0" smtClean="0"/>
              <a:t>Ворвалась </a:t>
            </a:r>
            <a:r>
              <a:rPr lang="ru-RU" sz="1400" b="1" dirty="0" smtClean="0">
                <a:solidFill>
                  <a:schemeClr val="bg1"/>
                </a:solidFill>
              </a:rPr>
              <a:t>нежданно беда.</a:t>
            </a:r>
          </a:p>
          <a:p>
            <a:pPr>
              <a:buNone/>
            </a:pPr>
            <a:endParaRPr lang="ru-RU" sz="1800" dirty="0" smtClean="0"/>
          </a:p>
          <a:p>
            <a:pPr>
              <a:buNone/>
            </a:pPr>
            <a:endParaRPr lang="ru-RU" sz="1800" dirty="0" smtClean="0"/>
          </a:p>
          <a:p>
            <a:pPr>
              <a:buNone/>
            </a:pPr>
            <a:endParaRPr lang="ru-RU" sz="1800" dirty="0"/>
          </a:p>
        </p:txBody>
      </p:sp>
      <p:pic>
        <p:nvPicPr>
          <p:cNvPr id="8" name="времена года чайковский.mp3">
            <a:hlinkClick r:id="" action="ppaction://media"/>
          </p:cNvPr>
          <p:cNvPicPr>
            <a:picLocks noRot="1" noChangeAspect="1"/>
          </p:cNvPicPr>
          <p:nvPr>
            <a:audioFile r:link="rId1"/>
          </p:nvPr>
        </p:nvPicPr>
        <p:blipFill>
          <a:blip r:embed="rId6"/>
          <a:stretch>
            <a:fillRect/>
          </a:stretch>
        </p:blipFill>
        <p:spPr>
          <a:xfrm>
            <a:off x="5214942" y="285728"/>
            <a:ext cx="304800" cy="304800"/>
          </a:xfrm>
          <a:prstGeom prst="rect">
            <a:avLst/>
          </a:prstGeom>
        </p:spPr>
      </p:pic>
      <p:pic>
        <p:nvPicPr>
          <p:cNvPr id="9" name="Pesni-Voennyh-Let-Svyaschennaya-Voyna(muzofon.com).mp3">
            <a:hlinkClick r:id="" action="ppaction://media"/>
          </p:cNvPr>
          <p:cNvPicPr>
            <a:picLocks noRot="1" noChangeAspect="1"/>
          </p:cNvPicPr>
          <p:nvPr>
            <a:audioFile r:link="rId2"/>
          </p:nvPr>
        </p:nvPicPr>
        <p:blipFill>
          <a:blip r:embed="rId7"/>
          <a:stretch>
            <a:fillRect/>
          </a:stretch>
        </p:blipFill>
        <p:spPr>
          <a:xfrm>
            <a:off x="428596" y="3929066"/>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7991"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8803" fill="hold"/>
                                        <p:tgtEl>
                                          <p:spTgt spid="9"/>
                                        </p:tgtEl>
                                      </p:cBhvr>
                                    </p:cmd>
                                  </p:childTnLst>
                                </p:cTn>
                              </p:par>
                            </p:childTnLst>
                          </p:cTn>
                        </p:par>
                      </p:childTnLst>
                    </p:cTn>
                  </p:par>
                </p:childTnLst>
              </p:cTn>
              <p:nextCondLst>
                <p:cond evt="onClick" delay="0">
                  <p:tgtEl>
                    <p:spTgt spid="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блокадный Ленинград.mp4">
            <a:hlinkClick r:id="" action="ppaction://media"/>
          </p:cNvPr>
          <p:cNvPicPr>
            <a:picLocks noGrp="1" noRot="1" noChangeAspect="1"/>
          </p:cNvPicPr>
          <p:nvPr>
            <p:ph idx="1"/>
            <a:videoFile r:link="rId1"/>
          </p:nvPr>
        </p:nvPicPr>
        <p:blipFill>
          <a:blip r:embed="rId4"/>
          <a:stretch>
            <a:fillRect/>
          </a:stretch>
        </p:blipFill>
        <p:spPr>
          <a:xfrm>
            <a:off x="3643306" y="2500306"/>
            <a:ext cx="4572000" cy="3429000"/>
          </a:xfrm>
          <a:prstGeom prst="rect">
            <a:avLst/>
          </a:prstGeom>
        </p:spPr>
      </p:pic>
      <p:pic>
        <p:nvPicPr>
          <p:cNvPr id="13" name="моцарт реквием.mp3">
            <a:hlinkClick r:id="" action="ppaction://media"/>
          </p:cNvPr>
          <p:cNvPicPr>
            <a:picLocks noRot="1" noChangeAspect="1"/>
          </p:cNvPicPr>
          <p:nvPr>
            <a:audioFile r:link="rId2"/>
          </p:nvPr>
        </p:nvPicPr>
        <p:blipFill>
          <a:blip r:embed="rId5"/>
          <a:stretch>
            <a:fillRect/>
          </a:stretch>
        </p:blipFill>
        <p:spPr>
          <a:xfrm>
            <a:off x="357158" y="6215082"/>
            <a:ext cx="304800" cy="304800"/>
          </a:xfrm>
          <a:prstGeom prst="rect">
            <a:avLst/>
          </a:prstGeom>
        </p:spPr>
      </p:pic>
      <p:sp>
        <p:nvSpPr>
          <p:cNvPr id="14" name="TextBox 13"/>
          <p:cNvSpPr txBox="1"/>
          <p:nvPr/>
        </p:nvSpPr>
        <p:spPr>
          <a:xfrm>
            <a:off x="0" y="428604"/>
            <a:ext cx="2786050" cy="3139321"/>
          </a:xfrm>
          <a:prstGeom prst="rect">
            <a:avLst/>
          </a:prstGeom>
          <a:noFill/>
        </p:spPr>
        <p:txBody>
          <a:bodyPr wrap="square" rtlCol="0">
            <a:spAutoFit/>
          </a:bodyPr>
          <a:lstStyle/>
          <a:p>
            <a:r>
              <a:rPr lang="ru-RU" b="1" dirty="0" smtClean="0"/>
              <a:t>Охваченный войною</a:t>
            </a:r>
          </a:p>
          <a:p>
            <a:r>
              <a:rPr lang="ru-RU" b="1" dirty="0" smtClean="0"/>
              <a:t>Блокадный Ленинград.</a:t>
            </a:r>
          </a:p>
          <a:p>
            <a:r>
              <a:rPr lang="ru-RU" b="1" dirty="0" smtClean="0"/>
              <a:t>На улице трамваи </a:t>
            </a:r>
          </a:p>
          <a:p>
            <a:r>
              <a:rPr lang="ru-RU" b="1" dirty="0" smtClean="0"/>
              <a:t>Замёршие стоят.</a:t>
            </a:r>
          </a:p>
          <a:p>
            <a:r>
              <a:rPr lang="ru-RU" b="1" dirty="0" smtClean="0"/>
              <a:t>Разрушенные здания</a:t>
            </a:r>
          </a:p>
          <a:p>
            <a:r>
              <a:rPr lang="ru-RU" b="1" dirty="0" smtClean="0"/>
              <a:t>И надпись на стене:</a:t>
            </a:r>
          </a:p>
          <a:p>
            <a:r>
              <a:rPr lang="ru-RU" b="1" dirty="0" smtClean="0"/>
              <a:t>«Опасно при обстреле </a:t>
            </a:r>
          </a:p>
          <a:p>
            <a:r>
              <a:rPr lang="ru-RU" b="1" dirty="0" smtClean="0"/>
              <a:t>На этой стороне.»</a:t>
            </a:r>
          </a:p>
          <a:p>
            <a:endParaRPr lang="ru-RU" dirty="0" smtClean="0"/>
          </a:p>
          <a:p>
            <a:endParaRPr lang="ru-RU" dirty="0" smtClean="0"/>
          </a:p>
          <a:p>
            <a:endParaRPr lang="ru-RU" dirty="0"/>
          </a:p>
        </p:txBody>
      </p:sp>
      <p:sp>
        <p:nvSpPr>
          <p:cNvPr id="15" name="TextBox 14"/>
          <p:cNvSpPr txBox="1"/>
          <p:nvPr/>
        </p:nvSpPr>
        <p:spPr>
          <a:xfrm>
            <a:off x="3143240" y="857232"/>
            <a:ext cx="3214710" cy="1200329"/>
          </a:xfrm>
          <a:prstGeom prst="rect">
            <a:avLst/>
          </a:prstGeom>
          <a:noFill/>
        </p:spPr>
        <p:txBody>
          <a:bodyPr wrap="square" rtlCol="0">
            <a:spAutoFit/>
          </a:bodyPr>
          <a:lstStyle/>
          <a:p>
            <a:r>
              <a:rPr lang="ru-RU" b="1" dirty="0" smtClean="0"/>
              <a:t>В водопроводных кранах</a:t>
            </a:r>
          </a:p>
          <a:p>
            <a:r>
              <a:rPr lang="ru-RU" b="1" dirty="0" smtClean="0"/>
              <a:t>Не вода, а лёд.</a:t>
            </a:r>
          </a:p>
          <a:p>
            <a:r>
              <a:rPr lang="ru-RU" b="1" dirty="0" smtClean="0"/>
              <a:t>И только прорубь Невская</a:t>
            </a:r>
          </a:p>
          <a:p>
            <a:r>
              <a:rPr lang="ru-RU" b="1" dirty="0" smtClean="0"/>
              <a:t>Горожан спасёт.</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9455"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video fullScrn="1">
              <p:cMediaNode>
                <p:cTn id="13"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00042"/>
            <a:ext cx="5000628" cy="5715039"/>
          </a:xfrm>
        </p:spPr>
        <p:txBody>
          <a:bodyPr/>
          <a:lstStyle/>
          <a:p>
            <a:pPr>
              <a:buNone/>
            </a:pPr>
            <a:r>
              <a:rPr lang="ru-RU" dirty="0" smtClean="0"/>
              <a:t>Сколько испытаний принесла блокада! Город был изолирован от </a:t>
            </a:r>
            <a:r>
              <a:rPr lang="ru-RU" dirty="0" smtClean="0"/>
              <a:t>Б</a:t>
            </a:r>
            <a:r>
              <a:rPr lang="ru-RU" dirty="0" smtClean="0"/>
              <a:t>ольшой земли. Поэтому катастрофически уменьшались нормы выдаваемых продуктов. Вот такой кусочек хлеба получали Ленинградцы по карточкам на целый день.</a:t>
            </a:r>
            <a:endParaRPr lang="ru-RU" dirty="0"/>
          </a:p>
        </p:txBody>
      </p:sp>
      <p:pic>
        <p:nvPicPr>
          <p:cNvPr id="4098" name="Picture 2" descr="О блокадном Ленинграде - Огонь надежды (Дмитрий Кононенко) / Стихи.ру - национальный сервер современной поэзии"/>
          <p:cNvPicPr>
            <a:picLocks noChangeAspect="1" noChangeArrowheads="1"/>
          </p:cNvPicPr>
          <p:nvPr/>
        </p:nvPicPr>
        <p:blipFill>
          <a:blip r:embed="rId2"/>
          <a:srcRect/>
          <a:stretch>
            <a:fillRect/>
          </a:stretch>
        </p:blipFill>
        <p:spPr bwMode="auto">
          <a:xfrm>
            <a:off x="5334006" y="1"/>
            <a:ext cx="3809994" cy="2857496"/>
          </a:xfrm>
          <a:prstGeom prst="rect">
            <a:avLst/>
          </a:prstGeom>
          <a:noFill/>
        </p:spPr>
      </p:pic>
      <p:sp>
        <p:nvSpPr>
          <p:cNvPr id="5" name="TextBox 4"/>
          <p:cNvSpPr txBox="1"/>
          <p:nvPr/>
        </p:nvSpPr>
        <p:spPr>
          <a:xfrm>
            <a:off x="4929190" y="3000372"/>
            <a:ext cx="4214810" cy="1477328"/>
          </a:xfrm>
          <a:prstGeom prst="rect">
            <a:avLst/>
          </a:prstGeom>
          <a:noFill/>
        </p:spPr>
        <p:txBody>
          <a:bodyPr wrap="square" rtlCol="0">
            <a:spAutoFit/>
          </a:bodyPr>
          <a:lstStyle/>
          <a:p>
            <a:r>
              <a:rPr lang="ru-RU" b="1" dirty="0" smtClean="0">
                <a:solidFill>
                  <a:schemeClr val="accent2"/>
                </a:solidFill>
              </a:rPr>
              <a:t>Цену хлебу знает каждый Ленинградец, Маленький кусочек-125 грамм.</a:t>
            </a:r>
          </a:p>
          <a:p>
            <a:r>
              <a:rPr lang="ru-RU" b="1" dirty="0" smtClean="0">
                <a:solidFill>
                  <a:schemeClr val="accent2"/>
                </a:solidFill>
              </a:rPr>
              <a:t>Не </a:t>
            </a:r>
            <a:r>
              <a:rPr lang="ru-RU" b="1" dirty="0" err="1" smtClean="0">
                <a:solidFill>
                  <a:schemeClr val="accent2"/>
                </a:solidFill>
              </a:rPr>
              <a:t>сдаёстя</a:t>
            </a:r>
            <a:r>
              <a:rPr lang="ru-RU" b="1" dirty="0" smtClean="0">
                <a:solidFill>
                  <a:schemeClr val="accent2"/>
                </a:solidFill>
              </a:rPr>
              <a:t> Ленинград. Город выживает,</a:t>
            </a:r>
          </a:p>
          <a:p>
            <a:r>
              <a:rPr lang="ru-RU" b="1" dirty="0" smtClean="0">
                <a:solidFill>
                  <a:schemeClr val="accent2"/>
                </a:solidFill>
              </a:rPr>
              <a:t>Урок отваги, мужества преподносит нам</a:t>
            </a:r>
            <a:r>
              <a:rPr lang="ru-RU" dirty="0" smtClean="0">
                <a:solidFill>
                  <a:schemeClr val="accent2"/>
                </a:solidFill>
              </a:rPr>
              <a:t>.</a:t>
            </a:r>
            <a:endParaRPr lang="ru-RU" dirty="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0" y="285728"/>
            <a:ext cx="6357950" cy="5440378"/>
          </a:xfrm>
        </p:spPr>
        <p:txBody>
          <a:bodyPr>
            <a:normAutofit fontScale="90000"/>
          </a:bodyPr>
          <a:lstStyle/>
          <a:p>
            <a:r>
              <a:rPr lang="ru-RU" sz="3100" dirty="0" smtClean="0"/>
              <a:t/>
            </a:r>
            <a:br>
              <a:rPr lang="ru-RU" sz="3100" dirty="0" smtClean="0"/>
            </a:br>
            <a:r>
              <a:rPr lang="ru-RU" sz="3100" dirty="0" smtClean="0"/>
              <a:t>В городе воздушная тревога,</a:t>
            </a:r>
            <a:br>
              <a:rPr lang="ru-RU" sz="3100" dirty="0" smtClean="0"/>
            </a:br>
            <a:r>
              <a:rPr lang="ru-RU" sz="3100" dirty="0" smtClean="0"/>
              <a:t>Вой сирены слышится опять.</a:t>
            </a:r>
            <a:br>
              <a:rPr lang="ru-RU" sz="3100" dirty="0" smtClean="0"/>
            </a:br>
            <a:r>
              <a:rPr lang="ru-RU" sz="3100" dirty="0" smtClean="0"/>
              <a:t>Лишь бомбоубежище могло</a:t>
            </a:r>
            <a:br>
              <a:rPr lang="ru-RU" sz="3100" dirty="0" smtClean="0"/>
            </a:br>
            <a:r>
              <a:rPr lang="ru-RU" sz="3100" dirty="0" smtClean="0"/>
              <a:t>Спасением Ленинградцам стать.</a:t>
            </a:r>
            <a:br>
              <a:rPr lang="ru-RU" sz="3100" dirty="0" smtClean="0"/>
            </a:br>
            <a:r>
              <a:rPr lang="ru-RU" sz="3100" dirty="0" smtClean="0"/>
              <a:t>Стучит метроном, как сердце Ленинградцев,</a:t>
            </a:r>
            <a:br>
              <a:rPr lang="ru-RU" sz="3100" dirty="0" smtClean="0"/>
            </a:br>
            <a:r>
              <a:rPr lang="ru-RU" sz="3100" dirty="0" smtClean="0"/>
              <a:t>Всех тех, кто в блокадном аду выживал.</a:t>
            </a:r>
            <a:br>
              <a:rPr lang="ru-RU" sz="3100" dirty="0" smtClean="0"/>
            </a:br>
            <a:r>
              <a:rPr lang="ru-RU" sz="3100" dirty="0" smtClean="0"/>
              <a:t>Бороться, дышать, судьбе не сдаваться,</a:t>
            </a:r>
            <a:br>
              <a:rPr lang="ru-RU" sz="3100" dirty="0" smtClean="0"/>
            </a:br>
            <a:r>
              <a:rPr lang="ru-RU" sz="3100" dirty="0" smtClean="0"/>
              <a:t>Час испытаний суровый настал.</a:t>
            </a:r>
            <a:br>
              <a:rPr lang="ru-RU" sz="3100" dirty="0" smtClean="0"/>
            </a:br>
            <a:r>
              <a:rPr lang="ru-RU" sz="3100" dirty="0" smtClean="0"/>
              <a:t/>
            </a:r>
            <a:br>
              <a:rPr lang="ru-RU" sz="3100" dirty="0" smtClean="0"/>
            </a:br>
            <a:r>
              <a:rPr lang="ru-RU" dirty="0" smtClean="0"/>
              <a:t/>
            </a:r>
            <a:br>
              <a:rPr lang="ru-RU" dirty="0" smtClean="0"/>
            </a:br>
            <a:endParaRPr lang="ru-RU" dirty="0"/>
          </a:p>
        </p:txBody>
      </p:sp>
      <p:pic>
        <p:nvPicPr>
          <p:cNvPr id="4" name="10-Metronom-Zvuk-metronoma(muzofon.com).mp3">
            <a:hlinkClick r:id="" action="ppaction://media"/>
          </p:cNvPr>
          <p:cNvPicPr>
            <a:picLocks noGrp="1" noRot="1" noChangeAspect="1"/>
          </p:cNvPicPr>
          <p:nvPr>
            <p:ph idx="1"/>
            <a:audioFile r:link="rId1"/>
          </p:nvPr>
        </p:nvPicPr>
        <p:blipFill>
          <a:blip r:embed="rId3"/>
          <a:stretch>
            <a:fillRect/>
          </a:stretch>
        </p:blipFill>
        <p:spPr>
          <a:xfrm>
            <a:off x="357158" y="6072206"/>
            <a:ext cx="304800" cy="304800"/>
          </a:xfrm>
          <a:prstGeom prst="rect">
            <a:avLst/>
          </a:prstGeom>
        </p:spPr>
      </p:pic>
      <p:pic>
        <p:nvPicPr>
          <p:cNvPr id="3074" name="Picture 2" descr="Siege Of Leningrad"/>
          <p:cNvPicPr>
            <a:picLocks noChangeAspect="1" noChangeArrowheads="1"/>
          </p:cNvPicPr>
          <p:nvPr/>
        </p:nvPicPr>
        <p:blipFill>
          <a:blip r:embed="rId4"/>
          <a:srcRect/>
          <a:stretch>
            <a:fillRect/>
          </a:stretch>
        </p:blipFill>
        <p:spPr bwMode="auto">
          <a:xfrm>
            <a:off x="5472457" y="4143380"/>
            <a:ext cx="3671543" cy="271462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2477"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694</Words>
  <PresentationFormat>Экран (4:3)</PresentationFormat>
  <Paragraphs>105</Paragraphs>
  <Slides>15</Slides>
  <Notes>0</Notes>
  <HiddenSlides>0</HiddenSlides>
  <MMClips>8</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Государственное бюджетное дошкольное образовательное учреждение   детский сад №19   комбинированного вида   Пушкинского района  Санкт-Петербурга</vt:lpstr>
      <vt:lpstr>Слайд 2</vt:lpstr>
      <vt:lpstr>Слайд 3</vt:lpstr>
      <vt:lpstr>Слайд 4</vt:lpstr>
      <vt:lpstr>Слайд 5</vt:lpstr>
      <vt:lpstr>В Ленинграде белые ночи, Июнь сорок первого года. Выдалось жаркое лето К утру отдыхает природа. Спит Летний сад, свет зари  над Невой, Розы,  фиалки цветут. И кто мог подумать , что бомбы ,обстрелы Вмиг  тишину оборвут.  Напали фашисты на нашу стран, Шли танки, летели снаряды. Отцы, деды, братья ушли на войну Сражаться с  фашистской армадой.  </vt:lpstr>
      <vt:lpstr>Слайд 7</vt:lpstr>
      <vt:lpstr>Слайд 8</vt:lpstr>
      <vt:lpstr> В городе воздушная тревога, Вой сирены слышится опять. Лишь бомбоубежище могло Спасением Ленинградцам стать. Стучит метроном, как сердце Ленинградцев, Всех тех, кто в блокадном аду выживал. Бороться, дышать, судьбе не сдаваться, Час испытаний суровый настал.   </vt:lpstr>
      <vt:lpstr>Слайд 10</vt:lpstr>
      <vt:lpstr>Слайд 11</vt:lpstr>
      <vt:lpstr>Когда застыл лёд на Ладожском озере, появилась возможность  перевозить продукты прямо по льду. Дорогу по льду Ладоги назвали «Дорога жизни». Мы никогда не забудем мужество, стойкость, героизм водителей, дорожников, связистов, зенитчиков, регулировщиков-всех тех, кто под бомбёжкой и обстрелом, в мороз, метель и вьюгу работал на «Дороге жизни».</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41</cp:revision>
  <dcterms:created xsi:type="dcterms:W3CDTF">2015-01-24T15:56:14Z</dcterms:created>
  <dcterms:modified xsi:type="dcterms:W3CDTF">2015-01-25T16:23:30Z</dcterms:modified>
</cp:coreProperties>
</file>