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304" r:id="rId2"/>
    <p:sldId id="266" r:id="rId3"/>
    <p:sldId id="306" r:id="rId4"/>
    <p:sldId id="308" r:id="rId5"/>
    <p:sldId id="311" r:id="rId6"/>
    <p:sldId id="313" r:id="rId7"/>
    <p:sldId id="259" r:id="rId8"/>
    <p:sldId id="260" r:id="rId9"/>
    <p:sldId id="268" r:id="rId10"/>
    <p:sldId id="316" r:id="rId11"/>
    <p:sldId id="262" r:id="rId12"/>
    <p:sldId id="263" r:id="rId13"/>
    <p:sldId id="270" r:id="rId14"/>
    <p:sldId id="271" r:id="rId15"/>
    <p:sldId id="276" r:id="rId16"/>
    <p:sldId id="278" r:id="rId17"/>
    <p:sldId id="301" r:id="rId18"/>
    <p:sldId id="280" r:id="rId19"/>
    <p:sldId id="300" r:id="rId20"/>
    <p:sldId id="273" r:id="rId21"/>
    <p:sldId id="302" r:id="rId22"/>
    <p:sldId id="303" r:id="rId23"/>
    <p:sldId id="320" r:id="rId24"/>
  </p:sldIdLst>
  <p:sldSz cx="2555875" cy="2555875"/>
  <p:notesSz cx="6858000" cy="9144000"/>
  <p:defaultTextStyle>
    <a:defPPr>
      <a:defRPr lang="ru-RU"/>
    </a:defPPr>
    <a:lvl1pPr marL="0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7565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5133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72698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30264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7833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45397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102966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60531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471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1374" y="-78"/>
      </p:cViewPr>
      <p:guideLst>
        <p:guide orient="horz" pos="805"/>
        <p:guide pos="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D4C82-0DB9-4B6F-8712-FB282822CA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9696-ABF2-457B-87E5-95DDFDB9A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7565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5133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72698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30264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7833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45397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102966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60531" algn="l" defTabSz="31513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9696-ABF2-457B-87E5-95DDFDB9A34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7967" y="511178"/>
            <a:ext cx="2300288" cy="681567"/>
          </a:xfrm>
        </p:spPr>
        <p:txBody>
          <a:bodyPr vert="horz" lIns="15756" tIns="0" rIns="15756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1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3385" y="1241678"/>
            <a:ext cx="1789112" cy="653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57565" indent="0" algn="ctr">
              <a:buNone/>
            </a:lvl2pPr>
            <a:lvl3pPr marL="315133" indent="0" algn="ctr">
              <a:buNone/>
            </a:lvl3pPr>
            <a:lvl4pPr marL="472698" indent="0" algn="ctr">
              <a:buNone/>
            </a:lvl4pPr>
            <a:lvl5pPr marL="630264" indent="0" algn="ctr">
              <a:buNone/>
            </a:lvl5pPr>
            <a:lvl6pPr marL="787833" indent="0" algn="ctr">
              <a:buNone/>
            </a:lvl6pPr>
            <a:lvl7pPr marL="945397" indent="0" algn="ctr">
              <a:buNone/>
            </a:lvl7pPr>
            <a:lvl8pPr marL="1102966" indent="0" algn="ctr">
              <a:buNone/>
            </a:lvl8pPr>
            <a:lvl9pPr marL="126053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853011" y="102357"/>
            <a:ext cx="575073" cy="218077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794" y="102357"/>
            <a:ext cx="1682618" cy="218077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280" y="227192"/>
            <a:ext cx="1980802" cy="68156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280" y="934619"/>
            <a:ext cx="1980802" cy="562648"/>
          </a:xfrm>
        </p:spPr>
        <p:txBody>
          <a:bodyPr anchor="t"/>
          <a:lstStyle>
            <a:lvl1pPr marL="25213" indent="0" algn="l">
              <a:buNone/>
              <a:defRPr sz="600">
                <a:solidFill>
                  <a:schemeClr val="tx1"/>
                </a:solidFill>
              </a:defRPr>
            </a:lvl1pPr>
            <a:lvl2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215095" y="2391402"/>
            <a:ext cx="212990" cy="13607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795" y="596373"/>
            <a:ext cx="1128846" cy="1686761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99238" y="596373"/>
            <a:ext cx="1128846" cy="1686761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5" y="101763"/>
            <a:ext cx="2300288" cy="42597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796" y="572118"/>
            <a:ext cx="1129288" cy="279844"/>
          </a:xfrm>
        </p:spPr>
        <p:txBody>
          <a:bodyPr anchor="ctr"/>
          <a:lstStyle>
            <a:lvl1pPr marL="0" indent="0">
              <a:buNone/>
              <a:defRPr sz="800" b="0" cap="all" baseline="0">
                <a:solidFill>
                  <a:schemeClr val="tx1"/>
                </a:solidFill>
              </a:defRPr>
            </a:lvl1pPr>
            <a:lvl2pPr>
              <a:buNone/>
              <a:defRPr sz="600" b="1"/>
            </a:lvl2pPr>
            <a:lvl3pPr>
              <a:buNone/>
              <a:defRPr sz="600" b="1"/>
            </a:lvl3pPr>
            <a:lvl4pPr>
              <a:buNone/>
              <a:defRPr sz="600" b="1"/>
            </a:lvl4pPr>
            <a:lvl5pPr>
              <a:buNone/>
              <a:defRPr sz="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98355" y="572118"/>
            <a:ext cx="1129731" cy="279844"/>
          </a:xfrm>
        </p:spPr>
        <p:txBody>
          <a:bodyPr anchor="ctr"/>
          <a:lstStyle>
            <a:lvl1pPr marL="0" indent="0">
              <a:buNone/>
              <a:defRPr sz="800" b="0" cap="all" baseline="0">
                <a:solidFill>
                  <a:schemeClr val="tx1"/>
                </a:solidFill>
              </a:defRPr>
            </a:lvl1pPr>
            <a:lvl2pPr>
              <a:buNone/>
              <a:defRPr sz="600" b="1"/>
            </a:lvl2pPr>
            <a:lvl3pPr>
              <a:buNone/>
              <a:defRPr sz="600" b="1"/>
            </a:lvl3pPr>
            <a:lvl4pPr>
              <a:buNone/>
              <a:defRPr sz="600" b="1"/>
            </a:lvl4pPr>
            <a:lvl5pPr>
              <a:buNone/>
              <a:defRPr sz="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27796" y="880359"/>
            <a:ext cx="1129288" cy="1402774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98355" y="880359"/>
            <a:ext cx="1129731" cy="1402774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7" y="101762"/>
            <a:ext cx="840867" cy="43307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6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7797" y="567972"/>
            <a:ext cx="840867" cy="1715159"/>
          </a:xfrm>
        </p:spPr>
        <p:txBody>
          <a:bodyPr/>
          <a:lstStyle>
            <a:lvl1pPr marL="0" indent="0">
              <a:buNone/>
              <a:defRPr sz="600"/>
            </a:lvl1pPr>
            <a:lvl2pPr>
              <a:buNone/>
              <a:defRPr sz="600"/>
            </a:lvl2pPr>
            <a:lvl3pPr>
              <a:buNone/>
              <a:defRPr sz="200"/>
            </a:lvl3pPr>
            <a:lvl4pPr>
              <a:buNone/>
              <a:defRPr sz="200"/>
            </a:lvl4pPr>
            <a:lvl5pPr>
              <a:buNone/>
              <a:defRPr sz="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99283" y="101766"/>
            <a:ext cx="1428804" cy="2181368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8" y="227191"/>
            <a:ext cx="1533525" cy="194650"/>
          </a:xfrm>
        </p:spPr>
        <p:txBody>
          <a:bodyPr lIns="15756" rIns="15756" bIns="0" anchor="b">
            <a:sp3d prstMaterial="softEdge"/>
          </a:bodyPr>
          <a:lstStyle>
            <a:lvl1pPr algn="ctr">
              <a:buNone/>
              <a:defRPr sz="6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1178" y="682756"/>
            <a:ext cx="1533525" cy="147672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0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178" y="434847"/>
            <a:ext cx="1533525" cy="197655"/>
          </a:xfrm>
        </p:spPr>
        <p:txBody>
          <a:bodyPr lIns="15756" tIns="15756" rIns="15756" anchor="t"/>
          <a:lstStyle>
            <a:lvl1pPr marL="0" indent="0" algn="ctr">
              <a:buNone/>
              <a:defRPr sz="600"/>
            </a:lvl1pPr>
            <a:lvl2pPr>
              <a:defRPr sz="600"/>
            </a:lvl2pPr>
            <a:lvl3pPr>
              <a:defRPr sz="200"/>
            </a:lvl3pPr>
            <a:lvl4pPr>
              <a:defRPr sz="200"/>
            </a:lvl4pPr>
            <a:lvl5pPr>
              <a:defRPr sz="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7795" y="102356"/>
            <a:ext cx="2300288" cy="425979"/>
          </a:xfrm>
          <a:prstGeom prst="rect">
            <a:avLst/>
          </a:prstGeom>
        </p:spPr>
        <p:txBody>
          <a:bodyPr vert="horz" lIns="31513" tIns="15756" rIns="31513" bIns="1575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7795" y="596373"/>
            <a:ext cx="2300288" cy="1755034"/>
          </a:xfrm>
          <a:prstGeom prst="rect">
            <a:avLst/>
          </a:prstGeom>
        </p:spPr>
        <p:txBody>
          <a:bodyPr vert="horz" lIns="31513" tIns="15756" rIns="31513" bIns="1575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27799" y="2391402"/>
            <a:ext cx="596370" cy="136075"/>
          </a:xfrm>
          <a:prstGeom prst="rect">
            <a:avLst/>
          </a:prstGeom>
        </p:spPr>
        <p:txBody>
          <a:bodyPr vert="horz" lIns="31513" tIns="15756" rIns="31513" bIns="15756" anchor="b"/>
          <a:lstStyle>
            <a:lvl1pPr algn="l" eaLnBrk="1" latinLnBrk="0" hangingPunct="1">
              <a:defRPr kumimoji="0" sz="6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73261" y="2391402"/>
            <a:ext cx="809360" cy="136075"/>
          </a:xfrm>
          <a:prstGeom prst="rect">
            <a:avLst/>
          </a:prstGeom>
        </p:spPr>
        <p:txBody>
          <a:bodyPr vert="horz" lIns="31513" tIns="15756" rIns="31513" bIns="15756" anchor="b"/>
          <a:lstStyle>
            <a:lvl1pPr algn="ctr" eaLnBrk="1" latinLnBrk="0" hangingPunct="1">
              <a:defRPr kumimoji="0" sz="6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215095" y="2391402"/>
            <a:ext cx="212990" cy="136075"/>
          </a:xfrm>
          <a:prstGeom prst="rect">
            <a:avLst/>
          </a:prstGeom>
        </p:spPr>
        <p:txBody>
          <a:bodyPr vert="horz" lIns="0" tIns="15756" rIns="0" bIns="15756" anchor="b"/>
          <a:lstStyle>
            <a:lvl1pPr algn="r" eaLnBrk="1" latinLnBrk="0" hangingPunct="1">
              <a:defRPr kumimoji="0" sz="6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1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9078" indent="-14180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99377" indent="-9769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90765" indent="-787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96" indent="-6302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32576" indent="-6302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608205" indent="-6302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677535" indent="-6302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746866" indent="-6302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816196" indent="-6302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57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151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726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302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87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45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102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26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0&amp;ed=1&amp;text=%D0%B3%D0%BE%D1%80%D0%BE%D0%B4%D0%B5%D1%86%D0%BA%D0%B0%D1%8F%20%D1%80%D0%BE%D1%81%D0%BF%D0%B8%D1%81%D1%8C&amp;spsite=www.stihi.ru&amp;img_url=demiart.ru/forum/uploads/post-25406-1178993159.gif&amp;rpt=simage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yandex.ru/yandsearch?p=0&amp;ed=1&amp;text=%D0%B3%D0%BE%D1%80%D0%BE%D0%B4%D0%B5%D1%86%D0%BA%D0%B0%D1%8F%20%D1%80%D0%BE%D1%81%D0%BF%D0%B8%D1%81%D1%8C&amp;spsite=www.stihi.ru&amp;img_url=demiart.ru/forum/uploads/post-25406-1178993159.gif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5&amp;ed=1&amp;text=%D0%B3%D0%BE%D1%80%D0%BE%D0%B4%D0%B5%D1%86%D0%BA%D0%B0%D1%8F%20%D1%80%D0%BE%D1%81%D0%BF%D0%B8%D1%81%D1%8C&amp;spsite=www.kalyamalya.ru&amp;img_url=www.kalyamalya.ru/modules/bamagalerie3/galerie/kon.jpg&amp;rpt=simage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images.yandex.ru/yandsearch?p=6&amp;ed=1&amp;text=%D0%B3%D0%BE%D1%80%D0%BE%D0%B4%D0%B5%D1%86%D0%BA%D0%B0%D1%8F%20%D1%80%D0%BE%D1%81%D0%BF%D0%B8%D1%81%D1%8C&amp;spsite=www.pycb.orthodoxy.ru&amp;img_url=tmn.fio.ru/works/127x/304_1/images/345-1.gif&amp;rpt=sim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unn.runnet.ru/pic/hbrat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http://www.unn.runnet.ru/pic/hmed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slide" Target="slide16.xml"/><Relationship Id="rId5" Type="http://schemas.openxmlformats.org/officeDocument/2006/relationships/image" Target="http://www.unn.runnet.ru/pic/hkon.jpg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image" Target="http://www.unn.runnet.ru/pic/hpet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slide" Target="slide1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0" y="5"/>
            <a:ext cx="3015103" cy="26465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670" y="559093"/>
            <a:ext cx="1559089" cy="1899644"/>
          </a:xfrm>
        </p:spPr>
        <p:txBody>
          <a:bodyPr>
            <a:noAutofit/>
          </a:bodyPr>
          <a:lstStyle/>
          <a:p>
            <a:pPr algn="r"/>
            <a:r>
              <a:rPr lang="ru-RU" sz="600" i="1" dirty="0">
                <a:solidFill>
                  <a:schemeClr val="bg1"/>
                </a:solidFill>
              </a:rPr>
              <a:t>Город мой необозримый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В свете солнечного дня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Красотой неповторимой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Тешит, радует меня.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Я люблю мой милый город,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Что светлей и краше стал</a:t>
            </a:r>
            <a:r>
              <a:rPr lang="ru-RU" sz="600" i="1" dirty="0" smtClean="0">
                <a:solidFill>
                  <a:schemeClr val="bg1"/>
                </a:solidFill>
              </a:rPr>
              <a:t>.</a:t>
            </a:r>
            <a:r>
              <a:rPr lang="ru-RU" sz="600" i="1" dirty="0">
                <a:solidFill>
                  <a:schemeClr val="bg1"/>
                </a:solidFill>
              </a:rPr>
              <a:t/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Он уже не очень молод-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Восьмой век он разменял.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Парки, улицы, бульвары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Взгляд ласкают много лет.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Для меня роднее Нижнего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города на свете нет!</a:t>
            </a:r>
            <a:br>
              <a:rPr lang="ru-RU" sz="600" i="1" dirty="0">
                <a:solidFill>
                  <a:schemeClr val="bg1"/>
                </a:solidFill>
              </a:rPr>
            </a:br>
            <a:r>
              <a:rPr lang="ru-RU" sz="600" i="1" dirty="0">
                <a:solidFill>
                  <a:schemeClr val="bg1"/>
                </a:solidFill>
              </a:rPr>
              <a:t>В. Семенов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60" y="79867"/>
            <a:ext cx="1227283" cy="41982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100" dirty="0" smtClean="0">
                <a:solidFill>
                  <a:schemeClr val="bg1"/>
                </a:solidFill>
              </a:rPr>
              <a:t>Нижний Новгород 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457964" cy="12966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1" y="133113"/>
            <a:ext cx="1167554" cy="1038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9" y="1277939"/>
            <a:ext cx="718845" cy="1317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53" y="1384437"/>
            <a:ext cx="1227427" cy="1091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609" y="2263024"/>
            <a:ext cx="2136565" cy="312196"/>
          </a:xfrm>
          <a:prstGeom prst="rect">
            <a:avLst/>
          </a:prstGeom>
        </p:spPr>
        <p:txBody>
          <a:bodyPr wrap="square" lIns="31513" tIns="15756" rIns="31513" bIns="15756">
            <a:spAutoFit/>
          </a:bodyPr>
          <a:lstStyle/>
          <a:p>
            <a:r>
              <a:rPr lang="ru-RU" b="1" dirty="0" smtClean="0"/>
              <a:t>Монумент Славы с Вечным Огнем в ознаменование боевого и трудового подвига автозаводцев в годы Великой Отечественной войны 1941-1945 гг.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0473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" y="1309812"/>
            <a:ext cx="665038" cy="665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22" y="1717667"/>
            <a:ext cx="741848" cy="741849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98" b="17022"/>
          <a:stretch/>
        </p:blipFill>
        <p:spPr>
          <a:xfrm>
            <a:off x="-50458" y="4"/>
            <a:ext cx="1691708" cy="1385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83" y="976730"/>
            <a:ext cx="633644" cy="871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8" y="695927"/>
            <a:ext cx="651158" cy="651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9" y="1861163"/>
            <a:ext cx="725308" cy="6137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54" y="1279420"/>
            <a:ext cx="664105" cy="664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9" y="1858526"/>
            <a:ext cx="616358" cy="616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52" y="75251"/>
            <a:ext cx="654940" cy="620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639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" y="97142"/>
            <a:ext cx="684325" cy="8004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" y="900645"/>
            <a:ext cx="784963" cy="784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78" y="41699"/>
            <a:ext cx="955901" cy="950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3" y="960434"/>
            <a:ext cx="1595447" cy="159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1" y="154260"/>
            <a:ext cx="862007" cy="706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6" y="1634584"/>
            <a:ext cx="560915" cy="877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" y="1708838"/>
            <a:ext cx="425119" cy="712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9631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092" y="198796"/>
            <a:ext cx="1544484" cy="7034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народные промыслы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4" descr="хохлома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32" y="1011703"/>
            <a:ext cx="672251" cy="7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i?id=40761537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01" y="159739"/>
            <a:ext cx="612303" cy="791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хохло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548" y="1490932"/>
            <a:ext cx="766969" cy="718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59892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" action="ppaction://hlinkshowjump?jump=nextslide"/>
          </p:cNvPr>
          <p:cNvSpPr/>
          <p:nvPr/>
        </p:nvSpPr>
        <p:spPr>
          <a:xfrm rot="10800000">
            <a:off x="2405067" y="2404232"/>
            <a:ext cx="99847" cy="109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513" tIns="15756" rIns="31513" bIns="15756"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" action="ppaction://hlinkshowjump?jump=previousslide"/>
          </p:cNvPr>
          <p:cNvSpPr/>
          <p:nvPr/>
        </p:nvSpPr>
        <p:spPr>
          <a:xfrm flipV="1">
            <a:off x="774761" y="2458741"/>
            <a:ext cx="80508" cy="70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513" tIns="15756" rIns="31513" bIns="15756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69139" y="2363060"/>
            <a:ext cx="462930" cy="124972"/>
          </a:xfrm>
          <a:prstGeom prst="rect">
            <a:avLst/>
          </a:prstGeom>
          <a:noFill/>
        </p:spPr>
        <p:txBody>
          <a:bodyPr wrap="none" lIns="31513" tIns="15756" rIns="31513" bIns="15756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" action="ppaction://hlinkshowjump?jump=firstslide"/>
              </a:rPr>
              <a:t>Главная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679" y="186363"/>
            <a:ext cx="1217867" cy="160862"/>
          </a:xfrm>
          <a:prstGeom prst="rect">
            <a:avLst/>
          </a:prstGeom>
          <a:noFill/>
        </p:spPr>
        <p:txBody>
          <a:bodyPr wrap="square" lIns="31513" tIns="15756" rIns="31513" bIns="15756" rtlCol="0">
            <a:spAutoFit/>
          </a:bodyPr>
          <a:lstStyle/>
          <a:p>
            <a:r>
              <a:rPr lang="ru-RU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Городецкая роспись</a:t>
            </a:r>
            <a:endParaRPr lang="ru-RU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?id=40761537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358" y="399354"/>
            <a:ext cx="664262" cy="85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?id=1364422&amp;tov=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78" y="1357816"/>
            <a:ext cx="831330" cy="106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?id=57421184&amp;tov=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32" y="1357813"/>
            <a:ext cx="644294" cy="93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Нижний Новгород. Вид на р.Вол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4000" contrast="-52000"/>
          </a:blip>
          <a:srcRect/>
          <a:stretch>
            <a:fillRect/>
          </a:stretch>
        </p:blipFill>
        <p:spPr>
          <a:xfrm>
            <a:off x="3" y="3"/>
            <a:ext cx="2555875" cy="2555875"/>
          </a:xfrm>
          <a:noFill/>
        </p:spPr>
      </p:pic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1177217" y="714113"/>
            <a:ext cx="1328080" cy="95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513" tIns="15756" rIns="31513" bIns="15756" anchor="ctr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Город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Семенов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его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округа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издавна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славились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изготовлением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росписью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деревянных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изделий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Хохлома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имеющая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давние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художественные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ремесленные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традиции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стала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сейчас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одним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из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самых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ярких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популярных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промыслов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современного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народного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искус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тва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России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220" name="WordArt 13"/>
          <p:cNvSpPr>
            <a:spLocks noChangeArrowheads="1" noChangeShapeType="1"/>
          </p:cNvSpPr>
          <p:nvPr/>
        </p:nvSpPr>
        <p:spPr bwMode="auto">
          <a:xfrm>
            <a:off x="211218" y="97031"/>
            <a:ext cx="2172495" cy="425979"/>
          </a:xfrm>
          <a:prstGeom prst="rect">
            <a:avLst/>
          </a:prstGeom>
        </p:spPr>
        <p:txBody>
          <a:bodyPr wrap="none" lIns="31513" tIns="15756" rIns="31513" bIns="157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Хохломская роспись</a:t>
            </a:r>
          </a:p>
        </p:txBody>
      </p:sp>
      <p:sp>
        <p:nvSpPr>
          <p:cNvPr id="9221" name="Rectangle 18"/>
          <p:cNvSpPr>
            <a:spLocks noChangeArrowheads="1"/>
          </p:cNvSpPr>
          <p:nvPr/>
        </p:nvSpPr>
        <p:spPr bwMode="auto">
          <a:xfrm>
            <a:off x="6" y="-409411"/>
            <a:ext cx="64726" cy="1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1513" tIns="15756" rIns="31513" bIns="15756" anchor="ctr">
            <a:spAutoFit/>
          </a:bodyPr>
          <a:lstStyle/>
          <a:p>
            <a:endParaRPr lang="ru-RU"/>
          </a:p>
        </p:txBody>
      </p:sp>
      <p:sp>
        <p:nvSpPr>
          <p:cNvPr id="9223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344664" y="2297927"/>
            <a:ext cx="150868" cy="20470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1513" tIns="15756" rIns="31513" bIns="15756" anchor="ctr"/>
          <a:lstStyle/>
          <a:p>
            <a:endParaRPr lang="ru-RU"/>
          </a:p>
        </p:txBody>
      </p:sp>
      <p:pic>
        <p:nvPicPr>
          <p:cNvPr id="9" name="Picture 17" descr="http://www.unn.runnet.ru/pic/hbrat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111" y="714112"/>
            <a:ext cx="1107103" cy="10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</a:blip>
          <a:srcRect/>
          <a:stretch>
            <a:fillRect/>
          </a:stretch>
        </p:blipFill>
        <p:spPr bwMode="auto">
          <a:xfrm>
            <a:off x="3" y="3"/>
            <a:ext cx="2555875" cy="25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22" y="908760"/>
            <a:ext cx="724608" cy="76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http://www.unn.runnet.ru/pic/hkon.jpg"/>
          <p:cNvPicPr>
            <a:picLocks noChangeAspect="1" noChangeArrowheads="1"/>
          </p:cNvPicPr>
          <p:nvPr/>
        </p:nvPicPr>
        <p:blipFill>
          <a:blip r:embed="rId4" r:link="rId5" cstate="print">
            <a:lum contrast="12000"/>
          </a:blip>
          <a:srcRect/>
          <a:stretch>
            <a:fillRect/>
          </a:stretch>
        </p:blipFill>
        <p:spPr bwMode="auto">
          <a:xfrm>
            <a:off x="1398634" y="1400409"/>
            <a:ext cx="1000162" cy="96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www.unn.runnet.ru/pic/hmed.jpg"/>
          <p:cNvPicPr>
            <a:picLocks noChangeAspect="1" noChangeArrowheads="1"/>
          </p:cNvPicPr>
          <p:nvPr/>
        </p:nvPicPr>
        <p:blipFill>
          <a:blip r:embed="rId6" r:link="rId7" cstate="print">
            <a:lum contrast="6000"/>
          </a:blip>
          <a:srcRect/>
          <a:stretch>
            <a:fillRect/>
          </a:stretch>
        </p:blipFill>
        <p:spPr bwMode="auto">
          <a:xfrm>
            <a:off x="1419048" y="150868"/>
            <a:ext cx="999277" cy="9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http://www.unn.runnet.ru/pic/hpet.jpg"/>
          <p:cNvPicPr>
            <a:picLocks noChangeAspect="1" noChangeArrowheads="1"/>
          </p:cNvPicPr>
          <p:nvPr/>
        </p:nvPicPr>
        <p:blipFill>
          <a:blip r:embed="rId8" r:link="rId9" cstate="print">
            <a:lum bright="6000" contrast="12000"/>
          </a:blip>
          <a:srcRect/>
          <a:stretch>
            <a:fillRect/>
          </a:stretch>
        </p:blipFill>
        <p:spPr bwMode="auto">
          <a:xfrm>
            <a:off x="70116" y="124250"/>
            <a:ext cx="1026785" cy="9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nab"/>
          <p:cNvPicPr>
            <a:picLocks noChangeAspect="1" noChangeArrowheads="1"/>
          </p:cNvPicPr>
          <p:nvPr/>
        </p:nvPicPr>
        <p:blipFill>
          <a:blip r:embed="rId10" cstate="print">
            <a:lum bright="6000" contrast="6000"/>
          </a:blip>
          <a:srcRect/>
          <a:stretch>
            <a:fillRect/>
          </a:stretch>
        </p:blipFill>
        <p:spPr bwMode="auto">
          <a:xfrm>
            <a:off x="70116" y="1389764"/>
            <a:ext cx="1026785" cy="96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5042" y="2351171"/>
            <a:ext cx="120694" cy="134301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1513" tIns="15756" rIns="31513" bIns="15756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Семеновская матрешка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6" y="718842"/>
            <a:ext cx="1145361" cy="95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810" y="1010918"/>
            <a:ext cx="1058302" cy="15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лево 14">
            <a:hlinkClick r:id="" action="ppaction://hlinkshowjump?jump=nextslide"/>
          </p:cNvPr>
          <p:cNvSpPr/>
          <p:nvPr/>
        </p:nvSpPr>
        <p:spPr>
          <a:xfrm rot="10800000">
            <a:off x="2405067" y="2404232"/>
            <a:ext cx="99847" cy="109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513" tIns="15756" rIns="31513" bIns="15756"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 flipV="1">
            <a:off x="774761" y="2458741"/>
            <a:ext cx="80508" cy="70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513" tIns="15756" rIns="31513" bIns="15756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69139" y="2363060"/>
            <a:ext cx="462930" cy="124972"/>
          </a:xfrm>
          <a:prstGeom prst="rect">
            <a:avLst/>
          </a:prstGeom>
          <a:noFill/>
        </p:spPr>
        <p:txBody>
          <a:bodyPr wrap="none" lIns="31513" tIns="15756" rIns="31513" bIns="15756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" action="ppaction://hlinkshowjump?jump=firstslide"/>
              </a:rPr>
              <a:t>Главная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353" y="212984"/>
            <a:ext cx="2105562" cy="593032"/>
          </a:xfrm>
          <a:prstGeom prst="rect">
            <a:avLst/>
          </a:prstGeom>
          <a:noFill/>
        </p:spPr>
        <p:txBody>
          <a:bodyPr wrap="square" lIns="31513" tIns="15756" rIns="31513" bIns="15756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Матрёшка – это полая внутри деревянная ярко разрисованная кукла в виде полуовальной фигуры, в которую вставляются другие такие же куклы меньшего размера.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(Словарь русского языка.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С.И.Ожегов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13" name="Рисунок 12" descr="Матрёш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90" y="825333"/>
            <a:ext cx="1577465" cy="141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50137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88" y="638967"/>
            <a:ext cx="1863657" cy="18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Богородская</a:t>
            </a:r>
            <a:r>
              <a:rPr lang="ru-RU" dirty="0" smtClean="0"/>
              <a:t> игрушка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2561200" cy="25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</a:blip>
          <a:srcRect/>
          <a:stretch>
            <a:fillRect/>
          </a:stretch>
        </p:blipFill>
        <p:spPr bwMode="auto">
          <a:xfrm>
            <a:off x="3" y="2369"/>
            <a:ext cx="2555875" cy="25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Косынка. Конец XIX века. Коклюшечное кружево, г. Балахна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700813" y="1304564"/>
            <a:ext cx="805367" cy="90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Салфетка. Кружевница Л. Васильева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79707" y="398119"/>
            <a:ext cx="678908" cy="8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-1117747" y="970881"/>
            <a:ext cx="64726" cy="1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1513" tIns="15756" rIns="31513" bIns="15756" anchor="ctr">
            <a:spAutoFit/>
          </a:bodyPr>
          <a:lstStyle/>
          <a:p>
            <a:endParaRPr lang="ru-RU"/>
          </a:p>
        </p:txBody>
      </p:sp>
      <p:pic>
        <p:nvPicPr>
          <p:cNvPr id="11270" name="Picture 18" descr="Косынка. Конец XIX века. Коклюшечное кружево, г. Балах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19485" y="970879"/>
            <a:ext cx="548448" cy="6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20"/>
          <p:cNvSpPr>
            <a:spLocks noChangeArrowheads="1"/>
          </p:cNvSpPr>
          <p:nvPr/>
        </p:nvSpPr>
        <p:spPr bwMode="auto">
          <a:xfrm>
            <a:off x="875482" y="446100"/>
            <a:ext cx="1620054" cy="9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513" tIns="15756" rIns="31513" bIns="15756" anchor="ctr">
            <a:spAutoFit/>
          </a:bodyPr>
          <a:lstStyle/>
          <a:p>
            <a:pPr algn="just"/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Нижегородском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крае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издавна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было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развито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кружевоплетение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коклюшках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Одним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из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самых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известных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центров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кружевоплетения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в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России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была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Балахна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Плетением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кружев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в XIX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веке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занималась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половина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всего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женского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населения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Балахны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а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также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жительницы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соседних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селений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</a:t>
            </a:r>
            <a:endParaRPr lang="en-US" sz="1000" b="1" dirty="0">
              <a:ea typeface="Times New Roman" charset="0"/>
              <a:cs typeface="Tahoma" pitchFamily="34" charset="0"/>
            </a:endParaRPr>
          </a:p>
        </p:txBody>
      </p:sp>
      <p:sp>
        <p:nvSpPr>
          <p:cNvPr id="11272" name="WordArt 21"/>
          <p:cNvSpPr>
            <a:spLocks noChangeArrowheads="1" noChangeShapeType="1"/>
          </p:cNvSpPr>
          <p:nvPr/>
        </p:nvSpPr>
        <p:spPr bwMode="auto">
          <a:xfrm>
            <a:off x="211217" y="97031"/>
            <a:ext cx="2214202" cy="241388"/>
          </a:xfrm>
          <a:prstGeom prst="rect">
            <a:avLst/>
          </a:prstGeom>
        </p:spPr>
        <p:txBody>
          <a:bodyPr wrap="none" lIns="31513" tIns="15756" rIns="31513" bIns="157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Кружевоплетение</a:t>
            </a:r>
          </a:p>
        </p:txBody>
      </p:sp>
      <p:sp>
        <p:nvSpPr>
          <p:cNvPr id="11273" name="Rectangle 23"/>
          <p:cNvSpPr>
            <a:spLocks noChangeArrowheads="1"/>
          </p:cNvSpPr>
          <p:nvPr/>
        </p:nvSpPr>
        <p:spPr bwMode="auto">
          <a:xfrm>
            <a:off x="-1126622" y="983304"/>
            <a:ext cx="64726" cy="1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1513" tIns="15756" rIns="31513" bIns="15756" anchor="ctr">
            <a:spAutoFit/>
          </a:bodyPr>
          <a:lstStyle/>
          <a:p>
            <a:endParaRPr lang="ru-RU"/>
          </a:p>
        </p:txBody>
      </p:sp>
      <p:pic>
        <p:nvPicPr>
          <p:cNvPr id="11274" name="Picture 22" descr="Салфетка. Кружевница Л. Василье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363" y="983303"/>
            <a:ext cx="452606" cy="58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24"/>
          <p:cNvSpPr>
            <a:spLocks noChangeArrowheads="1"/>
          </p:cNvSpPr>
          <p:nvPr/>
        </p:nvSpPr>
        <p:spPr bwMode="auto">
          <a:xfrm>
            <a:off x="70112" y="1412247"/>
            <a:ext cx="1590322" cy="141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513" tIns="15756" rIns="31513" bIns="15756" anchor="ctr">
            <a:spAutoFit/>
          </a:bodyPr>
          <a:lstStyle/>
          <a:p>
            <a:pPr algn="just"/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Балахнинские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мастерицы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выплетали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шарфы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косынки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наколки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голову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пояса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оплеты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носовых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платков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концы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полотенец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воротники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платья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и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пальто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Типичными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для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этих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изделий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были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цветочные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мотивы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встречались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и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геометрические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в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виде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ромбов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кругов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цепей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Выработался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особый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вид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кружева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- "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балахонский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манер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",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своеобразие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которого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заключалось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в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легком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тюлевом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фоне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на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котором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располагались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букеты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цветов</a:t>
            </a:r>
            <a:r>
              <a:rPr lang="en-US" b="1" dirty="0">
                <a:solidFill>
                  <a:srgbClr val="454545"/>
                </a:solidFill>
                <a:latin typeface="Verdana" pitchFamily="34" charset="0"/>
                <a:ea typeface="Times New Roman" charset="0"/>
                <a:cs typeface="Tahoma" pitchFamily="34" charset="0"/>
              </a:rPr>
              <a:t>.</a:t>
            </a:r>
            <a:endParaRPr lang="en-US" sz="1000" b="1" dirty="0">
              <a:ea typeface="Times New Roman" charset="0"/>
              <a:cs typeface="Tahoma" pitchFamily="34" charset="0"/>
            </a:endParaRPr>
          </a:p>
        </p:txBody>
      </p:sp>
      <p:sp>
        <p:nvSpPr>
          <p:cNvPr id="11276" name="AutoShape 2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21592" y="2328687"/>
            <a:ext cx="127793" cy="17039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1513" tIns="15756" rIns="31513" bIns="15756" anchor="ctr"/>
          <a:lstStyle/>
          <a:p>
            <a:endParaRPr lang="ru-RU"/>
          </a:p>
        </p:txBody>
      </p:sp>
      <p:pic>
        <p:nvPicPr>
          <p:cNvPr id="13" name="Picture 5" descr="Салфетка. Кружевница Л. Васильева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119801" y="370878"/>
            <a:ext cx="705086" cy="9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30" y="612346"/>
            <a:ext cx="1346504" cy="135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11" y="559097"/>
            <a:ext cx="2003712" cy="14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093"/>
          <a:stretch/>
        </p:blipFill>
        <p:spPr>
          <a:xfrm>
            <a:off x="-9240" y="-385910"/>
            <a:ext cx="2565115" cy="1073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5" y="102357"/>
            <a:ext cx="2300288" cy="263148"/>
          </a:xfrm>
        </p:spPr>
        <p:txBody>
          <a:bodyPr>
            <a:noAutofit/>
          </a:bodyPr>
          <a:lstStyle/>
          <a:p>
            <a:r>
              <a:rPr lang="ru-RU" sz="2100" i="1" dirty="0" smtClean="0">
                <a:solidFill>
                  <a:srgbClr val="FF0000"/>
                </a:solidFill>
              </a:rPr>
              <a:t>Нижегородский кремль</a:t>
            </a:r>
            <a:endParaRPr lang="ru-RU" sz="21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87539"/>
            <a:ext cx="858764" cy="8587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74"/>
          <a:stretch/>
        </p:blipFill>
        <p:spPr>
          <a:xfrm>
            <a:off x="3" y="1641669"/>
            <a:ext cx="538243" cy="925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3" y="684692"/>
            <a:ext cx="845538" cy="827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70" t="20726"/>
          <a:stretch/>
        </p:blipFill>
        <p:spPr>
          <a:xfrm>
            <a:off x="674121" y="1625290"/>
            <a:ext cx="736346" cy="923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78" y="1656740"/>
            <a:ext cx="980074" cy="8602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95524" y="776099"/>
            <a:ext cx="764833" cy="593032"/>
          </a:xfrm>
          <a:prstGeom prst="rect">
            <a:avLst/>
          </a:prstGeom>
        </p:spPr>
        <p:txBody>
          <a:bodyPr wrap="square" lIns="31513" tIns="15756" rIns="31513" bIns="15756">
            <a:spAutoFit/>
          </a:bodyPr>
          <a:lstStyle/>
          <a:p>
            <a:pPr algn="ctr"/>
            <a:r>
              <a:rPr lang="ru-RU" b="1" i="1" dirty="0">
                <a:latin typeface="+mj-lt"/>
              </a:rPr>
              <a:t>На высоком </a:t>
            </a:r>
            <a:r>
              <a:rPr lang="ru-RU" b="1" i="1" dirty="0" smtClean="0">
                <a:latin typeface="+mj-lt"/>
              </a:rPr>
              <a:t>берегу</a:t>
            </a:r>
          </a:p>
          <a:p>
            <a:pPr algn="ctr"/>
            <a:r>
              <a:rPr lang="ru-RU" b="1" i="1" dirty="0" smtClean="0">
                <a:latin typeface="+mj-lt"/>
              </a:rPr>
              <a:t> </a:t>
            </a:r>
            <a:r>
              <a:rPr lang="ru-RU" b="1" i="1" dirty="0">
                <a:latin typeface="+mj-lt"/>
              </a:rPr>
              <a:t>Оки красуется величественный Нижегородский Кремль.</a:t>
            </a:r>
          </a:p>
        </p:txBody>
      </p:sp>
    </p:spTree>
    <p:extLst>
      <p:ext uri="{BB962C8B-B14F-4D97-AF65-F5344CB8AC3E}">
        <p14:creationId xmlns="" xmlns:p14="http://schemas.microsoft.com/office/powerpoint/2010/main" val="20653276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86" y="452601"/>
            <a:ext cx="1810416" cy="181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9835" y="505847"/>
            <a:ext cx="1149258" cy="153589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Олень является символом благородства, чистоты и величия, жизни, мудрости и справедливости.</a:t>
            </a:r>
          </a:p>
          <a:p>
            <a:endParaRPr lang="ru-RU" dirty="0" smtClean="0"/>
          </a:p>
          <a:p>
            <a:r>
              <a:rPr lang="ru-RU" dirty="0" smtClean="0"/>
              <a:t>Корона - символ достижения высокой ступени развития. В данном случае она указывает, что муниципальное образование город Нижний Новгород является городским округом - административным центром Нижегородской области.</a:t>
            </a:r>
          </a:p>
          <a:p>
            <a:endParaRPr lang="ru-RU" dirty="0" smtClean="0"/>
          </a:p>
          <a:p>
            <a:r>
              <a:rPr lang="ru-RU" dirty="0" smtClean="0"/>
              <a:t>Обрамляющая гербовый щит лента указывает на то, что город Нижний Новгород награждён орденом Ленина.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32" y="505848"/>
            <a:ext cx="1331196" cy="133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091" y="346106"/>
            <a:ext cx="1304569" cy="194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9835" y="505849"/>
            <a:ext cx="1018363" cy="1232148"/>
          </a:xfrm>
          <a:prstGeom prst="rect">
            <a:avLst/>
          </a:prstGeom>
        </p:spPr>
        <p:txBody>
          <a:bodyPr wrap="square" lIns="31513" tIns="15756" rIns="31513" bIns="15756">
            <a:spAutoFit/>
          </a:bodyPr>
          <a:lstStyle/>
          <a:p>
            <a:r>
              <a:rPr lang="ru-RU" dirty="0" smtClean="0"/>
              <a:t>белый цвет - символ совершенства, благородства, чистоты помыслов, мира;</a:t>
            </a:r>
          </a:p>
          <a:p>
            <a:endParaRPr lang="ru-RU" dirty="0" smtClean="0"/>
          </a:p>
          <a:p>
            <a:r>
              <a:rPr lang="ru-RU" dirty="0" smtClean="0"/>
              <a:t>- червлёный цвет - символ храбрости, мужества, неустрашимости, зрелости, энергии, жизнеспособности;</a:t>
            </a:r>
          </a:p>
          <a:p>
            <a:endParaRPr lang="ru-RU" dirty="0" smtClean="0"/>
          </a:p>
          <a:p>
            <a:r>
              <a:rPr lang="ru-RU" dirty="0" smtClean="0"/>
              <a:t>- чёрный цвет - символ благоразумия, мудрости, честности, скромности, смирения и вечности бытия.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4"/>
            <a:ext cx="2071428" cy="157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97143"/>
            <a:ext cx="1932214" cy="2683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Чкаловская лестница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волжской набережной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" y="1544182"/>
            <a:ext cx="1011698" cy="10116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0" y="1492630"/>
            <a:ext cx="1201172" cy="1070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23" y="2"/>
            <a:ext cx="550484" cy="1087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9" t="3656" r="15945"/>
          <a:stretch/>
        </p:blipFill>
        <p:spPr>
          <a:xfrm>
            <a:off x="2002523" y="965536"/>
            <a:ext cx="553357" cy="1713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3180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08" r="13956"/>
          <a:stretch/>
        </p:blipFill>
        <p:spPr>
          <a:xfrm>
            <a:off x="1" y="1"/>
            <a:ext cx="1519466" cy="2523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5396" y="7"/>
            <a:ext cx="1524864" cy="218585"/>
          </a:xfrm>
          <a:prstGeom prst="rect">
            <a:avLst/>
          </a:prstGeom>
        </p:spPr>
        <p:txBody>
          <a:bodyPr wrap="square" lIns="31513" tIns="15756" rIns="31513" bIns="15756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К. Минину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Пожарскому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3" y="7444"/>
            <a:ext cx="955901" cy="955902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59373" y="1143760"/>
            <a:ext cx="955901" cy="12344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600" b="1" dirty="0"/>
              <a:t>На волжских берегах волненье.</a:t>
            </a:r>
            <a:br>
              <a:rPr lang="ru-RU" sz="600" b="1" dirty="0"/>
            </a:br>
            <a:r>
              <a:rPr lang="ru-RU" sz="600" b="1" dirty="0"/>
              <a:t>Народный гнев даёт ростки.</a:t>
            </a:r>
            <a:br>
              <a:rPr lang="ru-RU" sz="600" b="1" dirty="0"/>
            </a:br>
            <a:r>
              <a:rPr lang="ru-RU" sz="600" b="1" dirty="0"/>
              <a:t>Готовит Минин </a:t>
            </a:r>
            <a:r>
              <a:rPr lang="ru-RU" sz="600" b="1" dirty="0" err="1"/>
              <a:t>ополченье</a:t>
            </a:r>
            <a:r>
              <a:rPr lang="ru-RU" sz="600" b="1" dirty="0"/>
              <a:t>,</a:t>
            </a:r>
            <a:br>
              <a:rPr lang="ru-RU" sz="600" b="1" dirty="0"/>
            </a:br>
            <a:r>
              <a:rPr lang="ru-RU" sz="600" b="1" dirty="0"/>
              <a:t>Пожарский поведёт полки</a:t>
            </a:r>
            <a:r>
              <a:rPr lang="ru-RU" sz="600" b="1" dirty="0" smtClean="0"/>
              <a:t>.</a:t>
            </a:r>
          </a:p>
          <a:p>
            <a:pPr marL="0" indent="0" algn="ctr">
              <a:buNone/>
            </a:pPr>
            <a:r>
              <a:rPr lang="ru-RU" sz="600" b="1" dirty="0"/>
              <a:t/>
            </a:r>
            <a:br>
              <a:rPr lang="ru-RU" sz="600" b="1" dirty="0"/>
            </a:br>
            <a:r>
              <a:rPr lang="ru-RU" sz="600" b="1" dirty="0"/>
              <a:t>Герои тех времён далёких – </a:t>
            </a:r>
            <a:br>
              <a:rPr lang="ru-RU" sz="600" b="1" dirty="0"/>
            </a:br>
            <a:r>
              <a:rPr lang="ru-RU" sz="600" b="1" dirty="0"/>
              <a:t>Пожарский, Минин – на века!</a:t>
            </a:r>
            <a:br>
              <a:rPr lang="ru-RU" sz="600" b="1" dirty="0"/>
            </a:br>
            <a:r>
              <a:rPr lang="ru-RU" sz="600" b="1" dirty="0"/>
              <a:t>О славном подвиге высоком</a:t>
            </a:r>
            <a:br>
              <a:rPr lang="ru-RU" sz="600" b="1" dirty="0"/>
            </a:br>
            <a:r>
              <a:rPr lang="ru-RU" sz="600" b="1" dirty="0"/>
              <a:t>Звучит народная строка.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623167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" y="5"/>
            <a:ext cx="978422" cy="106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513" tIns="15756" rIns="31513" bIns="15756">
            <a:spAutoFit/>
          </a:bodyPr>
          <a:lstStyle/>
          <a:p>
            <a:r>
              <a:rPr lang="ru-RU" dirty="0"/>
              <a:t>На одноименной площади в Нижнем Новгороде 2 ноября 1952 года был открыт памятник советскому писателю, прозаику, драматургу, основателю социологического реализма Максиму Горькому (Алексей Максимович Пешков).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99681" y="-559094"/>
            <a:ext cx="1648449" cy="1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513" tIns="15756" rIns="31513" bIns="15756">
            <a:spAutoFit/>
          </a:bodyPr>
          <a:lstStyle/>
          <a:p>
            <a:r>
              <a:rPr lang="ru-RU"/>
              <a:t>Памятник Максиму Горькому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362" y="-51323"/>
            <a:ext cx="1936888" cy="260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" y="-559108"/>
            <a:ext cx="1477616" cy="186367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8438" name="Текст 10"/>
          <p:cNvSpPr>
            <a:spLocks noGrp="1"/>
          </p:cNvSpPr>
          <p:nvPr>
            <p:ph type="body" idx="2"/>
          </p:nvPr>
        </p:nvSpPr>
        <p:spPr>
          <a:xfrm>
            <a:off x="4" y="1038329"/>
            <a:ext cx="1178098" cy="1837046"/>
          </a:xfrm>
        </p:spPr>
        <p:txBody>
          <a:bodyPr/>
          <a:lstStyle/>
          <a:p>
            <a:r>
              <a:rPr lang="ru-RU" dirty="0" smtClean="0"/>
              <a:t>Максим Горький родился 28 марта 1868 года в Нижнем Новгороде, но рано потерял родителей и был воспитан дедом Василием Кашириным, который научил мальчика чтению по церковным книгам.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0F0F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409</Words>
  <Application>Microsoft Office PowerPoint</Application>
  <PresentationFormat>Произвольный</PresentationFormat>
  <Paragraphs>37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Город мой необозримый В свете солнечного дня Красотой неповторимой Тешит, радует меня. Я люблю мой милый город, Что светлей и краше стал. Он уже не очень молод- Восьмой век он разменял. Парки, улицы, бульвары Взгляд ласкают много лет. Для меня роднее Нижнего города на свете нет! В. Семенов</vt:lpstr>
      <vt:lpstr>Слайд 2</vt:lpstr>
      <vt:lpstr>Нижегородский кремль</vt:lpstr>
      <vt:lpstr>Слайд 4</vt:lpstr>
      <vt:lpstr>Слайд 5</vt:lpstr>
      <vt:lpstr>Слайд 6</vt:lpstr>
      <vt:lpstr>Чкаловская лестница на волжской набережной</vt:lpstr>
      <vt:lpstr>Слайд 8</vt:lpstr>
      <vt:lpstr>Слайд 9</vt:lpstr>
      <vt:lpstr>Слайд 10</vt:lpstr>
      <vt:lpstr>Слайд 11</vt:lpstr>
      <vt:lpstr>Слайд 12</vt:lpstr>
      <vt:lpstr>Русские народные промыслы</vt:lpstr>
      <vt:lpstr>Слайд 14</vt:lpstr>
      <vt:lpstr>Слайд 15</vt:lpstr>
      <vt:lpstr>Слайд 16</vt:lpstr>
      <vt:lpstr>Семеновская матрешка</vt:lpstr>
      <vt:lpstr>Слайд 18</vt:lpstr>
      <vt:lpstr>Богородская игрушка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мой необозримый В свете солнечного дня Красотой неповторимой Тешит, радует меня. Я люблю мой милый город, Что светлей и краше стал. Он уже не очень молод- Восьмой век он разменял. Парки, улицы, бульвары Взгляд ласкают много лет. Для меня роднее Нижнего города на свете нет! В. Семенов</dc:title>
  <dc:creator>Роман</dc:creator>
  <cp:lastModifiedBy>User</cp:lastModifiedBy>
  <cp:revision>78</cp:revision>
  <dcterms:created xsi:type="dcterms:W3CDTF">2013-11-26T18:37:06Z</dcterms:created>
  <dcterms:modified xsi:type="dcterms:W3CDTF">2014-11-17T16:13:19Z</dcterms:modified>
</cp:coreProperties>
</file>