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2" r:id="rId5"/>
    <p:sldId id="261" r:id="rId6"/>
    <p:sldId id="264" r:id="rId7"/>
    <p:sldId id="265" r:id="rId8"/>
    <p:sldId id="278" r:id="rId9"/>
    <p:sldId id="279" r:id="rId10"/>
    <p:sldId id="273" r:id="rId11"/>
    <p:sldId id="272" r:id="rId12"/>
    <p:sldId id="263" r:id="rId13"/>
    <p:sldId id="260" r:id="rId14"/>
    <p:sldId id="271" r:id="rId15"/>
    <p:sldId id="280" r:id="rId16"/>
    <p:sldId id="281" r:id="rId17"/>
    <p:sldId id="277" r:id="rId18"/>
    <p:sldId id="282" r:id="rId19"/>
    <p:sldId id="270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036"/>
    <a:srgbClr val="401B5B"/>
    <a:srgbClr val="084C1A"/>
    <a:srgbClr val="800000"/>
    <a:srgbClr val="FFCC00"/>
    <a:srgbClr val="660033"/>
    <a:srgbClr val="FF0066"/>
    <a:srgbClr val="FF3300"/>
    <a:srgbClr val="14BC40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161" autoAdjust="0"/>
  </p:normalViewPr>
  <p:slideViewPr>
    <p:cSldViewPr>
      <p:cViewPr>
        <p:scale>
          <a:sx n="60" d="100"/>
          <a:sy n="60" d="100"/>
        </p:scale>
        <p:origin x="-155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34851316979717045"/>
          <c:y val="2.0581491762354858E-3"/>
          <c:w val="0.32404105637008085"/>
          <c:h val="0.8679781086415250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% детей с низким уровнем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апрель 2012 г.</c:v>
                </c:pt>
                <c:pt idx="1">
                  <c:v>сентябрь 2012 г.</c:v>
                </c:pt>
                <c:pt idx="2">
                  <c:v>апрель 2013 г.</c:v>
                </c:pt>
              </c:strCache>
            </c:strRef>
          </c:cat>
          <c:val>
            <c:numRef>
              <c:f>Лист1!$B$2:$B$4</c:f>
              <c:numCache>
                <c:formatCode>0;[Red]0</c:formatCode>
                <c:ptCount val="3"/>
                <c:pt idx="0">
                  <c:v>17</c:v>
                </c:pt>
                <c:pt idx="1">
                  <c:v>34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детей со средним уровнем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апрель 2012 г.</c:v>
                </c:pt>
                <c:pt idx="1">
                  <c:v>сентябрь 2012 г.</c:v>
                </c:pt>
                <c:pt idx="2">
                  <c:v>апрель 2013 г.</c:v>
                </c:pt>
              </c:strCache>
            </c:strRef>
          </c:cat>
          <c:val>
            <c:numRef>
              <c:f>Лист1!$C$2:$C$4</c:f>
              <c:numCache>
                <c:formatCode>0;[Red]0</c:formatCode>
                <c:ptCount val="3"/>
                <c:pt idx="0">
                  <c:v>83</c:v>
                </c:pt>
                <c:pt idx="1">
                  <c:v>52</c:v>
                </c:pt>
                <c:pt idx="2">
                  <c:v>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% детей с высоким уровнем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апрель 2012 г.</c:v>
                </c:pt>
                <c:pt idx="1">
                  <c:v>сентябрь 2012 г.</c:v>
                </c:pt>
                <c:pt idx="2">
                  <c:v>апрель 2013 г.</c:v>
                </c:pt>
              </c:strCache>
            </c:strRef>
          </c:cat>
          <c:val>
            <c:numRef>
              <c:f>Лист1!$D$2:$D$4</c:f>
              <c:numCache>
                <c:formatCode>0;[Red]0</c:formatCode>
                <c:ptCount val="3"/>
                <c:pt idx="0">
                  <c:v>0</c:v>
                </c:pt>
                <c:pt idx="1">
                  <c:v>14</c:v>
                </c:pt>
                <c:pt idx="2">
                  <c:v>43</c:v>
                </c:pt>
              </c:numCache>
            </c:numRef>
          </c:val>
        </c:ser>
        <c:shape val="cylinder"/>
        <c:axId val="63130624"/>
        <c:axId val="63144704"/>
        <c:axId val="63139840"/>
      </c:bar3DChart>
      <c:catAx>
        <c:axId val="63130624"/>
        <c:scaling>
          <c:orientation val="minMax"/>
        </c:scaling>
        <c:axPos val="b"/>
        <c:tickLblPos val="nextTo"/>
        <c:crossAx val="63144704"/>
        <c:crosses val="autoZero"/>
        <c:auto val="1"/>
        <c:lblAlgn val="ctr"/>
        <c:lblOffset val="100"/>
      </c:catAx>
      <c:valAx>
        <c:axId val="63144704"/>
        <c:scaling>
          <c:orientation val="minMax"/>
        </c:scaling>
        <c:axPos val="l"/>
        <c:majorGridlines/>
        <c:numFmt formatCode="0;[Red]0" sourceLinked="1"/>
        <c:tickLblPos val="nextTo"/>
        <c:crossAx val="63130624"/>
        <c:crosses val="autoZero"/>
        <c:crossBetween val="between"/>
      </c:valAx>
      <c:serAx>
        <c:axId val="63139840"/>
        <c:scaling>
          <c:orientation val="minMax"/>
        </c:scaling>
        <c:axPos val="b"/>
        <c:tickLblPos val="nextTo"/>
        <c:crossAx val="63144704"/>
        <c:crosses val="autoZero"/>
      </c:serAx>
    </c:plotArea>
    <c:legend>
      <c:legendPos val="r"/>
      <c:layout>
        <c:manualLayout>
          <c:xMode val="edge"/>
          <c:yMode val="edge"/>
          <c:x val="0.71314207394189255"/>
          <c:y val="6.6400249227192301E-2"/>
          <c:w val="0.27758262865823452"/>
          <c:h val="0.4055302368788438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34851316979717017"/>
          <c:y val="2.0581491762354858E-3"/>
          <c:w val="0.32404105637008085"/>
          <c:h val="0.8679781086415252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% детей с низким уровнем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апрель 2012 г.</c:v>
                </c:pt>
                <c:pt idx="1">
                  <c:v>сентябрь 2012 г.</c:v>
                </c:pt>
                <c:pt idx="2">
                  <c:v>апрель 2013 г.</c:v>
                </c:pt>
              </c:strCache>
            </c:strRef>
          </c:cat>
          <c:val>
            <c:numRef>
              <c:f>Лист1!$B$2:$B$4</c:f>
              <c:numCache>
                <c:formatCode>0;[Red]0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детей со средним уровнем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апрель 2012 г.</c:v>
                </c:pt>
                <c:pt idx="1">
                  <c:v>сентябрь 2012 г.</c:v>
                </c:pt>
                <c:pt idx="2">
                  <c:v>апрель 2013 г.</c:v>
                </c:pt>
              </c:strCache>
            </c:strRef>
          </c:cat>
          <c:val>
            <c:numRef>
              <c:f>Лист1!$C$2:$C$4</c:f>
              <c:numCache>
                <c:formatCode>0;[Red]0</c:formatCode>
                <c:ptCount val="3"/>
                <c:pt idx="0">
                  <c:v>70</c:v>
                </c:pt>
                <c:pt idx="1">
                  <c:v>70</c:v>
                </c:pt>
                <c:pt idx="2">
                  <c:v>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% детей с высоким уровнем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апрель 2012 г.</c:v>
                </c:pt>
                <c:pt idx="1">
                  <c:v>сентябрь 2012 г.</c:v>
                </c:pt>
                <c:pt idx="2">
                  <c:v>апрель 2013 г.</c:v>
                </c:pt>
              </c:strCache>
            </c:strRef>
          </c:cat>
          <c:val>
            <c:numRef>
              <c:f>Лист1!$D$2:$D$4</c:f>
              <c:numCache>
                <c:formatCode>0;[Red]0</c:formatCode>
                <c:ptCount val="3"/>
                <c:pt idx="0">
                  <c:v>0</c:v>
                </c:pt>
                <c:pt idx="1">
                  <c:v>10</c:v>
                </c:pt>
                <c:pt idx="2">
                  <c:v>43</c:v>
                </c:pt>
              </c:numCache>
            </c:numRef>
          </c:val>
        </c:ser>
        <c:shape val="cylinder"/>
        <c:axId val="84890368"/>
        <c:axId val="84891904"/>
        <c:axId val="63142528"/>
      </c:bar3DChart>
      <c:catAx>
        <c:axId val="84890368"/>
        <c:scaling>
          <c:orientation val="minMax"/>
        </c:scaling>
        <c:axPos val="b"/>
        <c:tickLblPos val="nextTo"/>
        <c:crossAx val="84891904"/>
        <c:crosses val="autoZero"/>
        <c:auto val="1"/>
        <c:lblAlgn val="ctr"/>
        <c:lblOffset val="100"/>
      </c:catAx>
      <c:valAx>
        <c:axId val="84891904"/>
        <c:scaling>
          <c:orientation val="minMax"/>
        </c:scaling>
        <c:axPos val="l"/>
        <c:majorGridlines/>
        <c:numFmt formatCode="0;[Red]0" sourceLinked="1"/>
        <c:tickLblPos val="nextTo"/>
        <c:crossAx val="84890368"/>
        <c:crosses val="autoZero"/>
        <c:crossBetween val="between"/>
      </c:valAx>
      <c:serAx>
        <c:axId val="63142528"/>
        <c:scaling>
          <c:orientation val="minMax"/>
        </c:scaling>
        <c:axPos val="b"/>
        <c:tickLblPos val="nextTo"/>
        <c:crossAx val="84891904"/>
        <c:crosses val="autoZero"/>
      </c:serAx>
    </c:plotArea>
    <c:legend>
      <c:legendPos val="r"/>
      <c:layout>
        <c:manualLayout>
          <c:xMode val="edge"/>
          <c:yMode val="edge"/>
          <c:x val="0.71314207394189277"/>
          <c:y val="6.6400249227192287E-2"/>
          <c:w val="0.27758262865823452"/>
          <c:h val="0.4055302368788438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645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447409">
            <a:off x="709154" y="1203496"/>
            <a:ext cx="7725694" cy="2879371"/>
          </a:xfrm>
          <a:scene3d>
            <a:camera prst="perspectiveContrastingRightFacing"/>
            <a:lightRig rig="sunset" dir="t">
              <a:rot lat="0" lon="0" rev="6000000"/>
            </a:lightRig>
          </a:scene3d>
          <a:sp3d prstMaterial="metal">
            <a:bevelB w="25400"/>
          </a:sp3d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ТВОРЧЕСКАЯ ПРЕЗЕНТАЦИЯ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571736" y="3786190"/>
            <a:ext cx="6143668" cy="2571768"/>
          </a:xfrm>
          <a:prstGeom prst="horizontalScroll">
            <a:avLst>
              <a:gd name="adj" fmla="val 14784"/>
            </a:avLst>
          </a:prstGeom>
          <a:solidFill>
            <a:srgbClr val="FFCC00"/>
          </a:solidFill>
          <a:ln>
            <a:solidFill>
              <a:srgbClr val="57D3FF"/>
            </a:solidFill>
          </a:ln>
          <a:scene3d>
            <a:camera prst="isometricOffAxis2Righ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МКДОУ детского сада «Сказка»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Тужа Кировской области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Козловой Татьяны Владимировны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SCN132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29190" y="3643677"/>
            <a:ext cx="3714777" cy="2571041"/>
          </a:xfrm>
          <a:prstGeom prst="rect">
            <a:avLst/>
          </a:prstGeom>
          <a:noFill/>
        </p:spPr>
      </p:pic>
      <p:pic>
        <p:nvPicPr>
          <p:cNvPr id="4" name="Picture 2" descr="F:\Фото-017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38966" y="785794"/>
            <a:ext cx="3695224" cy="26394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1500174"/>
            <a:ext cx="5357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>
              <a:buFont typeface="Wingdings" pitchFamily="2" charset="2"/>
              <a:buChar char="ü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настольные игры на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развитие мелкой 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моторики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F:\Фото-036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32422" y="3643314"/>
            <a:ext cx="3800921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DSCN1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28604"/>
            <a:ext cx="3842555" cy="2786082"/>
          </a:xfrm>
          <a:prstGeom prst="rect">
            <a:avLst/>
          </a:prstGeom>
          <a:noFill/>
        </p:spPr>
      </p:pic>
      <p:pic>
        <p:nvPicPr>
          <p:cNvPr id="2050" name="Picture 2" descr="G:\DCIM\103NIKON\DSCN2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214686"/>
            <a:ext cx="3783364" cy="2928958"/>
          </a:xfrm>
          <a:prstGeom prst="rect">
            <a:avLst/>
          </a:prstGeom>
          <a:noFill/>
        </p:spPr>
      </p:pic>
      <p:pic>
        <p:nvPicPr>
          <p:cNvPr id="2" name="Picture 2" descr="H:\Новая папка\270120151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86124"/>
            <a:ext cx="3857652" cy="28289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1571612"/>
            <a:ext cx="7193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творческие задания</a:t>
            </a:r>
          </a:p>
          <a:p>
            <a:pPr>
              <a:buFont typeface="Wingdings" pitchFamily="2" charset="2"/>
              <a:buChar char="ü"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продуктивная 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        деятельность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000240"/>
            <a:ext cx="81439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261036"/>
                </a:solidFill>
                <a:latin typeface="Times New Roman" pitchFamily="18" charset="0"/>
                <a:cs typeface="Times New Roman" pitchFamily="18" charset="0"/>
              </a:rPr>
              <a:t>Техника создания </a:t>
            </a:r>
            <a:r>
              <a:rPr lang="ru-RU" sz="3600" dirty="0" err="1" smtClean="0">
                <a:solidFill>
                  <a:srgbClr val="261036"/>
                </a:solidFill>
                <a:latin typeface="Times New Roman" pitchFamily="18" charset="0"/>
                <a:cs typeface="Times New Roman" pitchFamily="18" charset="0"/>
              </a:rPr>
              <a:t>полуобъемных</a:t>
            </a:r>
            <a:r>
              <a:rPr lang="ru-RU" sz="3600" dirty="0" smtClean="0">
                <a:solidFill>
                  <a:srgbClr val="261036"/>
                </a:solidFill>
                <a:latin typeface="Times New Roman" pitchFamily="18" charset="0"/>
                <a:cs typeface="Times New Roman" pitchFamily="18" charset="0"/>
              </a:rPr>
              <a:t> (рельефных) и объемных изделий из бумаги, включающая в себя не только складывание, но и вырезание и склеивание элементов фигуры.</a:t>
            </a:r>
            <a:endParaRPr lang="ru-RU" sz="3600" dirty="0">
              <a:solidFill>
                <a:srgbClr val="26103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571480"/>
            <a:ext cx="6072230" cy="646331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БУМАГОПЛАСТИКА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1500174"/>
            <a:ext cx="692948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Аппликация: обрывная и отрезная</a:t>
            </a:r>
          </a:p>
          <a:p>
            <a:pPr marL="742950" indent="-742950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Оригами,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киригами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742950" indent="-742950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модульное оригами</a:t>
            </a:r>
          </a:p>
          <a:p>
            <a:pPr marL="742950" indent="-742950">
              <a:buFont typeface="Wingdings" pitchFamily="2" charset="2"/>
              <a:buChar char="ü"/>
            </a:pP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Квилинг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Плетение</a:t>
            </a:r>
          </a:p>
          <a:p>
            <a:pPr marL="742950" indent="-742950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Торцевание и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тычкование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мозаичных картин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500042"/>
            <a:ext cx="6357982" cy="584775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ВИДЫ  БУМАГОПЛАСТИКИ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8794" y="285728"/>
            <a:ext cx="6929486" cy="553998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500174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Родительские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собрания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71546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F:\Козлова\IMG_2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286124"/>
            <a:ext cx="4000528" cy="2887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857364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Практикумы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6474" y="3357562"/>
            <a:ext cx="406483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16549" y="500041"/>
            <a:ext cx="3868577" cy="280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63778" y="3349626"/>
            <a:ext cx="3774162" cy="286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14290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Выставки совместного творчества детей и родителей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1069" y="1928802"/>
            <a:ext cx="314120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F:\фото1 054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57884" y="1504702"/>
            <a:ext cx="2862684" cy="3705720"/>
          </a:xfrm>
          <a:prstGeom prst="rect">
            <a:avLst/>
          </a:prstGeom>
          <a:noFill/>
        </p:spPr>
      </p:pic>
      <p:pic>
        <p:nvPicPr>
          <p:cNvPr id="7" name="Picture 5" descr="C:\Users\User\Desktop\IMG_3067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02361" y="4071942"/>
            <a:ext cx="334815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SCN2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57166"/>
            <a:ext cx="3786214" cy="2694472"/>
          </a:xfrm>
          <a:prstGeom prst="rect">
            <a:avLst/>
          </a:prstGeom>
          <a:noFill/>
        </p:spPr>
      </p:pic>
      <p:pic>
        <p:nvPicPr>
          <p:cNvPr id="1027" name="Picture 3" descr="F:\IMG_3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429000"/>
            <a:ext cx="4143372" cy="29065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1214422"/>
            <a:ext cx="5286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Совместное участие в создании предметно-развивающей среды</a:t>
            </a: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4071942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Праздники,</a:t>
            </a:r>
          </a:p>
          <a:p>
            <a:pPr marL="514350" indent="-51435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развлечения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417262398"/>
              </p:ext>
            </p:extLst>
          </p:nvPr>
        </p:nvGraphicFramePr>
        <p:xfrm>
          <a:off x="642910" y="1000108"/>
          <a:ext cx="8215370" cy="5309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0232" y="285728"/>
            <a:ext cx="6500858" cy="40011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7356" y="357166"/>
            <a:ext cx="6500858" cy="461665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МЕЛКОЙ МОТОРИКИ РУК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417262398"/>
              </p:ext>
            </p:extLst>
          </p:nvPr>
        </p:nvGraphicFramePr>
        <p:xfrm>
          <a:off x="642910" y="1000108"/>
          <a:ext cx="8215370" cy="5309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642918"/>
            <a:ext cx="6429420" cy="769441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extrusionClr>
                <a:srgbClr val="000066"/>
              </a:extrusionClr>
            </a:sp3d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РАБОТЫ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24" y="1571612"/>
            <a:ext cx="80724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401B5B"/>
                </a:solidFill>
                <a:latin typeface="Times New Roman" pitchFamily="18" charset="0"/>
                <a:cs typeface="Times New Roman" pitchFamily="18" charset="0"/>
              </a:rPr>
              <a:t>по теме: </a:t>
            </a:r>
          </a:p>
          <a:p>
            <a:pPr algn="ctr"/>
            <a:r>
              <a:rPr lang="ru-RU" sz="4800" b="1" dirty="0" smtClean="0">
                <a:solidFill>
                  <a:srgbClr val="401B5B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 smtClean="0">
                <a:solidFill>
                  <a:srgbClr val="401B5B"/>
                </a:solidFill>
                <a:latin typeface="Times New Roman" pitchFamily="18" charset="0"/>
                <a:cs typeface="Times New Roman" pitchFamily="18" charset="0"/>
              </a:rPr>
              <a:t>Бумагопластика</a:t>
            </a:r>
            <a:r>
              <a:rPr lang="ru-RU" sz="4800" b="1" dirty="0" smtClean="0">
                <a:solidFill>
                  <a:srgbClr val="401B5B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algn="ctr"/>
            <a:r>
              <a:rPr lang="ru-RU" sz="4800" b="1" dirty="0" smtClean="0">
                <a:solidFill>
                  <a:srgbClr val="401B5B"/>
                </a:solidFill>
                <a:latin typeface="Times New Roman" pitchFamily="18" charset="0"/>
                <a:cs typeface="Times New Roman" pitchFamily="18" charset="0"/>
              </a:rPr>
              <a:t> как средство развития творческих способностей и</a:t>
            </a:r>
          </a:p>
          <a:p>
            <a:pPr algn="ctr"/>
            <a:r>
              <a:rPr lang="ru-RU" sz="4800" b="1" dirty="0" smtClean="0">
                <a:solidFill>
                  <a:srgbClr val="401B5B"/>
                </a:solidFill>
                <a:latin typeface="Times New Roman" pitchFamily="18" charset="0"/>
                <a:cs typeface="Times New Roman" pitchFamily="18" charset="0"/>
              </a:rPr>
              <a:t>мелкой моторики  рук</a:t>
            </a:r>
            <a:endParaRPr lang="ru-RU" sz="4800" b="1" dirty="0">
              <a:solidFill>
                <a:srgbClr val="401B5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18772">
            <a:off x="6593050" y="1270324"/>
            <a:ext cx="1712893" cy="235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95840">
            <a:off x="7031236" y="3649089"/>
            <a:ext cx="1785950" cy="237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Администратор\Desktop\Козлова Дарь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83885"/>
            <a:ext cx="2476140" cy="183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Сысоев Матве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2457" y="2060848"/>
            <a:ext cx="2490483" cy="182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Козлова Дарь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34616">
            <a:off x="1571405" y="1341552"/>
            <a:ext cx="1766723" cy="234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84475"/>
            <a:ext cx="2487613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43240" y="357166"/>
            <a:ext cx="3500462" cy="1077218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МОИ ДОСТИЖЕНИЯ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1643050"/>
            <a:ext cx="76438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Источники способностей и дарований детей на кончиках их пальцев. От пальцев, образно говоря, идут тончайшие ручейки, которые питают источник творческой мысли».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В. А. Сухомлинский.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42976" y="4357694"/>
            <a:ext cx="75724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«Рука – это своего рода внешний мозг».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	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Э.Кант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076" y="214290"/>
            <a:ext cx="70009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2143108" y="1500174"/>
            <a:ext cx="4786346" cy="3786214"/>
          </a:xfrm>
          <a:prstGeom prst="quadArrowCallou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«Художественно – эстетическое развитие»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000372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Приобщение к искусству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9454" y="3000373"/>
            <a:ext cx="2000264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Изобразительная деятельность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642919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Конструктивно-модельная деятельность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Художественный труд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5429264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Музыкально-художественная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1000108"/>
            <a:ext cx="6858048" cy="57554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ЦЕЛИ: создание условий  для самореализации ребёнка в творчестве, развитие творческой направленности в процессе работы с бумагой и развитие мелкой моторики рук.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00050" indent="-400050">
              <a:buAutoNum type="romanU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</a:p>
          <a:p>
            <a:pPr marL="400050" indent="-4000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обучение детей новым способам работы с бумагой разной фактуры, создание сюжетных и декоративных композиций</a:t>
            </a:r>
          </a:p>
          <a:p>
            <a:pPr marL="400050" indent="-400050">
              <a:buAutoNum type="romanUcPeriod" startAt="2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</a:p>
          <a:p>
            <a:pPr marL="400050" indent="-4000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творческой направленности, мелкой моторики   и укрепление мышц рук</a:t>
            </a:r>
          </a:p>
          <a:p>
            <a:pPr marL="400050" indent="-4000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	развитие высших психических процессов: внимания, памяти, мышления, воображения</a:t>
            </a:r>
          </a:p>
          <a:p>
            <a:pPr marL="400050" indent="-4000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III.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</a:p>
          <a:p>
            <a:pPr marL="400050" indent="-4000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интереса 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бумагопластике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самостоятельной творческой активности в процессе изготовления поделок из бумаги</a:t>
            </a:r>
          </a:p>
          <a:p>
            <a:pPr marL="400050" indent="-400050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43174" y="357166"/>
            <a:ext cx="4786346" cy="584775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ЦЕЛИ И ЗАДАЧИ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500042"/>
            <a:ext cx="6143668" cy="830997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Основные принципы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420888"/>
            <a:ext cx="52149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Специфичность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Наглядность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Интегративность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Индивидуализация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Системность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428604"/>
            <a:ext cx="6072230" cy="714380"/>
          </a:xfrm>
          <a:prstGeom prst="rect">
            <a:avLst/>
          </a:prstGeom>
          <a:gradFill>
            <a:gsLst>
              <a:gs pos="0">
                <a:schemeClr val="bg1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  ПРИЁМЫ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1785918" y="1142984"/>
            <a:ext cx="857256" cy="714380"/>
          </a:xfrm>
          <a:prstGeom prst="straightConnector1">
            <a:avLst/>
          </a:prstGeom>
          <a:ln cmpd="sng">
            <a:solidFill>
              <a:srgbClr val="0000FF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0034" y="1857365"/>
            <a:ext cx="22145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Наглядные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 образца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 способов действий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иллюстраций, книг и картинок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4357694"/>
            <a:ext cx="2428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            </a:t>
            </a:r>
            <a:r>
              <a:rPr lang="ru-RU" b="1" u="sng" dirty="0" smtClean="0"/>
              <a:t>Словесные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Пояснение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 к детям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Напоминание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2" y="1928802"/>
            <a:ext cx="4071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Практические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задания по готовому образцу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задания по указаниям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Обследование образца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Планирование последовательности выполнения действий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полученных результатов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428992" y="4786322"/>
            <a:ext cx="5072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</a:t>
            </a:r>
            <a:r>
              <a:rPr lang="ru-RU" b="1" u="sng" dirty="0" smtClean="0"/>
              <a:t>Игровые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Эпизодические игровые приёмы (загадки, упражнения – имитации, игровые действия в промежутках между выполнением других заданий)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1785918" y="2071678"/>
            <a:ext cx="3143272" cy="1285884"/>
          </a:xfrm>
          <a:prstGeom prst="straightConnector1">
            <a:avLst/>
          </a:prstGeom>
          <a:ln>
            <a:solidFill>
              <a:srgbClr val="0000FF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2750331" y="2678901"/>
            <a:ext cx="3786214" cy="714380"/>
          </a:xfrm>
          <a:prstGeom prst="straightConnector1">
            <a:avLst/>
          </a:prstGeom>
          <a:ln>
            <a:solidFill>
              <a:srgbClr val="0000FF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6500826" y="1500174"/>
            <a:ext cx="857256" cy="142876"/>
          </a:xfrm>
          <a:prstGeom prst="straightConnector1">
            <a:avLst/>
          </a:prstGeom>
          <a:ln cmpd="sng">
            <a:solidFill>
              <a:srgbClr val="0000FF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714356"/>
            <a:ext cx="678661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Репродукции картин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Скульптуры малых форм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Произведения декоративно-прикладного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искусства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Инструменты и материалы для творческой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деятельности детей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Различные виды конструкторов и модулей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Посещение кукольных театров, выставок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детских работ, музеев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Альбомы, книги и наборы открыток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Дидактические игрушки, пособия 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материалы</a:t>
            </a:r>
          </a:p>
          <a:p>
            <a:pPr>
              <a:buFont typeface="Wingdings" pitchFamily="2" charset="2"/>
              <a:buChar char="ü"/>
            </a:pPr>
            <a:endParaRPr lang="ru-RU" b="1" dirty="0" smtClean="0"/>
          </a:p>
          <a:p>
            <a:pPr>
              <a:buFont typeface="Wingdings" pitchFamily="2" charset="2"/>
              <a:buChar char="ü"/>
            </a:pP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00232" y="428604"/>
            <a:ext cx="6286544" cy="584775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СРЕДСТВА ОБУЧЕНИЯ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00232" y="285728"/>
            <a:ext cx="6215105" cy="70788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 </a:t>
            </a:r>
          </a:p>
        </p:txBody>
      </p:sp>
      <p:pic>
        <p:nvPicPr>
          <p:cNvPr id="7" name="Picture 3" descr="F:\IMG_29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4634" y="1785926"/>
            <a:ext cx="3700043" cy="27797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57720" y="1857364"/>
            <a:ext cx="4286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пальчиковая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         гимнастика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9667" y="3581138"/>
            <a:ext cx="4000440" cy="284664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14348" y="4857760"/>
            <a:ext cx="371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игровая 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   деятельность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396</Words>
  <Application>Microsoft Office PowerPoint</Application>
  <PresentationFormat>Экран (4:3)</PresentationFormat>
  <Paragraphs>127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ТВОРЧЕСКАЯ ПРЕЗЕНТАЦИЯ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ПК-2</cp:lastModifiedBy>
  <cp:revision>154</cp:revision>
  <dcterms:created xsi:type="dcterms:W3CDTF">2013-01-06T18:32:13Z</dcterms:created>
  <dcterms:modified xsi:type="dcterms:W3CDTF">2015-02-11T05:53:45Z</dcterms:modified>
</cp:coreProperties>
</file>