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81" r:id="rId4"/>
    <p:sldId id="258" r:id="rId5"/>
    <p:sldId id="259" r:id="rId6"/>
    <p:sldId id="262" r:id="rId7"/>
    <p:sldId id="263" r:id="rId8"/>
    <p:sldId id="264" r:id="rId9"/>
    <p:sldId id="265" r:id="rId10"/>
    <p:sldId id="266" r:id="rId11"/>
    <p:sldId id="267" r:id="rId12"/>
    <p:sldId id="268" r:id="rId13"/>
    <p:sldId id="269" r:id="rId14"/>
    <p:sldId id="282" r:id="rId15"/>
    <p:sldId id="272" r:id="rId16"/>
    <p:sldId id="273" r:id="rId17"/>
    <p:sldId id="283" r:id="rId18"/>
    <p:sldId id="274" r:id="rId19"/>
    <p:sldId id="275" r:id="rId20"/>
    <p:sldId id="277" r:id="rId21"/>
    <p:sldId id="284" r:id="rId22"/>
    <p:sldId id="280" r:id="rId23"/>
    <p:sldId id="276" r:id="rId24"/>
    <p:sldId id="278"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CFBDD20-64FE-4798-A99F-0242805A609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FBDD20-64FE-4798-A99F-0242805A609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FBDD20-64FE-4798-A99F-0242805A609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F809609-1CEE-44ED-9B1C-70B211D29F89}" type="datetimeFigureOut">
              <a:rPr lang="ru-RU" smtClean="0"/>
              <a:pPr/>
              <a:t>08.02.2015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CFBDD20-64FE-4798-A99F-0242805A609D}"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F809609-1CEE-44ED-9B1C-70B211D29F89}" type="datetimeFigureOut">
              <a:rPr lang="ru-RU" smtClean="0"/>
              <a:pPr/>
              <a:t>08.02.2015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CFBDD20-64FE-4798-A99F-0242805A609D}"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t>Деловая игра</a:t>
            </a:r>
            <a:br>
              <a:rPr lang="ru-RU" dirty="0" smtClean="0"/>
            </a:br>
            <a:r>
              <a:rPr lang="ru-RU" dirty="0" smtClean="0"/>
              <a:t>«Гиперактивный ребёнок в детском саду»</a:t>
            </a:r>
            <a:endParaRPr lang="ru-RU" dirty="0"/>
          </a:p>
        </p:txBody>
      </p:sp>
      <p:sp>
        <p:nvSpPr>
          <p:cNvPr id="3" name="Подзаголовок 2"/>
          <p:cNvSpPr>
            <a:spLocks noGrp="1"/>
          </p:cNvSpPr>
          <p:nvPr>
            <p:ph type="subTitle" idx="1"/>
          </p:nvPr>
        </p:nvSpPr>
        <p:spPr>
          <a:xfrm>
            <a:off x="4643438" y="3228536"/>
            <a:ext cx="3744658" cy="3415174"/>
          </a:xfrm>
        </p:spPr>
        <p:txBody>
          <a:bodyPr>
            <a:normAutofit fontScale="62500" lnSpcReduction="20000"/>
          </a:bodyPr>
          <a:lstStyle/>
          <a:p>
            <a:endParaRPr lang="ru-RU" dirty="0" smtClean="0"/>
          </a:p>
          <a:p>
            <a:r>
              <a:rPr lang="ru-RU" sz="4500" dirty="0" smtClean="0"/>
              <a:t>Воспитание – это великое дело, им решается учесть человека.</a:t>
            </a:r>
          </a:p>
          <a:p>
            <a:r>
              <a:rPr lang="ru-RU" sz="4500" dirty="0" smtClean="0"/>
              <a:t>В.Г.Белинский</a:t>
            </a:r>
            <a:endParaRPr lang="ru-RU" dirty="0" smtClean="0"/>
          </a:p>
          <a:p>
            <a:endParaRPr lang="ru-RU" dirty="0" smtClean="0"/>
          </a:p>
          <a:p>
            <a:endParaRPr lang="ru-RU" dirty="0" smtClean="0"/>
          </a:p>
          <a:p>
            <a:r>
              <a:rPr lang="ru-RU" dirty="0" smtClean="0"/>
              <a:t>Подготовила педагог – психолог МКДОУ детского сада комбинированного вида № 10 «Сказка»</a:t>
            </a: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ox(in)">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96086"/>
          </a:xfrm>
        </p:spPr>
        <p:txBody>
          <a:bodyPr>
            <a:normAutofit fontScale="90000"/>
          </a:bodyPr>
          <a:lstStyle/>
          <a:p>
            <a:pPr algn="ctr"/>
            <a:r>
              <a:rPr lang="ru-RU" b="1" dirty="0" smtClean="0"/>
              <a:t/>
            </a:r>
            <a:br>
              <a:rPr lang="ru-RU" b="1" dirty="0" smtClean="0"/>
            </a:br>
            <a:r>
              <a:rPr lang="ru-RU" dirty="0" smtClean="0"/>
              <a:t/>
            </a:r>
            <a:br>
              <a:rPr lang="ru-RU" dirty="0" smtClean="0"/>
            </a:br>
            <a:r>
              <a:rPr lang="ru-RU" b="1" dirty="0" smtClean="0"/>
              <a:t> Гиперактивность.</a:t>
            </a:r>
            <a:endParaRPr lang="ru-RU" dirty="0"/>
          </a:p>
        </p:txBody>
      </p:sp>
      <p:sp>
        <p:nvSpPr>
          <p:cNvPr id="3" name="Содержимое 2"/>
          <p:cNvSpPr>
            <a:spLocks noGrp="1"/>
          </p:cNvSpPr>
          <p:nvPr>
            <p:ph idx="1"/>
          </p:nvPr>
        </p:nvSpPr>
        <p:spPr>
          <a:xfrm>
            <a:off x="457200" y="1571612"/>
            <a:ext cx="8229600" cy="4752988"/>
          </a:xfrm>
        </p:spPr>
        <p:txBody>
          <a:bodyPr>
            <a:normAutofit fontScale="77500" lnSpcReduction="20000"/>
          </a:bodyPr>
          <a:lstStyle/>
          <a:p>
            <a:pPr lvl="0" algn="just"/>
            <a:r>
              <a:rPr lang="ru-RU" dirty="0" smtClean="0"/>
              <a:t>Ребёнок не в состоянии долго усидеть на месте, суетлив, часто беспричинно двигает кистями рук, ногами, совершает многочисленные посторонние движения, которых ребёнок часто вовсе не замечает, извивается как уж,  вскакивает, когда остальные дети делают задания, ходит по группе во время НОД.</a:t>
            </a:r>
          </a:p>
          <a:p>
            <a:pPr lvl="0" algn="just"/>
            <a:r>
              <a:rPr lang="ru-RU" dirty="0" smtClean="0"/>
              <a:t>Все движения ребёнка бесцельны. Он бегает, прыгает, снова влезает куда – то, вертится как волчок, пренебрегая безопасностью.</a:t>
            </a:r>
          </a:p>
          <a:p>
            <a:pPr lvl="0" algn="just"/>
            <a:r>
              <a:rPr lang="ru-RU" dirty="0" smtClean="0"/>
              <a:t>Для ребёнка не доступны тихие игры, он не знает, что такое отдыхать, сидеть спокойно. В большинстве случаев много разговаривает.</a:t>
            </a:r>
          </a:p>
          <a:p>
            <a:pPr lvl="0" algn="just"/>
            <a:r>
              <a:rPr lang="ru-RU" dirty="0" smtClean="0"/>
              <a:t>Ребёнок спит меньше, чем его сверстники.</a:t>
            </a:r>
          </a:p>
          <a:p>
            <a:pPr lvl="0" algn="just"/>
            <a:r>
              <a:rPr lang="ru-RU" dirty="0" smtClean="0"/>
              <a:t>Двигательная активность выше, чем у других детей (даже во сне).</a:t>
            </a:r>
          </a:p>
          <a:p>
            <a:pPr lvl="0" algn="just"/>
            <a:r>
              <a:rPr lang="ru-RU" dirty="0" smtClean="0"/>
              <a:t>В двигательной сфере обычно обнаруживается нарушенная координация, </a:t>
            </a:r>
            <a:r>
              <a:rPr lang="ru-RU" dirty="0" err="1" smtClean="0"/>
              <a:t>несформированность</a:t>
            </a:r>
            <a:r>
              <a:rPr lang="ru-RU" dirty="0" smtClean="0"/>
              <a:t> мелкой моторики (неумение завязывать шнурки, застёгивать пуговицы, использовать ножницы и иглу, в дальнейшем, </a:t>
            </a:r>
            <a:r>
              <a:rPr lang="ru-RU" dirty="0" err="1" smtClean="0"/>
              <a:t>несформированность</a:t>
            </a:r>
            <a:r>
              <a:rPr lang="ru-RU" dirty="0" smtClean="0"/>
              <a:t> почерка).</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b="1" dirty="0" smtClean="0"/>
              <a:t> Импульсивность.</a:t>
            </a:r>
            <a:endParaRPr lang="ru-RU" dirty="0"/>
          </a:p>
        </p:txBody>
      </p:sp>
      <p:sp>
        <p:nvSpPr>
          <p:cNvPr id="3" name="Содержимое 2"/>
          <p:cNvSpPr>
            <a:spLocks noGrp="1"/>
          </p:cNvSpPr>
          <p:nvPr>
            <p:ph idx="1"/>
          </p:nvPr>
        </p:nvSpPr>
        <p:spPr/>
        <p:txBody>
          <a:bodyPr>
            <a:normAutofit/>
          </a:bodyPr>
          <a:lstStyle/>
          <a:p>
            <a:pPr lvl="0"/>
            <a:r>
              <a:rPr lang="ru-RU" dirty="0" smtClean="0"/>
              <a:t>Ребёнок даёт ответы на вопрос, не дослушав его.</a:t>
            </a:r>
          </a:p>
          <a:p>
            <a:pPr lvl="0"/>
            <a:r>
              <a:rPr lang="ru-RU" dirty="0" smtClean="0"/>
              <a:t>Не может дождаться своей очереди.</a:t>
            </a:r>
          </a:p>
          <a:p>
            <a:pPr lvl="0"/>
            <a:r>
              <a:rPr lang="ru-RU" dirty="0" smtClean="0"/>
              <a:t>Вмешивается в разговоры, в игры.</a:t>
            </a:r>
          </a:p>
          <a:p>
            <a:pPr lvl="0"/>
            <a:r>
              <a:rPr lang="ru-RU" dirty="0" smtClean="0"/>
              <a:t>Пристаёт к окружающим.</a:t>
            </a:r>
          </a:p>
          <a:p>
            <a:pPr lvl="0"/>
            <a:r>
              <a:rPr lang="ru-RU" dirty="0" smtClean="0"/>
              <a:t>Может без разрешения встать и выйти из группы.</a:t>
            </a:r>
          </a:p>
          <a:p>
            <a:pPr lvl="0"/>
            <a:r>
              <a:rPr lang="ru-RU" dirty="0" smtClean="0"/>
              <a:t>Не умеет подчиняться правилам и регулировать свои действия.</a:t>
            </a:r>
          </a:p>
          <a:p>
            <a:pPr lvl="0"/>
            <a:r>
              <a:rPr lang="ru-RU" dirty="0" smtClean="0"/>
              <a:t>Часто повышает голос.</a:t>
            </a:r>
          </a:p>
          <a:p>
            <a:pPr lvl="0"/>
            <a:r>
              <a:rPr lang="ru-RU" dirty="0" smtClean="0"/>
              <a:t>У ребёнка часто меняется настроение.</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Не способен долго хранить обиду или вынашивать план мести.</a:t>
            </a:r>
          </a:p>
          <a:p>
            <a:r>
              <a:rPr lang="ru-RU" dirty="0" smtClean="0"/>
              <a:t>Все чувства достаточно поверхностны, лишены объёма и глубины.</a:t>
            </a:r>
          </a:p>
          <a:p>
            <a:r>
              <a:rPr lang="ru-RU" dirty="0" smtClean="0"/>
              <a:t>Отношения со сверстниками складываться по -  разному, в зависимости от степени проявления синдрома.</a:t>
            </a:r>
          </a:p>
          <a:p>
            <a:r>
              <a:rPr lang="ru-RU" dirty="0" smtClean="0"/>
              <a:t>Любит шумные, подвижные игры.</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00042"/>
            <a:ext cx="8229600" cy="204046"/>
          </a:xfrm>
        </p:spPr>
        <p:txBody>
          <a:bodyPr>
            <a:normAutofit fontScale="90000"/>
          </a:bodyPr>
          <a:lstStyle/>
          <a:p>
            <a:endParaRPr lang="ru-RU" dirty="0"/>
          </a:p>
        </p:txBody>
      </p:sp>
      <p:sp>
        <p:nvSpPr>
          <p:cNvPr id="3" name="Содержимое 2"/>
          <p:cNvSpPr>
            <a:spLocks noGrp="1"/>
          </p:cNvSpPr>
          <p:nvPr>
            <p:ph idx="1"/>
          </p:nvPr>
        </p:nvSpPr>
        <p:spPr>
          <a:xfrm>
            <a:off x="457200" y="714356"/>
            <a:ext cx="8229600" cy="5610244"/>
          </a:xfrm>
        </p:spPr>
        <p:txBody>
          <a:bodyPr>
            <a:normAutofit fontScale="92500" lnSpcReduction="10000"/>
          </a:bodyPr>
          <a:lstStyle/>
          <a:p>
            <a:r>
              <a:rPr lang="ru-RU" dirty="0" smtClean="0"/>
              <a:t>трудности в освоении чтения, письма, счёта;</a:t>
            </a:r>
          </a:p>
          <a:p>
            <a:r>
              <a:rPr lang="ru-RU" dirty="0" smtClean="0"/>
              <a:t>задержка психологического развития на 1,5, 1,7 года;</a:t>
            </a:r>
          </a:p>
          <a:p>
            <a:r>
              <a:rPr lang="ru-RU" dirty="0" smtClean="0"/>
              <a:t>слабое развитие тонкой моторной координации;</a:t>
            </a:r>
          </a:p>
          <a:p>
            <a:r>
              <a:rPr lang="ru-RU" dirty="0" smtClean="0"/>
              <a:t>беспорядочные неловкие движения;</a:t>
            </a:r>
          </a:p>
          <a:p>
            <a:r>
              <a:rPr lang="ru-RU" dirty="0" smtClean="0"/>
              <a:t>постоянная внешняя «болтовня»;</a:t>
            </a:r>
          </a:p>
          <a:p>
            <a:r>
              <a:rPr lang="ru-RU" dirty="0" smtClean="0"/>
              <a:t>трудности планирования;</a:t>
            </a:r>
          </a:p>
          <a:p>
            <a:r>
              <a:rPr lang="ru-RU" dirty="0" smtClean="0"/>
              <a:t>слабая </a:t>
            </a:r>
            <a:r>
              <a:rPr lang="ru-RU" dirty="0" err="1" smtClean="0"/>
              <a:t>психо</a:t>
            </a:r>
            <a:r>
              <a:rPr lang="ru-RU" dirty="0" smtClean="0"/>
              <a:t>–эмоциональная устойчивость при неудачах;</a:t>
            </a:r>
          </a:p>
          <a:p>
            <a:r>
              <a:rPr lang="ru-RU" dirty="0" smtClean="0"/>
              <a:t>низкая самооценка; </a:t>
            </a:r>
          </a:p>
          <a:p>
            <a:r>
              <a:rPr lang="ru-RU" dirty="0" smtClean="0"/>
              <a:t>упрямство;</a:t>
            </a:r>
          </a:p>
          <a:p>
            <a:r>
              <a:rPr lang="ru-RU" dirty="0" smtClean="0"/>
              <a:t> лживость;</a:t>
            </a:r>
          </a:p>
          <a:p>
            <a:r>
              <a:rPr lang="ru-RU" dirty="0" smtClean="0"/>
              <a:t>вспыльчивость; </a:t>
            </a:r>
          </a:p>
          <a:p>
            <a:r>
              <a:rPr lang="ru-RU" dirty="0" smtClean="0"/>
              <a:t>агрессивность;</a:t>
            </a:r>
          </a:p>
          <a:p>
            <a:r>
              <a:rPr lang="ru-RU" dirty="0" smtClean="0"/>
              <a:t>агрессивная модель защитного поведения. </a:t>
            </a: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429124" y="714356"/>
            <a:ext cx="4257676" cy="5610244"/>
          </a:xfrm>
        </p:spPr>
        <p:txBody>
          <a:bodyPr>
            <a:normAutofit/>
          </a:bodyPr>
          <a:lstStyle/>
          <a:p>
            <a:pPr algn="ctr"/>
            <a:r>
              <a:rPr lang="ru-RU" sz="3200" b="1" dirty="0" smtClean="0"/>
              <a:t>По результатам исследования </a:t>
            </a:r>
            <a:br>
              <a:rPr lang="ru-RU" sz="3200" b="1" dirty="0" smtClean="0"/>
            </a:br>
            <a:r>
              <a:rPr lang="ru-RU" sz="3200" b="1" dirty="0" smtClean="0"/>
              <a:t>Н.Н. </a:t>
            </a:r>
            <a:r>
              <a:rPr lang="ru-RU" sz="3200" b="1" dirty="0" err="1" smtClean="0"/>
              <a:t>Заваденко</a:t>
            </a:r>
            <a:r>
              <a:rPr lang="ru-RU" sz="3200" b="1" dirty="0" smtClean="0"/>
              <a:t>, поведенческие нарушения сохраняются почти у 70% подростков и 50% взрослых, имевших в детстве диагноз СДВГ.</a:t>
            </a:r>
            <a:endParaRPr lang="ru-RU" sz="3200" dirty="0"/>
          </a:p>
        </p:txBody>
      </p:sp>
      <p:pic>
        <p:nvPicPr>
          <p:cNvPr id="4" name="Picture 2" descr="C:\Users\User\Documents\Васильева Т.Я\Сказка\проблемы\гиперактивные дети\гиперактивность\г 3.jpg"/>
          <p:cNvPicPr>
            <a:picLocks noGrp="1" noChangeAspect="1" noChangeArrowheads="1"/>
          </p:cNvPicPr>
          <p:nvPr>
            <p:ph idx="1"/>
          </p:nvPr>
        </p:nvPicPr>
        <p:blipFill>
          <a:blip r:embed="rId2" cstate="print"/>
          <a:srcRect/>
          <a:stretch>
            <a:fillRect/>
          </a:stretch>
        </p:blipFill>
        <p:spPr bwMode="auto">
          <a:xfrm>
            <a:off x="428596" y="714356"/>
            <a:ext cx="3826246" cy="57173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Доктор медицинских наук, профессор Ю.С. Шевченко</a:t>
            </a:r>
            <a:endParaRPr lang="ru-RU" b="1" dirty="0"/>
          </a:p>
        </p:txBody>
      </p:sp>
      <p:sp>
        <p:nvSpPr>
          <p:cNvPr id="5" name="Содержимое 4"/>
          <p:cNvSpPr>
            <a:spLocks noGrp="1"/>
          </p:cNvSpPr>
          <p:nvPr>
            <p:ph idx="1"/>
          </p:nvPr>
        </p:nvSpPr>
        <p:spPr/>
        <p:txBody>
          <a:bodyPr/>
          <a:lstStyle/>
          <a:p>
            <a:pPr>
              <a:buNone/>
            </a:pPr>
            <a:r>
              <a:rPr lang="ru-RU" dirty="0" smtClean="0"/>
              <a:t>  «</a:t>
            </a:r>
            <a:r>
              <a:rPr lang="ru-RU" sz="3600" b="1" i="1" dirty="0" smtClean="0"/>
              <a:t>ни одна таблетка не может научить человека, как надо себя вести. Неадекватное же поведение, возникшее в детстве, способно зафиксироваться и привычно воспроизводиться».</a:t>
            </a:r>
            <a:endParaRPr lang="ru-RU" sz="3600" b="1" i="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ox(in)">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Педагогическая мастерская</a:t>
            </a:r>
            <a:endParaRPr lang="ru-RU" b="1" dirty="0"/>
          </a:p>
        </p:txBody>
      </p:sp>
      <p:pic>
        <p:nvPicPr>
          <p:cNvPr id="3074" name="Picture 2" descr="C:\Users\User\Pictures\картинки кризис\телефон доверия.jpg"/>
          <p:cNvPicPr>
            <a:picLocks noGrp="1" noChangeAspect="1" noChangeArrowheads="1"/>
          </p:cNvPicPr>
          <p:nvPr>
            <p:ph idx="1"/>
          </p:nvPr>
        </p:nvPicPr>
        <p:blipFill>
          <a:blip r:embed="rId2"/>
          <a:srcRect/>
          <a:stretch>
            <a:fillRect/>
          </a:stretch>
        </p:blipFill>
        <p:spPr bwMode="auto">
          <a:xfrm>
            <a:off x="1639599" y="1935163"/>
            <a:ext cx="5864801" cy="4389437"/>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blinds(horizontal)">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47046"/>
          </a:xfrm>
        </p:spPr>
        <p:txBody>
          <a:bodyPr>
            <a:normAutofit fontScale="90000"/>
          </a:bodyPr>
          <a:lstStyle/>
          <a:p>
            <a:pPr algn="ctr"/>
            <a:r>
              <a:rPr lang="ru-RU" b="1" dirty="0" smtClean="0"/>
              <a:t>Советы родителям детей  имеющих проблемы:</a:t>
            </a:r>
            <a:endParaRPr lang="ru-RU" b="1" dirty="0"/>
          </a:p>
        </p:txBody>
      </p:sp>
      <p:sp>
        <p:nvSpPr>
          <p:cNvPr id="3" name="Содержимое 2"/>
          <p:cNvSpPr>
            <a:spLocks noGrp="1"/>
          </p:cNvSpPr>
          <p:nvPr>
            <p:ph idx="1"/>
          </p:nvPr>
        </p:nvSpPr>
        <p:spPr/>
        <p:txBody>
          <a:bodyPr>
            <a:normAutofit/>
          </a:bodyPr>
          <a:lstStyle/>
          <a:p>
            <a:r>
              <a:rPr lang="ru-RU" sz="5400" dirty="0" smtClean="0"/>
              <a:t>Дефицит внимания</a:t>
            </a:r>
          </a:p>
          <a:p>
            <a:r>
              <a:rPr lang="ru-RU" sz="5400" dirty="0" smtClean="0"/>
              <a:t>Гиперактивность.</a:t>
            </a:r>
          </a:p>
          <a:p>
            <a:r>
              <a:rPr lang="ru-RU" sz="5400" dirty="0" smtClean="0"/>
              <a:t>Импульсивность</a:t>
            </a:r>
            <a:endParaRPr lang="ru-RU" sz="54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
            </a:r>
            <a:br>
              <a:rPr lang="ru-RU" b="1" dirty="0" smtClean="0"/>
            </a:br>
            <a:r>
              <a:rPr lang="ru-RU" b="1" dirty="0" smtClean="0"/>
              <a:t/>
            </a:r>
            <a:br>
              <a:rPr lang="ru-RU" b="1" dirty="0" smtClean="0"/>
            </a:br>
            <a:r>
              <a:rPr lang="ru-RU" b="1" dirty="0" smtClean="0"/>
              <a:t/>
            </a:r>
            <a:br>
              <a:rPr lang="ru-RU" b="1" dirty="0" smtClean="0"/>
            </a:br>
            <a:r>
              <a:rPr lang="ru-RU" dirty="0" smtClean="0"/>
              <a:t/>
            </a:r>
            <a:br>
              <a:rPr lang="ru-RU" dirty="0" smtClean="0"/>
            </a:br>
            <a:r>
              <a:rPr lang="ru-RU" sz="4400" b="1" dirty="0" smtClean="0"/>
              <a:t> Советы родителям  гиперактивных детей от доктора </a:t>
            </a:r>
            <a:r>
              <a:rPr lang="ru-RU" sz="4400" b="1" dirty="0" err="1" smtClean="0"/>
              <a:t>Д.Роншу</a:t>
            </a:r>
            <a:r>
              <a:rPr lang="ru-RU" sz="4400" b="1" dirty="0" smtClean="0"/>
              <a:t>.</a:t>
            </a:r>
            <a:endParaRPr lang="ru-RU" sz="4400" b="1" dirty="0"/>
          </a:p>
        </p:txBody>
      </p:sp>
      <p:sp>
        <p:nvSpPr>
          <p:cNvPr id="3" name="Содержимое 2"/>
          <p:cNvSpPr>
            <a:spLocks noGrp="1"/>
          </p:cNvSpPr>
          <p:nvPr>
            <p:ph idx="1"/>
          </p:nvPr>
        </p:nvSpPr>
        <p:spPr/>
        <p:txBody>
          <a:bodyPr>
            <a:normAutofit fontScale="92500" lnSpcReduction="20000"/>
          </a:bodyPr>
          <a:lstStyle/>
          <a:p>
            <a:pPr algn="just"/>
            <a:r>
              <a:rPr lang="ru-RU" sz="3200" dirty="0" smtClean="0"/>
              <a:t>1. Проявляйте последовательность в соблюдении установленных правил и в применении мер наказания.</a:t>
            </a:r>
          </a:p>
          <a:p>
            <a:pPr algn="just"/>
            <a:r>
              <a:rPr lang="ru-RU" sz="3200" dirty="0" smtClean="0"/>
              <a:t>2. Следите за своей речью, говорите медленно, спокойным тоном.</a:t>
            </a:r>
          </a:p>
          <a:p>
            <a:pPr algn="just"/>
            <a:r>
              <a:rPr lang="ru-RU" sz="3200" dirty="0" smtClean="0"/>
              <a:t>3. Старайтесь, по возможности, держать свои эмоции в охлаждённом состоянии.</a:t>
            </a:r>
          </a:p>
          <a:p>
            <a:pPr algn="just"/>
            <a:r>
              <a:rPr lang="ru-RU" sz="3200" dirty="0" smtClean="0"/>
              <a:t>4. Избегайте непрерывного отрицательного реагирования. Старайтесь реже говорить: «Нет», «Прекрати», «Нельзя».</a:t>
            </a:r>
          </a:p>
          <a:p>
            <a:endParaRPr lang="ru-RU" sz="3200" b="1" dirty="0" smtClean="0"/>
          </a:p>
          <a:p>
            <a:pPr>
              <a:buNone/>
            </a:pPr>
            <a:endParaRPr lang="ru-RU" b="1" dirty="0" smtClean="0"/>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fontScale="92500" lnSpcReduction="20000"/>
          </a:bodyPr>
          <a:lstStyle/>
          <a:p>
            <a:pPr algn="just"/>
            <a:r>
              <a:rPr lang="ru-RU" sz="3200" dirty="0" smtClean="0"/>
              <a:t>5. Отличайте формы поведения, которые вам не нравятся, от личностных качеств своего ребёнка. </a:t>
            </a:r>
          </a:p>
          <a:p>
            <a:pPr algn="just"/>
            <a:r>
              <a:rPr lang="ru-RU" sz="3200" dirty="0" smtClean="0"/>
              <a:t>6. Предлагайте ребёнку очень чёткое расписание повседневных дел. Составьте распорядок дня, в котором определите время утреннего подъёма, еды, игры, просмотра телевизора, для занятий, работы по дому и отхода ко сну. </a:t>
            </a:r>
          </a:p>
          <a:p>
            <a:pPr algn="just"/>
            <a:r>
              <a:rPr lang="ru-RU" sz="3200" dirty="0" smtClean="0"/>
              <a:t>7. Учите ребёнка выполнять новые или сложные задания, используя для этого сочетание практических действий с коротким, ясным объяснением в спокойном тоне. </a:t>
            </a:r>
          </a:p>
          <a:p>
            <a:pPr>
              <a:buNone/>
            </a:pPr>
            <a:endParaRPr lang="ru-RU" sz="3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err="1" smtClean="0"/>
              <a:t>Бенджамин</a:t>
            </a:r>
            <a:r>
              <a:rPr lang="ru-RU" b="1" dirty="0" smtClean="0"/>
              <a:t> Джонсон</a:t>
            </a:r>
            <a:endParaRPr lang="ru-RU" b="1" dirty="0"/>
          </a:p>
        </p:txBody>
      </p:sp>
      <p:sp>
        <p:nvSpPr>
          <p:cNvPr id="3" name="Содержимое 2"/>
          <p:cNvSpPr>
            <a:spLocks noGrp="1"/>
          </p:cNvSpPr>
          <p:nvPr>
            <p:ph idx="1"/>
          </p:nvPr>
        </p:nvSpPr>
        <p:spPr>
          <a:xfrm>
            <a:off x="857224" y="1935480"/>
            <a:ext cx="7829576" cy="4389120"/>
          </a:xfrm>
        </p:spPr>
        <p:txBody>
          <a:bodyPr>
            <a:normAutofit/>
          </a:bodyPr>
          <a:lstStyle/>
          <a:p>
            <a:pPr algn="ctr">
              <a:buNone/>
            </a:pPr>
            <a:r>
              <a:rPr lang="ru-RU" dirty="0" smtClean="0"/>
              <a:t>	</a:t>
            </a:r>
            <a:r>
              <a:rPr lang="ru-RU" sz="4800" b="1" i="1" dirty="0" smtClean="0"/>
              <a:t>«Добрые люди подобны звёздам, светилам того века в котором они живут, озаряя свои времена».</a:t>
            </a:r>
            <a:endParaRPr lang="ru-RU" sz="4800" b="1" i="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38806"/>
          </a:xfrm>
        </p:spPr>
        <p:txBody>
          <a:bodyPr>
            <a:normAutofit fontScale="92500" lnSpcReduction="10000"/>
          </a:bodyPr>
          <a:lstStyle/>
          <a:p>
            <a:pPr algn="just"/>
            <a:endParaRPr lang="ru-RU" sz="3200" dirty="0" smtClean="0"/>
          </a:p>
          <a:p>
            <a:pPr algn="just"/>
            <a:r>
              <a:rPr lang="ru-RU" sz="3200" dirty="0" smtClean="0"/>
              <a:t>8. Постарайтесь выделить для ребёнка комнату или её часть, которая будет его собственной, особой территорией. Избегайте при этом ярких цветов и сложных композиций в её оформлении. </a:t>
            </a:r>
          </a:p>
          <a:p>
            <a:pPr algn="just"/>
            <a:r>
              <a:rPr lang="ru-RU" sz="3200" dirty="0" smtClean="0"/>
              <a:t>9. Предлагайте ребёнку не больше одного дела одновременно; давайте ему только одну-единственную игрушку; </a:t>
            </a:r>
          </a:p>
          <a:p>
            <a:pPr algn="just"/>
            <a:r>
              <a:rPr lang="ru-RU" sz="3200" dirty="0" smtClean="0"/>
              <a:t>10. Определите для ребёнка круг обязанностей, которые имеют существенное значение для его развития. </a:t>
            </a:r>
          </a:p>
          <a:p>
            <a:endParaRPr lang="ru-RU" sz="3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38806"/>
          </a:xfrm>
        </p:spPr>
        <p:txBody>
          <a:bodyPr>
            <a:normAutofit/>
          </a:bodyPr>
          <a:lstStyle/>
          <a:p>
            <a:r>
              <a:rPr lang="ru-RU" sz="2800" dirty="0" smtClean="0"/>
              <a:t>11. Старайтесь расшифровывать сигналы, предупреждающие о возможности взрыва в поведении ребёнка. </a:t>
            </a:r>
          </a:p>
          <a:p>
            <a:r>
              <a:rPr lang="ru-RU" sz="2800" dirty="0" smtClean="0"/>
              <a:t>12. Ограничивайте число товарищей по играм одним, самое большее двумя детьми одновременно из-за того, что ребёнок слишком легко возбуждается. </a:t>
            </a:r>
          </a:p>
          <a:p>
            <a:r>
              <a:rPr lang="ru-RU" sz="2800" dirty="0" smtClean="0"/>
              <a:t>13. Старайтесь не проявлять к ребёнку излишней жалостливости.</a:t>
            </a:r>
          </a:p>
          <a:p>
            <a:r>
              <a:rPr lang="ru-RU" sz="2800" dirty="0" smtClean="0"/>
              <a:t>14. Помните названия и дозы лекарств, которые выписаны ребёнку. Давайте их регулярно. </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681682"/>
          </a:xfrm>
        </p:spPr>
        <p:txBody>
          <a:bodyPr numCol="1">
            <a:normAutofit fontScale="77500" lnSpcReduction="20000"/>
          </a:bodyPr>
          <a:lstStyle/>
          <a:p>
            <a:pPr algn="ctr">
              <a:buNone/>
            </a:pPr>
            <a:r>
              <a:rPr lang="ru-RU" sz="2800" b="1" i="1" dirty="0" smtClean="0"/>
              <a:t> </a:t>
            </a:r>
            <a:r>
              <a:rPr lang="ru-RU" sz="4000" b="1" i="1" dirty="0" smtClean="0"/>
              <a:t>Томас Эдисон,</a:t>
            </a:r>
          </a:p>
          <a:p>
            <a:pPr algn="ctr">
              <a:buNone/>
            </a:pPr>
            <a:r>
              <a:rPr lang="ru-RU" sz="4000" b="1" i="1" dirty="0" smtClean="0"/>
              <a:t> Линкольн, </a:t>
            </a:r>
          </a:p>
          <a:p>
            <a:pPr algn="ctr">
              <a:buNone/>
            </a:pPr>
            <a:r>
              <a:rPr lang="ru-RU" sz="4000" b="1" i="1" dirty="0" smtClean="0"/>
              <a:t>Сальвадор Дали, </a:t>
            </a:r>
          </a:p>
          <a:p>
            <a:pPr algn="ctr">
              <a:buNone/>
            </a:pPr>
            <a:r>
              <a:rPr lang="ru-RU" sz="4000" b="1" i="1" dirty="0" smtClean="0"/>
              <a:t>Моцарт, </a:t>
            </a:r>
          </a:p>
          <a:p>
            <a:pPr algn="ctr">
              <a:buNone/>
            </a:pPr>
            <a:r>
              <a:rPr lang="ru-RU" sz="4000" b="1" i="1" dirty="0" smtClean="0"/>
              <a:t>Пикассо, </a:t>
            </a:r>
          </a:p>
          <a:p>
            <a:pPr algn="ctr">
              <a:buNone/>
            </a:pPr>
            <a:r>
              <a:rPr lang="ru-RU" sz="4000" b="1" i="1" dirty="0" smtClean="0"/>
              <a:t>Дисней, </a:t>
            </a:r>
          </a:p>
          <a:p>
            <a:pPr algn="ctr">
              <a:buNone/>
            </a:pPr>
            <a:r>
              <a:rPr lang="ru-RU" sz="4000" b="1" i="1" dirty="0" smtClean="0"/>
              <a:t>Эйнштейн, </a:t>
            </a:r>
          </a:p>
          <a:p>
            <a:pPr algn="ctr">
              <a:buNone/>
            </a:pPr>
            <a:r>
              <a:rPr lang="ru-RU" sz="4000" b="1" i="1" dirty="0" smtClean="0"/>
              <a:t>Бернард Шоу,</a:t>
            </a:r>
          </a:p>
          <a:p>
            <a:pPr algn="ctr">
              <a:buNone/>
            </a:pPr>
            <a:r>
              <a:rPr lang="ru-RU" sz="4000" b="1" i="1" dirty="0" smtClean="0"/>
              <a:t> Ньютон,</a:t>
            </a:r>
          </a:p>
          <a:p>
            <a:pPr algn="ctr">
              <a:buNone/>
            </a:pPr>
            <a:r>
              <a:rPr lang="ru-RU" sz="4000" b="1" i="1" dirty="0" smtClean="0"/>
              <a:t> А.С.Пушкин, </a:t>
            </a:r>
          </a:p>
          <a:p>
            <a:pPr algn="ctr">
              <a:buNone/>
            </a:pPr>
            <a:r>
              <a:rPr lang="ru-RU" sz="4000" b="1" i="1" dirty="0" smtClean="0"/>
              <a:t>Александр Македонский, </a:t>
            </a:r>
          </a:p>
          <a:p>
            <a:pPr algn="ctr">
              <a:buNone/>
            </a:pPr>
            <a:r>
              <a:rPr lang="ru-RU" sz="4000" b="1" i="1" smtClean="0"/>
              <a:t>Ф.М.Достоевский</a:t>
            </a:r>
            <a:r>
              <a:rPr lang="ru-RU" sz="4000" b="1" i="1" dirty="0" smtClean="0"/>
              <a:t>.</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linds(horizontal)">
                                      <p:cBhvr>
                                        <p:cTn id="31" dur="500"/>
                                        <p:tgtEl>
                                          <p:spTgt spid="3">
                                            <p:txEl>
                                              <p:pRg st="8" end="8"/>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blinds(horizontal)">
                                      <p:cBhvr>
                                        <p:cTn id="34" dur="500"/>
                                        <p:tgtEl>
                                          <p:spTgt spid="3">
                                            <p:txEl>
                                              <p:pRg st="9" end="9"/>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blinds(horizontal)">
                                      <p:cBhvr>
                                        <p:cTn id="37" dur="500"/>
                                        <p:tgtEl>
                                          <p:spTgt spid="3">
                                            <p:txEl>
                                              <p:pRg st="10" end="10"/>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blinds(horizontal)">
                                      <p:cBhvr>
                                        <p:cTn id="4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Ваше мнение.</a:t>
            </a:r>
            <a:endParaRPr lang="ru-RU" b="1" dirty="0"/>
          </a:p>
        </p:txBody>
      </p:sp>
      <p:sp>
        <p:nvSpPr>
          <p:cNvPr id="3" name="Содержимое 2"/>
          <p:cNvSpPr>
            <a:spLocks noGrp="1"/>
          </p:cNvSpPr>
          <p:nvPr>
            <p:ph idx="1"/>
          </p:nvPr>
        </p:nvSpPr>
        <p:spPr/>
        <p:txBody>
          <a:bodyPr>
            <a:normAutofit/>
          </a:bodyPr>
          <a:lstStyle/>
          <a:p>
            <a:r>
              <a:rPr lang="ru-RU" sz="4800" b="1" dirty="0" smtClean="0"/>
              <a:t>что понравилось, </a:t>
            </a:r>
          </a:p>
          <a:p>
            <a:r>
              <a:rPr lang="ru-RU" sz="4800" b="1" dirty="0" smtClean="0"/>
              <a:t>что узнали нового, </a:t>
            </a:r>
          </a:p>
          <a:p>
            <a:r>
              <a:rPr lang="ru-RU" sz="4800" b="1" dirty="0" smtClean="0"/>
              <a:t>что будете использовать в своей работе?</a:t>
            </a:r>
            <a:endParaRPr lang="ru-RU" sz="48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800" b="1" dirty="0" smtClean="0"/>
              <a:t>Спасибо за внимание!</a:t>
            </a:r>
            <a:br>
              <a:rPr lang="ru-RU" sz="4800" b="1" dirty="0" smtClean="0"/>
            </a:br>
            <a:endParaRPr lang="ru-RU" dirty="0"/>
          </a:p>
        </p:txBody>
      </p:sp>
      <p:sp>
        <p:nvSpPr>
          <p:cNvPr id="3" name="Содержимое 2"/>
          <p:cNvSpPr>
            <a:spLocks noGrp="1"/>
          </p:cNvSpPr>
          <p:nvPr>
            <p:ph idx="1"/>
          </p:nvPr>
        </p:nvSpPr>
        <p:spPr/>
        <p:txBody>
          <a:bodyPr>
            <a:normAutofit/>
          </a:bodyPr>
          <a:lstStyle/>
          <a:p>
            <a:pPr algn="ctr">
              <a:buNone/>
            </a:pPr>
            <a:endParaRPr lang="ru-RU" sz="5400" b="1" dirty="0"/>
          </a:p>
        </p:txBody>
      </p:sp>
      <p:pic>
        <p:nvPicPr>
          <p:cNvPr id="6" name="Picture 2" descr="C:\Users\User\Pictures\общение\общение 8.jpg"/>
          <p:cNvPicPr>
            <a:picLocks noChangeAspect="1" noChangeArrowheads="1"/>
          </p:cNvPicPr>
          <p:nvPr/>
        </p:nvPicPr>
        <p:blipFill>
          <a:blip r:embed="rId2"/>
          <a:srcRect/>
          <a:stretch>
            <a:fillRect/>
          </a:stretch>
        </p:blipFill>
        <p:spPr bwMode="auto">
          <a:xfrm>
            <a:off x="2500298" y="1928802"/>
            <a:ext cx="4071966" cy="4455647"/>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sz="4400" b="1" i="1" dirty="0" smtClean="0"/>
              <a:t>«Всякое слово </a:t>
            </a:r>
          </a:p>
          <a:p>
            <a:pPr algn="ctr">
              <a:buNone/>
            </a:pPr>
            <a:r>
              <a:rPr lang="ru-RU" sz="4400" b="1" i="1" dirty="0" smtClean="0"/>
              <a:t>где-нибудь да оказывается подходящим».</a:t>
            </a:r>
          </a:p>
          <a:p>
            <a:pPr algn="r">
              <a:buNone/>
            </a:pPr>
            <a:endParaRPr lang="ru-RU" sz="4400" b="1" i="1" dirty="0" smtClean="0"/>
          </a:p>
          <a:p>
            <a:pPr algn="r">
              <a:buNone/>
            </a:pPr>
            <a:r>
              <a:rPr lang="ru-RU" sz="4400" b="1" i="1" dirty="0" err="1" smtClean="0"/>
              <a:t>Квинтилиан</a:t>
            </a:r>
            <a:endParaRPr lang="ru-RU" sz="4400" b="1" i="1" dirty="0" smtClean="0"/>
          </a:p>
          <a:p>
            <a:pPr>
              <a:buNone/>
            </a:pPr>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amond(in)">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489922"/>
          </a:xfrm>
        </p:spPr>
        <p:txBody>
          <a:bodyPr>
            <a:noAutofit/>
          </a:bodyPr>
          <a:lstStyle/>
          <a:p>
            <a:pPr algn="ctr"/>
            <a:r>
              <a:rPr lang="ru-RU" sz="3200" b="1" dirty="0" smtClean="0"/>
              <a:t>психологический диагноз – </a:t>
            </a:r>
            <a:br>
              <a:rPr lang="ru-RU" sz="3200" b="1" dirty="0" smtClean="0"/>
            </a:br>
            <a:r>
              <a:rPr lang="ru-RU" sz="3200" b="1" dirty="0" smtClean="0"/>
              <a:t>синдром дефицита внимания с гиперактивностью (СДВГ). </a:t>
            </a:r>
            <a:endParaRPr lang="ru-RU" sz="3200" b="1" dirty="0"/>
          </a:p>
        </p:txBody>
      </p:sp>
      <p:pic>
        <p:nvPicPr>
          <p:cNvPr id="2051" name="Picture 3" descr="C:\Users\User\Documents\Васильева Т.Я\Сказка\проблемы\гиперактивные дети\гиперактивность\г 2.gif"/>
          <p:cNvPicPr>
            <a:picLocks noGrp="1" noChangeAspect="1" noChangeArrowheads="1"/>
          </p:cNvPicPr>
          <p:nvPr>
            <p:ph idx="1"/>
          </p:nvPr>
        </p:nvPicPr>
        <p:blipFill>
          <a:blip r:embed="rId2"/>
          <a:srcRect/>
          <a:stretch>
            <a:fillRect/>
          </a:stretch>
        </p:blipFill>
        <p:spPr bwMode="auto">
          <a:xfrm>
            <a:off x="714348" y="1928802"/>
            <a:ext cx="4143404" cy="4711347"/>
          </a:xfrm>
          <a:prstGeom prst="rect">
            <a:avLst/>
          </a:prstGeom>
          <a:noFill/>
        </p:spPr>
      </p:pic>
      <p:pic>
        <p:nvPicPr>
          <p:cNvPr id="7" name="Picture 3" descr="C:\Users\User\Documents\Васильева Т.Я\Сказка\проблемы\гиперактивные дети\гиперактивность\г 2.gif"/>
          <p:cNvPicPr>
            <a:picLocks noChangeAspect="1" noChangeArrowheads="1"/>
          </p:cNvPicPr>
          <p:nvPr/>
        </p:nvPicPr>
        <p:blipFill>
          <a:blip r:embed="rId2"/>
          <a:srcRect/>
          <a:stretch>
            <a:fillRect/>
          </a:stretch>
        </p:blipFill>
        <p:spPr bwMode="auto">
          <a:xfrm>
            <a:off x="3857620" y="1928802"/>
            <a:ext cx="4143404" cy="4711347"/>
          </a:xfrm>
          <a:prstGeom prst="rect">
            <a:avLst/>
          </a:prstGeom>
          <a:noFill/>
        </p:spPr>
      </p:pic>
      <p:pic>
        <p:nvPicPr>
          <p:cNvPr id="8" name="Picture 3" descr="C:\Users\User\Documents\Васильева Т.Я\Сказка\проблемы\гиперактивные дети\гиперактивность\г 2.gif"/>
          <p:cNvPicPr>
            <a:picLocks noChangeAspect="1" noChangeArrowheads="1"/>
          </p:cNvPicPr>
          <p:nvPr/>
        </p:nvPicPr>
        <p:blipFill>
          <a:blip r:embed="rId2"/>
          <a:srcRect l="5172" r="3448"/>
          <a:stretch>
            <a:fillRect/>
          </a:stretch>
        </p:blipFill>
        <p:spPr bwMode="auto">
          <a:xfrm>
            <a:off x="2643174" y="1928802"/>
            <a:ext cx="3786214" cy="4711347"/>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 calcmode="lin" valueType="num">
                                      <p:cBhvr>
                                        <p:cTn id="19" dur="500" decel="50000" fill="hold">
                                          <p:stCondLst>
                                            <p:cond delay="0"/>
                                          </p:stCondLst>
                                        </p:cTn>
                                        <p:tgtEl>
                                          <p:spTgt spid="205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05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051"/>
                                        </p:tgtEl>
                                        <p:attrNameLst>
                                          <p:attrName>ppt_w</p:attrName>
                                        </p:attrNameLst>
                                      </p:cBhvr>
                                      <p:tavLst>
                                        <p:tav tm="0">
                                          <p:val>
                                            <p:strVal val="#ppt_w*.05"/>
                                          </p:val>
                                        </p:tav>
                                        <p:tav tm="100000">
                                          <p:val>
                                            <p:strVal val="#ppt_w"/>
                                          </p:val>
                                        </p:tav>
                                      </p:tavLst>
                                    </p:anim>
                                    <p:anim calcmode="lin" valueType="num">
                                      <p:cBhvr>
                                        <p:cTn id="22" dur="1000" fill="hold"/>
                                        <p:tgtEl>
                                          <p:spTgt spid="205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05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05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05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051"/>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box(in)">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418484"/>
          </a:xfrm>
        </p:spPr>
        <p:txBody>
          <a:bodyPr>
            <a:normAutofit fontScale="90000"/>
          </a:bodyPr>
          <a:lstStyle/>
          <a:p>
            <a:pPr lvl="0" algn="ctr"/>
            <a:r>
              <a:rPr lang="ru-RU" b="1" dirty="0" smtClean="0"/>
              <a:t/>
            </a:r>
            <a:br>
              <a:rPr lang="ru-RU" b="1" dirty="0" smtClean="0"/>
            </a:br>
            <a:r>
              <a:rPr lang="ru-RU" b="1" dirty="0" smtClean="0"/>
              <a:t/>
            </a:r>
            <a:br>
              <a:rPr lang="ru-RU" b="1" dirty="0" smtClean="0"/>
            </a:br>
            <a:r>
              <a:rPr lang="ru-RU" b="1" dirty="0" smtClean="0"/>
              <a:t/>
            </a:r>
            <a:br>
              <a:rPr lang="ru-RU" b="1" dirty="0" smtClean="0"/>
            </a:br>
            <a:r>
              <a:rPr lang="ru-RU" dirty="0" smtClean="0"/>
              <a:t/>
            </a:r>
            <a:br>
              <a:rPr lang="ru-RU" dirty="0" smtClean="0"/>
            </a:br>
            <a:r>
              <a:rPr lang="ru-RU" b="1" dirty="0" smtClean="0"/>
              <a:t> Упражнение </a:t>
            </a:r>
            <a:br>
              <a:rPr lang="ru-RU" b="1" dirty="0" smtClean="0"/>
            </a:br>
            <a:r>
              <a:rPr lang="ru-RU" b="1" dirty="0" smtClean="0"/>
              <a:t>«Закончи предложение».</a:t>
            </a:r>
            <a:r>
              <a:rPr lang="ru-RU" dirty="0" smtClean="0"/>
              <a:t> </a:t>
            </a:r>
            <a:endParaRPr lang="ru-RU" dirty="0"/>
          </a:p>
        </p:txBody>
      </p:sp>
      <p:sp>
        <p:nvSpPr>
          <p:cNvPr id="3" name="Содержимое 2"/>
          <p:cNvSpPr>
            <a:spLocks noGrp="1"/>
          </p:cNvSpPr>
          <p:nvPr>
            <p:ph idx="1"/>
          </p:nvPr>
        </p:nvSpPr>
        <p:spPr/>
        <p:txBody>
          <a:bodyPr/>
          <a:lstStyle/>
          <a:p>
            <a:pPr>
              <a:buNone/>
            </a:pPr>
            <a:r>
              <a:rPr lang="ru-RU" b="1" dirty="0" smtClean="0"/>
              <a:t>Продолжите, пожалуйста, предложение </a:t>
            </a:r>
            <a:r>
              <a:rPr lang="ru-RU" sz="3600" b="1" dirty="0" smtClean="0"/>
              <a:t>«Гиперактивный ребёнок это….»</a:t>
            </a:r>
            <a:endParaRPr lang="ru-RU" sz="3600" b="1" dirty="0"/>
          </a:p>
        </p:txBody>
      </p:sp>
      <p:pic>
        <p:nvPicPr>
          <p:cNvPr id="6" name="Picture 2" descr="C:\Users\User\Pictures\смешняшки\623650025.jpg"/>
          <p:cNvPicPr>
            <a:picLocks noChangeAspect="1" noChangeArrowheads="1"/>
          </p:cNvPicPr>
          <p:nvPr/>
        </p:nvPicPr>
        <p:blipFill>
          <a:blip r:embed="rId2"/>
          <a:srcRect/>
          <a:stretch>
            <a:fillRect/>
          </a:stretch>
        </p:blipFill>
        <p:spPr bwMode="auto">
          <a:xfrm>
            <a:off x="1357290" y="3000372"/>
            <a:ext cx="2714644" cy="3480313"/>
          </a:xfrm>
          <a:prstGeom prst="rect">
            <a:avLst/>
          </a:prstGeom>
          <a:noFill/>
        </p:spPr>
      </p:pic>
      <p:pic>
        <p:nvPicPr>
          <p:cNvPr id="7" name="Picture 2" descr="C:\Users\User\Pictures\смешняшки\332249189.jpg"/>
          <p:cNvPicPr>
            <a:picLocks noChangeAspect="1" noChangeArrowheads="1"/>
          </p:cNvPicPr>
          <p:nvPr/>
        </p:nvPicPr>
        <p:blipFill>
          <a:blip r:embed="rId3"/>
          <a:srcRect/>
          <a:stretch>
            <a:fillRect/>
          </a:stretch>
        </p:blipFill>
        <p:spPr bwMode="auto">
          <a:xfrm>
            <a:off x="5357818" y="3786190"/>
            <a:ext cx="2143140" cy="2465559"/>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2143140"/>
          </a:xfrm>
        </p:spPr>
        <p:txBody>
          <a:bodyPr>
            <a:noAutofit/>
          </a:bodyPr>
          <a:lstStyle/>
          <a:p>
            <a:pPr algn="ctr"/>
            <a:r>
              <a:rPr lang="ru-RU" sz="3600" b="1" dirty="0" smtClean="0"/>
              <a:t/>
            </a:r>
            <a:br>
              <a:rPr lang="ru-RU" sz="3600" b="1" dirty="0" smtClean="0"/>
            </a:br>
            <a:r>
              <a:rPr lang="ru-RU" sz="3600" b="1" dirty="0" smtClean="0"/>
              <a:t/>
            </a:r>
            <a:br>
              <a:rPr lang="ru-RU" sz="3600" b="1" dirty="0" smtClean="0"/>
            </a:br>
            <a:r>
              <a:rPr lang="ru-RU" sz="3600" b="1" dirty="0" smtClean="0"/>
              <a:t>СДВГ наблюдается от 2,2 до 18% малышей, </a:t>
            </a:r>
            <a:br>
              <a:rPr lang="ru-RU" sz="3600" b="1" dirty="0" smtClean="0"/>
            </a:br>
            <a:r>
              <a:rPr lang="ru-RU" sz="3600" b="1" dirty="0" smtClean="0"/>
              <a:t>у мальчиков в 4-5 раз чаще чем у девочек</a:t>
            </a:r>
            <a:endParaRPr lang="ru-RU" sz="3600" b="1" dirty="0"/>
          </a:p>
        </p:txBody>
      </p:sp>
      <p:pic>
        <p:nvPicPr>
          <p:cNvPr id="4" name="Picture 2" descr="C:\Users\User\Pictures\сказки\сказки.jpg"/>
          <p:cNvPicPr>
            <a:picLocks noGrp="1" noChangeAspect="1" noChangeArrowheads="1"/>
          </p:cNvPicPr>
          <p:nvPr>
            <p:ph idx="1"/>
          </p:nvPr>
        </p:nvPicPr>
        <p:blipFill>
          <a:blip r:embed="rId2"/>
          <a:srcRect l="23750" t="48333" r="46250"/>
          <a:stretch>
            <a:fillRect/>
          </a:stretch>
        </p:blipFill>
        <p:spPr bwMode="auto">
          <a:xfrm>
            <a:off x="1071538" y="3071810"/>
            <a:ext cx="2143140" cy="3368026"/>
          </a:xfrm>
          <a:prstGeom prst="rect">
            <a:avLst/>
          </a:prstGeom>
          <a:noFill/>
        </p:spPr>
      </p:pic>
      <p:pic>
        <p:nvPicPr>
          <p:cNvPr id="5" name="Picture 3" descr="C:\Users\User\Pictures\сказки\сказка 12.jpg"/>
          <p:cNvPicPr>
            <a:picLocks noChangeAspect="1" noChangeArrowheads="1"/>
          </p:cNvPicPr>
          <p:nvPr/>
        </p:nvPicPr>
        <p:blipFill>
          <a:blip r:embed="rId3"/>
          <a:srcRect/>
          <a:stretch>
            <a:fillRect/>
          </a:stretch>
        </p:blipFill>
        <p:spPr bwMode="auto">
          <a:xfrm>
            <a:off x="6215074" y="3643314"/>
            <a:ext cx="1959720" cy="2586831"/>
          </a:xfrm>
          <a:prstGeom prst="rect">
            <a:avLst/>
          </a:prstGeom>
          <a:noFill/>
        </p:spPr>
      </p:pic>
      <p:sp>
        <p:nvSpPr>
          <p:cNvPr id="6" name="Выноска-облако 5"/>
          <p:cNvSpPr/>
          <p:nvPr/>
        </p:nvSpPr>
        <p:spPr>
          <a:xfrm>
            <a:off x="2571736" y="2714620"/>
            <a:ext cx="2000264" cy="1143008"/>
          </a:xfrm>
          <a:prstGeom prst="cloud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sz="2800" b="1" dirty="0" smtClean="0"/>
              <a:t>ММД</a:t>
            </a:r>
            <a:endParaRPr lang="ru-RU" sz="28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ox(in)">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2" dur="1000" fill="hold"/>
                                        <p:tgtEl>
                                          <p:spTgt spid="6"/>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«Причины возникновения СДВГ».</a:t>
            </a:r>
            <a:endParaRPr lang="ru-RU" dirty="0"/>
          </a:p>
        </p:txBody>
      </p:sp>
      <p:sp>
        <p:nvSpPr>
          <p:cNvPr id="7" name="Содержимое 6"/>
          <p:cNvSpPr>
            <a:spLocks noGrp="1"/>
          </p:cNvSpPr>
          <p:nvPr>
            <p:ph idx="1"/>
          </p:nvPr>
        </p:nvSpPr>
        <p:spPr/>
        <p:txBody>
          <a:bodyPr>
            <a:normAutofit/>
          </a:bodyPr>
          <a:lstStyle/>
          <a:p>
            <a:r>
              <a:rPr lang="ru-RU" sz="3200" b="1" dirty="0" smtClean="0"/>
              <a:t>Повреждение центральной нервной системы во время беременности и родов. (84%)</a:t>
            </a:r>
          </a:p>
          <a:p>
            <a:r>
              <a:rPr lang="ru-RU" sz="3200" b="1" dirty="0" smtClean="0"/>
              <a:t>Генетические факторы. (57%)</a:t>
            </a:r>
          </a:p>
          <a:p>
            <a:r>
              <a:rPr lang="ru-RU" sz="3200" b="1" dirty="0" smtClean="0"/>
              <a:t>Негативное  действие  внутрисемейных отношений. (63%)</a:t>
            </a:r>
            <a:endParaRPr lang="ru-RU" sz="3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 calcmode="lin" valueType="num">
                                      <p:cBhvr additive="base">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146" name="Picture 2" descr="C:\Users\User\Pictures\картинки кризис\кризис 4.jpg"/>
          <p:cNvPicPr>
            <a:picLocks noGrp="1" noChangeAspect="1" noChangeArrowheads="1"/>
          </p:cNvPicPr>
          <p:nvPr>
            <p:ph idx="1"/>
          </p:nvPr>
        </p:nvPicPr>
        <p:blipFill>
          <a:blip r:embed="rId2"/>
          <a:srcRect/>
          <a:stretch>
            <a:fillRect/>
          </a:stretch>
        </p:blipFill>
        <p:spPr bwMode="auto">
          <a:xfrm>
            <a:off x="1785918" y="1571612"/>
            <a:ext cx="5663140" cy="3786214"/>
          </a:xfrm>
          <a:prstGeom prst="rect">
            <a:avLst/>
          </a:prstGeom>
          <a:noFill/>
        </p:spPr>
      </p:pic>
      <p:sp>
        <p:nvSpPr>
          <p:cNvPr id="5" name="Блок-схема: типовой процесс 4"/>
          <p:cNvSpPr/>
          <p:nvPr/>
        </p:nvSpPr>
        <p:spPr>
          <a:xfrm>
            <a:off x="357158" y="785794"/>
            <a:ext cx="3000396" cy="857256"/>
          </a:xfrm>
          <a:prstGeom prst="flowChartPredefined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2800" dirty="0" smtClean="0"/>
              <a:t>дефицит внимания</a:t>
            </a:r>
            <a:endParaRPr lang="ru-RU" sz="2800" dirty="0"/>
          </a:p>
        </p:txBody>
      </p:sp>
      <p:sp>
        <p:nvSpPr>
          <p:cNvPr id="6" name="Блок-схема: типовой процесс 5"/>
          <p:cNvSpPr/>
          <p:nvPr/>
        </p:nvSpPr>
        <p:spPr>
          <a:xfrm>
            <a:off x="2643174" y="5429264"/>
            <a:ext cx="4000528" cy="1143008"/>
          </a:xfrm>
          <a:prstGeom prst="flowChartPredefined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u-RU" sz="2800" dirty="0" smtClean="0"/>
              <a:t>гиперактивность</a:t>
            </a:r>
            <a:endParaRPr lang="ru-RU" sz="2800" dirty="0"/>
          </a:p>
        </p:txBody>
      </p:sp>
      <p:sp>
        <p:nvSpPr>
          <p:cNvPr id="7" name="Блок-схема: типовой процесс 6"/>
          <p:cNvSpPr/>
          <p:nvPr/>
        </p:nvSpPr>
        <p:spPr>
          <a:xfrm>
            <a:off x="5214910" y="714356"/>
            <a:ext cx="3929090" cy="857256"/>
          </a:xfrm>
          <a:prstGeom prst="flowChartPredefined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2800" dirty="0" smtClean="0"/>
              <a:t>импульсивность.</a:t>
            </a:r>
            <a:endParaRPr lang="ru-RU" sz="28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nodeType="clickEffect">
                                  <p:stCondLst>
                                    <p:cond delay="0"/>
                                  </p:stCondLst>
                                  <p:childTnLst>
                                    <p:set>
                                      <p:cBhvr>
                                        <p:cTn id="21" dur="1" fill="hold">
                                          <p:stCondLst>
                                            <p:cond delay="0"/>
                                          </p:stCondLst>
                                        </p:cTn>
                                        <p:tgtEl>
                                          <p:spTgt spid="6146"/>
                                        </p:tgtEl>
                                        <p:attrNameLst>
                                          <p:attrName>style.visibility</p:attrName>
                                        </p:attrNameLst>
                                      </p:cBhvr>
                                      <p:to>
                                        <p:strVal val="visible"/>
                                      </p:to>
                                    </p:set>
                                    <p:anim calcmode="lin" valueType="num">
                                      <p:cBhvr>
                                        <p:cTn id="22" dur="500" decel="50000" fill="hold">
                                          <p:stCondLst>
                                            <p:cond delay="0"/>
                                          </p:stCondLst>
                                        </p:cTn>
                                        <p:tgtEl>
                                          <p:spTgt spid="6146"/>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6146"/>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6146"/>
                                        </p:tgtEl>
                                        <p:attrNameLst>
                                          <p:attrName>ppt_w</p:attrName>
                                        </p:attrNameLst>
                                      </p:cBhvr>
                                      <p:tavLst>
                                        <p:tav tm="0">
                                          <p:val>
                                            <p:strVal val="#ppt_w*.05"/>
                                          </p:val>
                                        </p:tav>
                                        <p:tav tm="100000">
                                          <p:val>
                                            <p:strVal val="#ppt_w"/>
                                          </p:val>
                                        </p:tav>
                                      </p:tavLst>
                                    </p:anim>
                                    <p:anim calcmode="lin" valueType="num">
                                      <p:cBhvr>
                                        <p:cTn id="25" dur="1000" fill="hold"/>
                                        <p:tgtEl>
                                          <p:spTgt spid="6146"/>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6146"/>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6146"/>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6146"/>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96086"/>
          </a:xfrm>
        </p:spPr>
        <p:txBody>
          <a:bodyPr>
            <a:normAutofit fontScale="90000"/>
          </a:bodyPr>
          <a:lstStyle/>
          <a:p>
            <a:pPr algn="ct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dirty="0" smtClean="0"/>
              <a:t/>
            </a:r>
            <a:br>
              <a:rPr lang="ru-RU" dirty="0" smtClean="0"/>
            </a:br>
            <a:r>
              <a:rPr lang="ru-RU" b="1" dirty="0" smtClean="0"/>
              <a:t> Дефицит внимания.</a:t>
            </a:r>
            <a:endParaRPr lang="ru-RU" dirty="0"/>
          </a:p>
        </p:txBody>
      </p:sp>
      <p:sp>
        <p:nvSpPr>
          <p:cNvPr id="3" name="Содержимое 2"/>
          <p:cNvSpPr>
            <a:spLocks noGrp="1"/>
          </p:cNvSpPr>
          <p:nvPr>
            <p:ph idx="1"/>
          </p:nvPr>
        </p:nvSpPr>
        <p:spPr>
          <a:xfrm>
            <a:off x="457200" y="1571612"/>
            <a:ext cx="8229600" cy="4752988"/>
          </a:xfrm>
        </p:spPr>
        <p:txBody>
          <a:bodyPr>
            <a:normAutofit fontScale="85000" lnSpcReduction="20000"/>
          </a:bodyPr>
          <a:lstStyle/>
          <a:p>
            <a:pPr lvl="0" algn="just"/>
            <a:r>
              <a:rPr lang="ru-RU" dirty="0" smtClean="0"/>
              <a:t>Ребёнок не способен удерживать внимание на деталях, из – за чего при выполнении заданий допускает ошибки.</a:t>
            </a:r>
          </a:p>
          <a:p>
            <a:pPr lvl="0" algn="just"/>
            <a:r>
              <a:rPr lang="ru-RU" dirty="0" smtClean="0"/>
              <a:t>Не в состоянии вслушаться в обращённую к нему речь, поэтому взрослые могут сделать ошибочный вывод, что ребёнок игнорирует слова и замечания окружающих.</a:t>
            </a:r>
          </a:p>
          <a:p>
            <a:pPr lvl="0" algn="just"/>
            <a:r>
              <a:rPr lang="ru-RU" dirty="0" smtClean="0"/>
              <a:t>Не умеет доводить выполняемую работу до конца. Не в состоянии усвоить инструкцию, правила работы и следовать им.</a:t>
            </a:r>
          </a:p>
          <a:p>
            <a:pPr lvl="0" algn="just"/>
            <a:r>
              <a:rPr lang="ru-RU" dirty="0" smtClean="0"/>
              <a:t>Ребёнку сложно организовать собственную деятельность, старается уклониться от длительной умственной деятельности.</a:t>
            </a:r>
          </a:p>
          <a:p>
            <a:pPr lvl="0" algn="just"/>
            <a:r>
              <a:rPr lang="ru-RU" dirty="0" smtClean="0"/>
              <a:t>Часто теряет личные вещи, хотя они находятся на своих местах.</a:t>
            </a:r>
          </a:p>
          <a:p>
            <a:pPr lvl="0" algn="just"/>
            <a:r>
              <a:rPr lang="ru-RU" dirty="0" smtClean="0"/>
              <a:t>Часто отвлекается на любой незначительной раздражитель.</a:t>
            </a:r>
          </a:p>
          <a:p>
            <a:pPr lvl="0" algn="just"/>
            <a:r>
              <a:rPr lang="ru-RU" dirty="0" smtClean="0"/>
              <a:t>Постоянно всё забывает.</a:t>
            </a:r>
          </a:p>
          <a:p>
            <a:endParaRPr lang="ru-R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526</TotalTime>
  <Words>866</Words>
  <Application>Microsoft Office PowerPoint</Application>
  <PresentationFormat>Экран (4:3)</PresentationFormat>
  <Paragraphs>108</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Поток</vt:lpstr>
      <vt:lpstr>Деловая игра «Гиперактивный ребёнок в детском саду»</vt:lpstr>
      <vt:lpstr>Бенджамин Джонсон</vt:lpstr>
      <vt:lpstr>Презентация PowerPoint</vt:lpstr>
      <vt:lpstr>психологический диагноз –  синдром дефицита внимания с гиперактивностью (СДВГ). </vt:lpstr>
      <vt:lpstr>     Упражнение  «Закончи предложение». </vt:lpstr>
      <vt:lpstr>  СДВГ наблюдается от 2,2 до 18% малышей,  у мальчиков в 4-5 раз чаще чем у девочек</vt:lpstr>
      <vt:lpstr>«Причины возникновения СДВГ».</vt:lpstr>
      <vt:lpstr>Презентация PowerPoint</vt:lpstr>
      <vt:lpstr>      Дефицит внимания.</vt:lpstr>
      <vt:lpstr>   Гиперактивность.</vt:lpstr>
      <vt:lpstr>  Импульсивность.</vt:lpstr>
      <vt:lpstr>Презентация PowerPoint</vt:lpstr>
      <vt:lpstr>Презентация PowerPoint</vt:lpstr>
      <vt:lpstr>Презентация PowerPoint</vt:lpstr>
      <vt:lpstr>Доктор медицинских наук, профессор Ю.С. Шевченко</vt:lpstr>
      <vt:lpstr>Педагогическая мастерская</vt:lpstr>
      <vt:lpstr>Советы родителям детей  имеющих проблемы:</vt:lpstr>
      <vt:lpstr>     Советы родителям  гиперактивных детей от доктора Д.Роншу.</vt:lpstr>
      <vt:lpstr>Презентация PowerPoint</vt:lpstr>
      <vt:lpstr>Презентация PowerPoint</vt:lpstr>
      <vt:lpstr>Презентация PowerPoint</vt:lpstr>
      <vt:lpstr>Презентация PowerPoint</vt:lpstr>
      <vt:lpstr>Ваше мнение.</vt:lpstr>
      <vt:lpstr>Спасибо за внимание!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Заседание клуба «Педагогическая гостиная»</dc:title>
  <dc:creator>User</dc:creator>
  <cp:lastModifiedBy>User</cp:lastModifiedBy>
  <cp:revision>51</cp:revision>
  <dcterms:created xsi:type="dcterms:W3CDTF">2014-01-30T11:33:56Z</dcterms:created>
  <dcterms:modified xsi:type="dcterms:W3CDTF">2015-02-08T09:32:43Z</dcterms:modified>
</cp:coreProperties>
</file>