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Default Extension="wdp" ContentType="image/vnd.ms-phot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8" r:id="rId2"/>
    <p:sldId id="293" r:id="rId3"/>
    <p:sldId id="279" r:id="rId4"/>
    <p:sldId id="257" r:id="rId5"/>
    <p:sldId id="259" r:id="rId6"/>
    <p:sldId id="260" r:id="rId7"/>
    <p:sldId id="265" r:id="rId8"/>
    <p:sldId id="266" r:id="rId9"/>
    <p:sldId id="264" r:id="rId10"/>
    <p:sldId id="261" r:id="rId11"/>
    <p:sldId id="262" r:id="rId12"/>
    <p:sldId id="263" r:id="rId13"/>
    <p:sldId id="267" r:id="rId14"/>
    <p:sldId id="287" r:id="rId15"/>
    <p:sldId id="290" r:id="rId16"/>
    <p:sldId id="291" r:id="rId17"/>
    <p:sldId id="269" r:id="rId18"/>
    <p:sldId id="268" r:id="rId19"/>
    <p:sldId id="271" r:id="rId20"/>
    <p:sldId id="273" r:id="rId21"/>
    <p:sldId id="274" r:id="rId22"/>
    <p:sldId id="276" r:id="rId23"/>
    <p:sldId id="288" r:id="rId24"/>
    <p:sldId id="270" r:id="rId25"/>
    <p:sldId id="272" r:id="rId26"/>
    <p:sldId id="278" r:id="rId27"/>
    <p:sldId id="280" r:id="rId28"/>
    <p:sldId id="282" r:id="rId29"/>
    <p:sldId id="281" r:id="rId30"/>
    <p:sldId id="284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3AC0EC-FE61-445E-BA9C-DA5BA8A073F0}" type="datetimeFigureOut">
              <a:rPr lang="ru-RU" smtClean="0"/>
              <a:pPr/>
              <a:t>26.08.2013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784176-1AA3-43F0-B5EF-2D804DA5DB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923621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84176-1AA3-43F0-B5EF-2D804DA5DBFC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630102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 userDrawn="1"/>
        </p:nvSpPr>
        <p:spPr>
          <a:xfrm>
            <a:off x="251520" y="260648"/>
            <a:ext cx="8640960" cy="633670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pic>
        <p:nvPicPr>
          <p:cNvPr id="8" name="Рисунок 7" descr="d87fd06b7144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7380312" y="4653136"/>
            <a:ext cx="1420854" cy="2008021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979FFF-CF1E-44CB-B0CD-6F6231AF2B72}" type="datetimeFigureOut">
              <a:rPr lang="ru-RU" smtClean="0"/>
              <a:pPr/>
              <a:t>26.08.2013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AE19DD-3D01-4D66-A040-AFE3B84A4BB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://uld14.odnoklassniki.ru/getImage?photoId=436540708572&amp;photoType=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07975" y="1413064"/>
            <a:ext cx="858450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Создание предметно–развивающей среды в соответствии с требованиями                   </a:t>
            </a:r>
          </a:p>
          <a:p>
            <a:r>
              <a:rPr lang="ru-RU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ФГТ</a:t>
            </a:r>
            <a:endParaRPr lang="ru-RU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160570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908720"/>
            <a:ext cx="799288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5.Принцип </a:t>
            </a:r>
            <a:r>
              <a:rPr lang="ru-RU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сочетания привычных и неординарных 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элементов</a:t>
            </a:r>
            <a:endParaRPr lang="ru-RU" sz="3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Здесь важна эстетическая организация среды. Не секрет, что основную информацию человек получает при помощи зрения. Именно поэтому следует уделять особое внимание визуальному оформлению предметной среды.</a:t>
            </a:r>
          </a:p>
          <a:p>
            <a:pPr fontAlgn="base"/>
            <a:r>
              <a:rPr lang="ru-RU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3200" b="0" i="0" dirty="0"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653901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76672"/>
            <a:ext cx="813690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6.Гендерный </a:t>
            </a: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принцип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реализует возможность для девочек и мальчиков проявлять свои склонности в соответствии с принятыми в нашем обществе нормами. Необходимы материалы учитывающие интересы мальчиков и девочек,  как в труде, так и в игре. Мальчикам нужны инструменты для работы с деревом, девочкам для работы с рукоделием. Для развития творческого замысла в игре девочкам потребуются предметы женской одежды, украшения, кружевные накидки, банты, сумочки, зонтики и т.п.; мальчикам - детали военной формы, предметы обмундирования и вооружения рыцарей, русских богатырей, разнообразные технические игрушки. Важно иметь большое количество «подручных» материалов (веревок, коробочек, проволочек, колес, ленточек), которые творчески используются для решения различных игровых проблем.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8954708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124744"/>
            <a:ext cx="83529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atin typeface="Times New Roman"/>
              </a:rPr>
              <a:t>7</a:t>
            </a:r>
            <a:r>
              <a:rPr lang="ru-RU" sz="3200" b="1" dirty="0" smtClean="0">
                <a:latin typeface="Times New Roman"/>
              </a:rPr>
              <a:t>.Принцип открытости – закрытости</a:t>
            </a:r>
            <a:r>
              <a:rPr lang="ru-RU" sz="3200" b="1" dirty="0">
                <a:latin typeface="Times New Roman"/>
              </a:rPr>
              <a:t>, </a:t>
            </a:r>
            <a:r>
              <a:rPr lang="ru-RU" sz="3200" dirty="0">
                <a:latin typeface="Times New Roman"/>
              </a:rPr>
              <a:t>то есть готовности среды к изменению, корректировке, развитию</a:t>
            </a:r>
            <a:r>
              <a:rPr lang="ru-RU" sz="3200" dirty="0">
                <a:solidFill>
                  <a:srgbClr val="4F4F4F"/>
                </a:solidFill>
                <a:latin typeface="Times New Roman"/>
              </a:rPr>
              <a:t>.</a:t>
            </a:r>
            <a:endParaRPr lang="ru-RU" sz="3200" dirty="0"/>
          </a:p>
        </p:txBody>
      </p:sp>
    </p:spTree>
    <p:extLst>
      <p:ext uri="{BB962C8B-B14F-4D97-AF65-F5344CB8AC3E}">
        <p14:creationId xmlns="" xmlns:p14="http://schemas.microsoft.com/office/powerpoint/2010/main" val="28538549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4624"/>
            <a:ext cx="8424936" cy="664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/>
              </a:rPr>
              <a:t/>
            </a:r>
            <a:br>
              <a:rPr lang="ru-RU" dirty="0">
                <a:solidFill>
                  <a:srgbClr val="000000"/>
                </a:solidFill>
                <a:latin typeface="Times New Roman"/>
              </a:rPr>
            </a:br>
            <a:r>
              <a:rPr lang="ru-RU" dirty="0">
                <a:solidFill>
                  <a:srgbClr val="000000"/>
                </a:solidFill>
                <a:latin typeface="Times New Roman"/>
              </a:rPr>
              <a:t>8</a:t>
            </a: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.</a:t>
            </a:r>
            <a:r>
              <a:rPr lang="ru-RU" i="1" dirty="0">
                <a:solidFill>
                  <a:srgbClr val="000000"/>
                </a:solidFill>
                <a:latin typeface="Times New Roman"/>
              </a:rPr>
              <a:t> </a:t>
            </a:r>
            <a:r>
              <a:rPr lang="ru-RU" sz="2400" b="1" dirty="0">
                <a:latin typeface="Times New Roman"/>
              </a:rPr>
              <a:t>Принцип эмоциональности среды, индивидуальной комфортности и </a:t>
            </a:r>
            <a:r>
              <a:rPr lang="ru-RU" sz="2400" b="1" dirty="0" smtClean="0">
                <a:latin typeface="Times New Roman"/>
              </a:rPr>
              <a:t>эмоционального </a:t>
            </a:r>
            <a:r>
              <a:rPr lang="ru-RU" sz="2400" b="1" dirty="0">
                <a:latin typeface="Times New Roman"/>
              </a:rPr>
              <a:t>благополучия каждого ребенка и </a:t>
            </a:r>
            <a:r>
              <a:rPr lang="ru-RU" sz="2400" b="1" dirty="0" smtClean="0">
                <a:latin typeface="Times New Roman"/>
              </a:rPr>
              <a:t>взрослого</a:t>
            </a:r>
            <a:endParaRPr lang="ru-RU" sz="2400" i="1" dirty="0">
              <a:solidFill>
                <a:srgbClr val="000000"/>
              </a:solidFill>
              <a:latin typeface="Times New Roman"/>
            </a:endParaRPr>
          </a:p>
          <a:p>
            <a:r>
              <a:rPr lang="ru-RU" sz="2400" i="1" dirty="0">
                <a:solidFill>
                  <a:srgbClr val="000000"/>
                </a:solidFill>
                <a:latin typeface="Times New Roman"/>
              </a:rPr>
              <a:t> </a:t>
            </a:r>
            <a:r>
              <a:rPr lang="ru-RU" sz="2400" dirty="0">
                <a:solidFill>
                  <a:srgbClr val="000000"/>
                </a:solidFill>
                <a:latin typeface="Times New Roman"/>
              </a:rPr>
              <a:t>В 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/>
              </a:rPr>
              <a:t>детском саду детям 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</a:rPr>
              <a:t>должны быть созданы </a:t>
            </a:r>
            <a:r>
              <a:rPr lang="ru-RU" sz="2400" dirty="0">
                <a:solidFill>
                  <a:srgbClr val="000000"/>
                </a:solidFill>
                <a:latin typeface="Times New Roman"/>
              </a:rPr>
              <a:t>оптимальные условия для игр, обучения и развития в разных видах деятельности. Помимо различных игровых центров в группах 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</a:rPr>
              <a:t>должны быть  </a:t>
            </a:r>
            <a:r>
              <a:rPr lang="ru-RU" sz="2400" dirty="0">
                <a:solidFill>
                  <a:srgbClr val="000000"/>
                </a:solidFill>
                <a:latin typeface="Times New Roman"/>
              </a:rPr>
              <a:t>уголки «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</a:rPr>
              <a:t>Уединения», </a:t>
            </a:r>
            <a:r>
              <a:rPr lang="ru-RU" sz="2400" dirty="0">
                <a:solidFill>
                  <a:srgbClr val="000000"/>
                </a:solidFill>
                <a:latin typeface="Times New Roman"/>
              </a:rPr>
              <a:t>где ребенок может отдохнуть, уединиться. Каждому ребенку обеспечено личное пространство: кровать, шкаф для одежды, место для хранения принесенных из дома игрушек, книг, семейных альбомов.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>
                <a:solidFill>
                  <a:srgbClr val="000000"/>
                </a:solidFill>
                <a:latin typeface="Times New Roman"/>
              </a:rPr>
              <a:t>Для </a:t>
            </a:r>
            <a:r>
              <a:rPr lang="ru-RU" sz="2400" dirty="0">
                <a:solidFill>
                  <a:srgbClr val="000000"/>
                </a:solidFill>
                <a:latin typeface="Times New Roman"/>
              </a:rPr>
              <a:t>решения задач социально-личностного развития детей дошкольного возраста в группах 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</a:rPr>
              <a:t>оборудуются </a:t>
            </a:r>
            <a:r>
              <a:rPr lang="ru-RU" sz="2400" dirty="0">
                <a:solidFill>
                  <a:srgbClr val="000000"/>
                </a:solidFill>
                <a:latin typeface="Times New Roman"/>
              </a:rPr>
              <a:t>уголки семьи (с домашними фотографиями, альбомами), имеются пособия - игры с пиктограммами эмоций и «экраны настроений». В уголке книги воспитатели периодически выставляют картины и книги с иллюстрациями нравственного содержания, обсуждают с детьми проблемы, обозначенные в 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</a:rPr>
              <a:t>них.</a:t>
            </a: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1109001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836712"/>
            <a:ext cx="806489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При организации предметно-развивающей среды необходимо учитывать научные принципы её построения, одним из которых является принцип интеграции детских видов деятельности и образовательных областей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условиях работы в соответствии с ФГТ предметно – развивающая среда обязательно должна соответствовать этому принципу.</a:t>
            </a:r>
          </a:p>
          <a:p>
            <a:endParaRPr lang="ru-RU" dirty="0" smtClean="0">
              <a:latin typeface="Arial"/>
            </a:endParaRPr>
          </a:p>
          <a:p>
            <a:endParaRPr lang="ru-RU" b="1" dirty="0"/>
          </a:p>
        </p:txBody>
      </p:sp>
    </p:spTree>
    <p:extLst>
      <p:ext uri="{BB962C8B-B14F-4D97-AF65-F5344CB8AC3E}">
        <p14:creationId xmlns="" xmlns:p14="http://schemas.microsoft.com/office/powerpoint/2010/main" val="2848461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620688"/>
            <a:ext cx="8568952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solidFill>
                  <a:srgbClr val="010000"/>
                </a:solidFill>
                <a:latin typeface="Times New Roman" pitchFamily="18" charset="0"/>
                <a:cs typeface="Times New Roman" pitchFamily="18" charset="0"/>
              </a:rPr>
              <a:t>   Образовательные </a:t>
            </a:r>
            <a:r>
              <a:rPr lang="ru-RU" sz="2800" dirty="0">
                <a:solidFill>
                  <a:srgbClr val="010000"/>
                </a:solidFill>
                <a:latin typeface="Times New Roman" pitchFamily="18" charset="0"/>
                <a:cs typeface="Times New Roman" pitchFamily="18" charset="0"/>
              </a:rPr>
              <a:t>области «Безопасность», «Здоровье» реализуются интегративно через все образовательные области.</a:t>
            </a:r>
          </a:p>
          <a:p>
            <a:pPr algn="just"/>
            <a:r>
              <a:rPr lang="ru-RU" sz="2800" dirty="0">
                <a:solidFill>
                  <a:srgbClr val="010000"/>
                </a:solidFill>
                <a:latin typeface="Times New Roman" pitchFamily="18" charset="0"/>
                <a:cs typeface="Times New Roman" pitchFamily="18" charset="0"/>
              </a:rPr>
              <a:t>    </a:t>
            </a:r>
            <a:r>
              <a:rPr lang="ru-RU" sz="2800" dirty="0" smtClean="0">
                <a:solidFill>
                  <a:srgbClr val="010000"/>
                </a:solidFill>
                <a:latin typeface="Times New Roman" pitchFamily="18" charset="0"/>
                <a:cs typeface="Times New Roman" pitchFamily="18" charset="0"/>
              </a:rPr>
              <a:t>Содержание </a:t>
            </a:r>
            <a:r>
              <a:rPr lang="ru-RU" sz="2800" dirty="0">
                <a:solidFill>
                  <a:srgbClr val="010000"/>
                </a:solidFill>
                <a:latin typeface="Times New Roman" pitchFamily="18" charset="0"/>
                <a:cs typeface="Times New Roman" pitchFamily="18" charset="0"/>
              </a:rPr>
              <a:t>образовательной области «Физическая культура» реализуется через образовательную деятельность «Физическая культура</a:t>
            </a:r>
            <a:r>
              <a:rPr lang="ru-RU" sz="2800" dirty="0" smtClean="0">
                <a:solidFill>
                  <a:srgbClr val="010000"/>
                </a:solidFill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lvl="0" algn="just"/>
            <a:r>
              <a:rPr lang="ru-RU" sz="2800" dirty="0">
                <a:solidFill>
                  <a:srgbClr val="010000"/>
                </a:solidFill>
                <a:latin typeface="Times New Roman" pitchFamily="18" charset="0"/>
                <a:cs typeface="Times New Roman" pitchFamily="18" charset="0"/>
              </a:rPr>
              <a:t>Содержание образовательной области «Познание» реализуется через образовательные деятельности «Ребёнок и окружающий мир», «Формирование элементарных математических представлений», «Конструирование».</a:t>
            </a:r>
          </a:p>
          <a:p>
            <a:pPr algn="just"/>
            <a:endParaRPr lang="ru-RU" dirty="0">
              <a:solidFill>
                <a:srgbClr val="010000"/>
              </a:solidFill>
              <a:latin typeface="Trebuchet MS"/>
            </a:endParaRPr>
          </a:p>
          <a:p>
            <a:pPr algn="just"/>
            <a:r>
              <a:rPr lang="ru-RU" dirty="0">
                <a:solidFill>
                  <a:srgbClr val="010000"/>
                </a:solidFill>
                <a:latin typeface="Trebuchet MS"/>
              </a:rPr>
              <a:t>   </a:t>
            </a:r>
            <a:endParaRPr lang="ru-RU" b="0" i="0" dirty="0">
              <a:solidFill>
                <a:srgbClr val="010000"/>
              </a:solidFill>
              <a:effectLst/>
              <a:latin typeface="Trebuchet M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17555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04664"/>
            <a:ext cx="8496944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>
                <a:solidFill>
                  <a:srgbClr val="010000"/>
                </a:solidFill>
                <a:latin typeface="Trebuchet MS"/>
              </a:rPr>
              <a:t>        </a:t>
            </a:r>
            <a:r>
              <a:rPr lang="ru-RU" sz="2800" dirty="0" smtClean="0">
                <a:solidFill>
                  <a:srgbClr val="010000"/>
                </a:solidFill>
                <a:latin typeface="Times New Roman" pitchFamily="18" charset="0"/>
                <a:cs typeface="Times New Roman" pitchFamily="18" charset="0"/>
              </a:rPr>
              <a:t>Содержание </a:t>
            </a:r>
            <a:r>
              <a:rPr lang="ru-RU" sz="2800" dirty="0">
                <a:solidFill>
                  <a:srgbClr val="010000"/>
                </a:solidFill>
                <a:latin typeface="Times New Roman" pitchFamily="18" charset="0"/>
                <a:cs typeface="Times New Roman" pitchFamily="18" charset="0"/>
              </a:rPr>
              <a:t>образовательных областей «Социализация», «Труд», «Безопасность» реализуется и интегрируется через все образовательные области в различных видах детской </a:t>
            </a:r>
            <a:r>
              <a:rPr lang="ru-RU" sz="2800" dirty="0" smtClean="0">
                <a:solidFill>
                  <a:srgbClr val="010000"/>
                </a:solidFill>
                <a:latin typeface="Times New Roman" pitchFamily="18" charset="0"/>
                <a:cs typeface="Times New Roman" pitchFamily="18" charset="0"/>
              </a:rPr>
              <a:t>деятельности. Содержание </a:t>
            </a:r>
            <a:r>
              <a:rPr lang="ru-RU" sz="2800" dirty="0">
                <a:solidFill>
                  <a:srgbClr val="010000"/>
                </a:solidFill>
                <a:latin typeface="Times New Roman" pitchFamily="18" charset="0"/>
                <a:cs typeface="Times New Roman" pitchFamily="18" charset="0"/>
              </a:rPr>
              <a:t>образовательной области «Художественное творчество»   реализуется через образовательную деятельность «Изобразительная деятельность».</a:t>
            </a:r>
          </a:p>
          <a:p>
            <a:pPr lvl="0"/>
            <a:r>
              <a:rPr lang="ru-RU" sz="2800" dirty="0" smtClean="0">
                <a:solidFill>
                  <a:srgbClr val="010000"/>
                </a:solidFill>
                <a:latin typeface="Times New Roman" pitchFamily="18" charset="0"/>
                <a:cs typeface="Times New Roman" pitchFamily="18" charset="0"/>
              </a:rPr>
              <a:t>      Содержание образовательной </a:t>
            </a:r>
            <a:r>
              <a:rPr lang="ru-RU" sz="2800" dirty="0">
                <a:solidFill>
                  <a:srgbClr val="010000"/>
                </a:solidFill>
                <a:latin typeface="Times New Roman" pitchFamily="18" charset="0"/>
                <a:cs typeface="Times New Roman" pitchFamily="18" charset="0"/>
              </a:rPr>
              <a:t>области «Коммуникация»   реализуется через образовательную деятельность «Развитие речи».</a:t>
            </a:r>
          </a:p>
          <a:p>
            <a:pPr lvl="0"/>
            <a:r>
              <a:rPr lang="ru-RU" sz="2800" dirty="0">
                <a:solidFill>
                  <a:srgbClr val="010000"/>
                </a:solidFill>
                <a:latin typeface="Times New Roman" pitchFamily="18" charset="0"/>
                <a:cs typeface="Times New Roman" pitchFamily="18" charset="0"/>
              </a:rPr>
              <a:t>   Содержание образовательной области «Чтение художественной литературы»   реализуется через образовательную деятельность «Художественная литература».</a:t>
            </a:r>
          </a:p>
        </p:txBody>
      </p:sp>
    </p:spTree>
    <p:extLst>
      <p:ext uri="{BB962C8B-B14F-4D97-AF65-F5344CB8AC3E}">
        <p14:creationId xmlns="" xmlns:p14="http://schemas.microsoft.com/office/powerpoint/2010/main" val="42006801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4888" y="10629800"/>
            <a:ext cx="8655019" cy="6491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980728"/>
            <a:ext cx="4399517" cy="3299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83568" y="4581128"/>
            <a:ext cx="81369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 smtClean="0">
                <a:solidFill>
                  <a:prstClr val="black"/>
                </a:solidFill>
                <a:latin typeface="Times New Roman"/>
              </a:rPr>
              <a:t>Решать эту задачу можно при помощи подбора мебели. Такой уголок позволяет на небольшом пространстве расположить материал  практически по всем образовательным областям. Дети могут заниматься одновременно и не мешать друг другу.</a:t>
            </a:r>
            <a:endParaRPr lang="ru-RU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36349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6000" contrast="-4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948099" y="1308485"/>
            <a:ext cx="3774186" cy="283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94897" y="5373216"/>
            <a:ext cx="81369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 smtClean="0">
                <a:solidFill>
                  <a:prstClr val="black"/>
                </a:solidFill>
                <a:latin typeface="Times New Roman"/>
              </a:rPr>
              <a:t>В этом уголке собран материал по образовательной области «Социализация», «Коммуникация».</a:t>
            </a:r>
            <a:endParaRPr lang="ru-RU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47614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214754"/>
            <a:ext cx="3168352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1" y="2348880"/>
            <a:ext cx="2798368" cy="2098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86000" y="4581128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2400" dirty="0">
                <a:solidFill>
                  <a:prstClr val="black"/>
                </a:solidFill>
                <a:latin typeface="Times New Roman"/>
              </a:rPr>
              <a:t> </a:t>
            </a:r>
            <a:r>
              <a:rPr lang="ru-RU" sz="2400" dirty="0" smtClean="0">
                <a:solidFill>
                  <a:prstClr val="black"/>
                </a:solidFill>
                <a:latin typeface="Times New Roman"/>
              </a:rPr>
              <a:t>«Магазин» </a:t>
            </a:r>
          </a:p>
          <a:p>
            <a:pPr lvl="0"/>
            <a:r>
              <a:rPr lang="ru-RU" sz="2400" dirty="0" smtClean="0">
                <a:solidFill>
                  <a:prstClr val="black"/>
                </a:solidFill>
                <a:latin typeface="Times New Roman"/>
              </a:rPr>
              <a:t>«Социализация</a:t>
            </a:r>
            <a:r>
              <a:rPr lang="ru-RU" sz="2400" dirty="0">
                <a:solidFill>
                  <a:prstClr val="black"/>
                </a:solidFill>
                <a:latin typeface="Times New Roman"/>
              </a:rPr>
              <a:t>», </a:t>
            </a:r>
            <a:r>
              <a:rPr lang="ru-RU" sz="2400" dirty="0" smtClean="0">
                <a:solidFill>
                  <a:prstClr val="black"/>
                </a:solidFill>
                <a:latin typeface="Times New Roman"/>
              </a:rPr>
              <a:t>«Труд»</a:t>
            </a:r>
            <a:endParaRPr lang="ru-RU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52922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2" y="620688"/>
            <a:ext cx="8338758" cy="452431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</a:t>
            </a:r>
          </a:p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Учреждение «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Заветильичёвский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детский сад» </a:t>
            </a:r>
          </a:p>
          <a:p>
            <a:pPr algn="ctr"/>
            <a:endParaRPr lang="ru-RU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Создание предметно – развивающей среды в соответствии</a:t>
            </a:r>
          </a:p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с требованиями ФГТ </a:t>
            </a:r>
          </a:p>
          <a:p>
            <a:pPr algn="ctr"/>
            <a:endParaRPr lang="ru-RU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Подготовили воспитатели:</a:t>
            </a:r>
          </a:p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                                 Ермакова Е.Н.</a:t>
            </a:r>
          </a:p>
          <a:p>
            <a:pPr algn="ctr"/>
            <a:r>
              <a:rPr lang="ru-RU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                                   </a:t>
            </a:r>
            <a:r>
              <a:rPr lang="ru-RU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Шекунова</a:t>
            </a:r>
            <a:r>
              <a:rPr lang="ru-RU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В.Н.</a:t>
            </a:r>
            <a:endParaRPr lang="ru-RU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32045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620688"/>
            <a:ext cx="6987341" cy="5240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63688" y="6021288"/>
            <a:ext cx="64315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prstClr val="black"/>
                </a:solidFill>
              </a:rPr>
              <a:t>«Социализация», «Безопасность», </a:t>
            </a:r>
            <a:r>
              <a:rPr lang="ru-RU" sz="2400" dirty="0">
                <a:solidFill>
                  <a:prstClr val="black"/>
                </a:solidFill>
              </a:rPr>
              <a:t>«Познание».</a:t>
            </a:r>
          </a:p>
        </p:txBody>
      </p:sp>
    </p:spTree>
    <p:extLst>
      <p:ext uri="{BB962C8B-B14F-4D97-AF65-F5344CB8AC3E}">
        <p14:creationId xmlns="" xmlns:p14="http://schemas.microsoft.com/office/powerpoint/2010/main" val="445148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908720"/>
            <a:ext cx="5750696" cy="4313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37012" y="5753806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/>
              <a:t>«Безопасность» и «Познание».</a:t>
            </a: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3796768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196752"/>
            <a:ext cx="4742584" cy="3556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67211" y="5589240"/>
            <a:ext cx="39807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prstClr val="black"/>
                </a:solidFill>
              </a:rPr>
              <a:t>«Здоровье", "Безопасность».</a:t>
            </a:r>
            <a:endParaRPr lang="ru-RU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2033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102" r="18766"/>
          <a:stretch/>
        </p:blipFill>
        <p:spPr bwMode="auto">
          <a:xfrm>
            <a:off x="835113" y="480421"/>
            <a:ext cx="3283236" cy="3277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8349" y="476672"/>
            <a:ext cx="4342866" cy="3259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401120" y="3198168"/>
            <a:ext cx="3417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prstClr val="black"/>
                </a:solidFill>
              </a:rPr>
              <a:t>«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472821" y="4869160"/>
            <a:ext cx="21082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«Познание».</a:t>
            </a:r>
          </a:p>
        </p:txBody>
      </p:sp>
    </p:spTree>
    <p:extLst>
      <p:ext uri="{BB962C8B-B14F-4D97-AF65-F5344CB8AC3E}">
        <p14:creationId xmlns="" xmlns:p14="http://schemas.microsoft.com/office/powerpoint/2010/main" val="1464669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052736"/>
            <a:ext cx="6062730" cy="4547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581239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620688"/>
            <a:ext cx="5390656" cy="4042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72114779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685938"/>
            <a:ext cx="8287846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Из опыта работы по оформлению помещений </a:t>
            </a:r>
          </a:p>
          <a:p>
            <a:pPr lvl="0"/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ДОУ</a:t>
            </a:r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Ермаковой Евгении Николаевны</a:t>
            </a:r>
            <a:endParaRPr lang="ru-RU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040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052736"/>
            <a:ext cx="6110736" cy="4583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969080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836712"/>
            <a:ext cx="6794304" cy="5095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96911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908720"/>
            <a:ext cx="6530275" cy="4897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718397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268760"/>
            <a:ext cx="799288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373737"/>
                </a:solidFill>
                <a:latin typeface="Times New Roman" pitchFamily="18" charset="0"/>
                <a:cs typeface="Times New Roman" pitchFamily="18" charset="0"/>
              </a:rPr>
              <a:t>Требования к созданию ПРС изложены в приказе </a:t>
            </a:r>
            <a:r>
              <a:rPr lang="ru-RU" sz="2800" dirty="0">
                <a:solidFill>
                  <a:srgbClr val="373737"/>
                </a:solidFill>
                <a:latin typeface="Times New Roman" pitchFamily="18" charset="0"/>
                <a:cs typeface="Times New Roman" pitchFamily="18" charset="0"/>
              </a:rPr>
              <a:t>Министерства образования и науки Российской Федерации (</a:t>
            </a:r>
            <a:r>
              <a:rPr lang="ru-RU" sz="2800" dirty="0" err="1">
                <a:solidFill>
                  <a:srgbClr val="373737"/>
                </a:solidFill>
                <a:latin typeface="Times New Roman" pitchFamily="18" charset="0"/>
                <a:cs typeface="Times New Roman" pitchFamily="18" charset="0"/>
              </a:rPr>
              <a:t>Минобрнауки</a:t>
            </a:r>
            <a:r>
              <a:rPr lang="ru-RU" sz="2800" dirty="0">
                <a:solidFill>
                  <a:srgbClr val="373737"/>
                </a:solidFill>
                <a:latin typeface="Times New Roman" pitchFamily="18" charset="0"/>
                <a:cs typeface="Times New Roman" pitchFamily="18" charset="0"/>
              </a:rPr>
              <a:t> России) от 20 июля 2011 г. N 2151 г. </a:t>
            </a:r>
            <a:r>
              <a:rPr lang="ru-RU" sz="2800" dirty="0" smtClean="0">
                <a:solidFill>
                  <a:srgbClr val="373737"/>
                </a:solidFill>
                <a:latin typeface="Times New Roman" pitchFamily="18" charset="0"/>
                <a:cs typeface="Times New Roman" pitchFamily="18" charset="0"/>
              </a:rPr>
              <a:t>Москва</a:t>
            </a:r>
          </a:p>
          <a:p>
            <a:r>
              <a:rPr lang="ru-RU" sz="2800" dirty="0">
                <a:solidFill>
                  <a:srgbClr val="373737"/>
                </a:solidFill>
                <a:latin typeface="Times New Roman" pitchFamily="18" charset="0"/>
                <a:cs typeface="Times New Roman" pitchFamily="18" charset="0"/>
              </a:rPr>
              <a:t>"Об утверждении федеральных государственных требований к условиям реализации основной общеобразовательной программы дошкольного образования" </a:t>
            </a:r>
            <a:endParaRPr lang="ru-RU" sz="2800" b="0" i="0" dirty="0">
              <a:solidFill>
                <a:srgbClr val="373737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0195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home\Desktop\Новая папка\DSC0397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980728"/>
            <a:ext cx="6782811" cy="50871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038747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3213" y="764704"/>
            <a:ext cx="7902624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Вопрос создания предметно-развивающей среды в дошкольном учреждении на сегодняшний день стоит особо актуально. Это связано с тем, что с разработкой новых Федеральных государственных требований (ФГТ) к структуре основной общеобразовательной программы дошкольного учреждения, были разработаны требования к </a:t>
            </a: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организации </a:t>
            </a:r>
            <a:r>
              <a:rPr lang="ru-RU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 обновлению предметно-развивающей среды дошкольного учреждения.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40102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980728"/>
            <a:ext cx="813690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Важно </a:t>
            </a:r>
            <a:r>
              <a:rPr lang="ru-RU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 формировании предметно-развивающей среды учитывать следующие принципы её </a:t>
            </a: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построения, рекомендованные </a:t>
            </a:r>
            <a:r>
              <a:rPr lang="ru-RU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Федеральными государственными требованиями.</a:t>
            </a:r>
          </a:p>
          <a:p>
            <a:pPr fontAlgn="base"/>
            <a:r>
              <a:rPr lang="ru-RU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3200" i="0" dirty="0"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3429000"/>
            <a:ext cx="72008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3.Требования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 учебно-материальному обеспечению содержат: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3.1. Требования к предметно-развивающей среде образовательного учреждения (группы), которые включают: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3.1.1. Соблюдение следующих принципов:</a:t>
            </a:r>
            <a:endParaRPr lang="ru-RU" sz="2800" b="0" i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291410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620688"/>
            <a:ext cx="8136904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1.Принцип </a:t>
            </a:r>
            <a:r>
              <a:rPr lang="ru-RU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дистанции позиции при взаимодействии</a:t>
            </a:r>
            <a:endParaRPr lang="ru-RU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Принцип ориентирован на организацию пространства для общения взрослого с ребенком. Известно, что задушевное общение взрослого с ребенком, доверительные беседы ведутся на основе пространственного принципа «глаза в глаза». Такую возможность дает соответствующая организация обстановки в группе, которая позволяет сблизить, уравнять пространственные позиции ребенка и взрослого.</a:t>
            </a:r>
          </a:p>
          <a:p>
            <a:pPr fontAlgn="base"/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Здесь уместно использование разновысокой мебели (горки, подиумы, уголки).</a:t>
            </a:r>
          </a:p>
          <a:p>
            <a:pPr fontAlgn="base"/>
            <a:r>
              <a:rPr lang="ru-RU" dirty="0">
                <a:solidFill>
                  <a:srgbClr val="000000"/>
                </a:solidFill>
                <a:latin typeface="Arial"/>
              </a:rPr>
              <a:t> </a:t>
            </a:r>
            <a:endParaRPr lang="ru-RU" b="0" i="0" dirty="0">
              <a:solidFill>
                <a:srgbClr val="000000"/>
              </a:solidFill>
              <a:effectLst/>
              <a:latin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9738311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764704"/>
            <a:ext cx="784887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times new roman"/>
              </a:rPr>
              <a:t>2.Принцип активности</a:t>
            </a:r>
          </a:p>
          <a:p>
            <a:r>
              <a:rPr lang="ru-RU" sz="3200" dirty="0">
                <a:latin typeface="times new roman"/>
              </a:rPr>
              <a:t> В устройстве детского сада заложена возможность формирования активности у детей и проявления активности у взрослых. </a:t>
            </a:r>
            <a:r>
              <a:rPr lang="ru-RU" sz="3200" dirty="0" smtClean="0">
                <a:latin typeface="times new roman"/>
              </a:rPr>
              <a:t>Должны постоянно действовать  </a:t>
            </a:r>
            <a:r>
              <a:rPr lang="ru-RU" sz="3200" dirty="0">
                <a:latin typeface="times new roman"/>
              </a:rPr>
              <a:t>мини галерея, где экспонируются детские рисунки, творческие работы «дети + родители». Интерьер детского сада дополняют работы детей, выполненные в изостудии. Это создает у ребенка чувство сопричастности к жизни детского сада.</a:t>
            </a:r>
            <a:endParaRPr lang="ru-RU" sz="3200" dirty="0"/>
          </a:p>
        </p:txBody>
      </p:sp>
    </p:spTree>
    <p:extLst>
      <p:ext uri="{BB962C8B-B14F-4D97-AF65-F5344CB8AC3E}">
        <p14:creationId xmlns="" xmlns:p14="http://schemas.microsoft.com/office/powerpoint/2010/main" val="1332619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8841" y="836712"/>
            <a:ext cx="820891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times new roman"/>
              </a:rPr>
              <a:t>3.Принцип </a:t>
            </a:r>
            <a:r>
              <a:rPr lang="ru-RU" sz="3200" b="1" dirty="0">
                <a:latin typeface="times new roman"/>
              </a:rPr>
              <a:t>стабильности – динамичности развивающей </a:t>
            </a:r>
            <a:r>
              <a:rPr lang="ru-RU" sz="3200" b="1" dirty="0" smtClean="0">
                <a:latin typeface="times new roman"/>
              </a:rPr>
              <a:t>среды</a:t>
            </a:r>
          </a:p>
          <a:p>
            <a:r>
              <a:rPr lang="ru-RU" sz="3200" dirty="0">
                <a:latin typeface="times new roman"/>
              </a:rPr>
              <a:t> В ДОУ имеется возможность изменения среды в связи со вкусами и настроением детей, при этом активно используются легкие ширмы, передвигая которые можно преобразовать помещение. Наличие в каждой группе магнитофона позволяет изменить звуковую среду.</a:t>
            </a:r>
            <a:endParaRPr lang="ru-RU" sz="3200" dirty="0"/>
          </a:p>
        </p:txBody>
      </p:sp>
    </p:spTree>
    <p:extLst>
      <p:ext uri="{BB962C8B-B14F-4D97-AF65-F5344CB8AC3E}">
        <p14:creationId xmlns="" xmlns:p14="http://schemas.microsoft.com/office/powerpoint/2010/main" val="2207098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548680"/>
            <a:ext cx="835292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/>
              </a:rPr>
              <a:t>4.Принцип </a:t>
            </a:r>
            <a:r>
              <a:rPr lang="ru-RU" sz="2400" b="1" dirty="0">
                <a:latin typeface="times new roman"/>
              </a:rPr>
              <a:t>комплексирования и гибкого </a:t>
            </a:r>
            <a:r>
              <a:rPr lang="ru-RU" sz="2400" b="1" dirty="0" smtClean="0">
                <a:latin typeface="times new roman"/>
              </a:rPr>
              <a:t>зонирования</a:t>
            </a:r>
            <a:endParaRPr lang="ru-RU" sz="2400" dirty="0">
              <a:latin typeface="times new roman"/>
            </a:endParaRPr>
          </a:p>
          <a:p>
            <a:r>
              <a:rPr lang="ru-RU" sz="2400" dirty="0">
                <a:latin typeface="times new roman"/>
              </a:rPr>
              <a:t> Построение предметно-развивающей среды через непосредственные сферы активности позволяет детям в соответствии со своими интересами и желаниями заниматься одновременно разными видами деятельности, не мешая друг другу. </a:t>
            </a:r>
            <a:r>
              <a:rPr lang="ru-RU" sz="2400" dirty="0" smtClean="0">
                <a:latin typeface="times new roman"/>
              </a:rPr>
              <a:t>Нужно организовать центры: </a:t>
            </a:r>
            <a:r>
              <a:rPr lang="ru-RU" sz="2400" dirty="0">
                <a:latin typeface="times new roman"/>
              </a:rPr>
              <a:t>«Центр природы», «Центр речевого развития», </a:t>
            </a:r>
            <a:r>
              <a:rPr lang="ru-RU" sz="2400" dirty="0" smtClean="0">
                <a:latin typeface="times new roman"/>
              </a:rPr>
              <a:t>«</a:t>
            </a:r>
            <a:r>
              <a:rPr lang="ru-RU" sz="2400" dirty="0">
                <a:latin typeface="times new roman"/>
              </a:rPr>
              <a:t>Центр математики», «Центр конструктивной деятельности», «Центр экспериментальной деятельности», «Центр игрового творчества». В ДОУ действуют следующие функциональные помещения, которыми пользуются дети: музыкально-физкультурный </a:t>
            </a:r>
            <a:r>
              <a:rPr lang="ru-RU" sz="2400" dirty="0" smtClean="0">
                <a:latin typeface="times new roman"/>
              </a:rPr>
              <a:t>зал, </a:t>
            </a:r>
            <a:r>
              <a:rPr lang="ru-RU" sz="2400" dirty="0">
                <a:latin typeface="times new roman"/>
              </a:rPr>
              <a:t>«комната природы», «уголок русского быта», мини галерея, мини планетарий, костюмерная. Это дает </a:t>
            </a:r>
            <a:r>
              <a:rPr lang="ru-RU" sz="2400" dirty="0" smtClean="0">
                <a:latin typeface="times new roman"/>
              </a:rPr>
              <a:t>возможность детям </a:t>
            </a:r>
            <a:r>
              <a:rPr lang="ru-RU" sz="2400" dirty="0">
                <a:latin typeface="times new roman"/>
              </a:rPr>
              <a:t>передвигаться по детскому саду, вступать в общение с детьми других возрастных групп и с разными взрослыми, делает их истинными хозяевами дошкольного учреждения.</a:t>
            </a: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2926790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2640</TotalTime>
  <Words>472</Words>
  <Application>Microsoft Office PowerPoint</Application>
  <PresentationFormat>Экран (4:3)</PresentationFormat>
  <Paragraphs>65</Paragraphs>
  <Slides>30</Slides>
  <Notes>1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oxana</dc:creator>
  <cp:lastModifiedBy>home</cp:lastModifiedBy>
  <cp:revision>43</cp:revision>
  <dcterms:created xsi:type="dcterms:W3CDTF">2012-02-13T15:30:42Z</dcterms:created>
  <dcterms:modified xsi:type="dcterms:W3CDTF">2013-08-26T13:18:03Z</dcterms:modified>
</cp:coreProperties>
</file>