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9" r:id="rId2"/>
    <p:sldId id="260" r:id="rId3"/>
    <p:sldId id="261" r:id="rId4"/>
    <p:sldId id="268" r:id="rId5"/>
    <p:sldId id="263" r:id="rId6"/>
    <p:sldId id="267" r:id="rId7"/>
    <p:sldId id="264" r:id="rId8"/>
    <p:sldId id="265" r:id="rId9"/>
    <p:sldId id="266" r:id="rId10"/>
    <p:sldId id="26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0C85D-EF37-4022-9557-73DAB2AE2EDA}" type="datetimeFigureOut">
              <a:rPr lang="ru-RU" smtClean="0"/>
              <a:pPr/>
              <a:t>16.09.2014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7D3F082-E2D3-460E-924B-67824BDAE6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0C85D-EF37-4022-9557-73DAB2AE2EDA}" type="datetimeFigureOut">
              <a:rPr lang="ru-RU" smtClean="0"/>
              <a:pPr/>
              <a:t>16.09.2014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3F082-E2D3-460E-924B-67824BDAE6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87D3F082-E2D3-460E-924B-67824BDAE6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0C85D-EF37-4022-9557-73DAB2AE2EDA}" type="datetimeFigureOut">
              <a:rPr lang="ru-RU" smtClean="0"/>
              <a:pPr/>
              <a:t>16.09.2014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0C85D-EF37-4022-9557-73DAB2AE2EDA}" type="datetimeFigureOut">
              <a:rPr lang="ru-RU" smtClean="0"/>
              <a:pPr/>
              <a:t>16.09.2014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87D3F082-E2D3-460E-924B-67824BDAE6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0C85D-EF37-4022-9557-73DAB2AE2EDA}" type="datetimeFigureOut">
              <a:rPr lang="ru-RU" smtClean="0"/>
              <a:pPr/>
              <a:t>16.09.2014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7D3F082-E2D3-460E-924B-67824BDAE6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C1F0C85D-EF37-4022-9557-73DAB2AE2EDA}" type="datetimeFigureOut">
              <a:rPr lang="ru-RU" smtClean="0"/>
              <a:pPr/>
              <a:t>16.09.2014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3F082-E2D3-460E-924B-67824BDAE6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0C85D-EF37-4022-9557-73DAB2AE2EDA}" type="datetimeFigureOut">
              <a:rPr lang="ru-RU" smtClean="0"/>
              <a:pPr/>
              <a:t>16.09.2014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87D3F082-E2D3-460E-924B-67824BDAE6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0C85D-EF37-4022-9557-73DAB2AE2EDA}" type="datetimeFigureOut">
              <a:rPr lang="ru-RU" smtClean="0"/>
              <a:pPr/>
              <a:t>16.09.2014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87D3F082-E2D3-460E-924B-67824BDAE6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0C85D-EF37-4022-9557-73DAB2AE2EDA}" type="datetimeFigureOut">
              <a:rPr lang="ru-RU" smtClean="0"/>
              <a:pPr/>
              <a:t>16.09.2014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7D3F082-E2D3-460E-924B-67824BDAE6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7D3F082-E2D3-460E-924B-67824BDAE6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0C85D-EF37-4022-9557-73DAB2AE2EDA}" type="datetimeFigureOut">
              <a:rPr lang="ru-RU" smtClean="0"/>
              <a:pPr/>
              <a:t>16.09.2014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87D3F082-E2D3-460E-924B-67824BDAE6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C1F0C85D-EF37-4022-9557-73DAB2AE2EDA}" type="datetimeFigureOut">
              <a:rPr lang="ru-RU" smtClean="0"/>
              <a:pPr/>
              <a:t>16.09.2014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C1F0C85D-EF37-4022-9557-73DAB2AE2EDA}" type="datetimeFigureOut">
              <a:rPr lang="ru-RU" smtClean="0"/>
              <a:pPr/>
              <a:t>16.09.2014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7D3F082-E2D3-460E-924B-67824BDAE6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600" b="1" i="1" dirty="0" smtClean="0">
                <a:solidFill>
                  <a:srgbClr val="0070C0"/>
                </a:solidFill>
                <a:latin typeface="Times New Roman" pitchFamily="18"/>
                <a:cs typeface="Times New Roman" pitchFamily="18"/>
              </a:rPr>
              <a:t>Муниципальное дошкольное образовательное учреждение</a:t>
            </a:r>
            <a:br>
              <a:rPr lang="ru-RU" sz="1600" b="1" i="1" dirty="0" smtClean="0">
                <a:solidFill>
                  <a:srgbClr val="0070C0"/>
                </a:solidFill>
                <a:latin typeface="Times New Roman" pitchFamily="18"/>
                <a:cs typeface="Times New Roman" pitchFamily="18"/>
              </a:rPr>
            </a:br>
            <a:r>
              <a:rPr lang="ru-RU" sz="1600" b="1" i="1" dirty="0" smtClean="0">
                <a:solidFill>
                  <a:srgbClr val="0070C0"/>
                </a:solidFill>
                <a:latin typeface="Times New Roman" pitchFamily="18"/>
                <a:cs typeface="Times New Roman" pitchFamily="18"/>
              </a:rPr>
              <a:t>«Центр развития ребенка - Детский сад №7 «Русалочка»</a:t>
            </a:r>
            <a:br>
              <a:rPr lang="ru-RU" sz="1600" b="1" i="1" dirty="0" smtClean="0">
                <a:solidFill>
                  <a:srgbClr val="0070C0"/>
                </a:solidFill>
                <a:latin typeface="Times New Roman" pitchFamily="18"/>
                <a:cs typeface="Times New Roman" pitchFamily="18"/>
              </a:rPr>
            </a:br>
            <a:r>
              <a:rPr lang="ru-RU" sz="1600" b="1" i="1" dirty="0" smtClean="0">
                <a:solidFill>
                  <a:srgbClr val="0070C0"/>
                </a:solidFill>
                <a:latin typeface="Times New Roman" pitchFamily="18"/>
                <a:cs typeface="Times New Roman" pitchFamily="18"/>
              </a:rPr>
              <a:t>городского округа город  Волгореченск Костромской области»</a:t>
            </a:r>
            <a:endParaRPr lang="ru-RU" sz="1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36511" lvl="0" indent="0" algn="ctr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8000" b="1" i="1" dirty="0" smtClean="0">
                <a:solidFill>
                  <a:srgbClr val="C00000"/>
                </a:solidFill>
                <a:latin typeface="Monotype Corsiva" pitchFamily="66"/>
              </a:rPr>
              <a:t>Как  животные</a:t>
            </a:r>
          </a:p>
          <a:p>
            <a:pPr marL="36511" lvl="0" indent="0" algn="ctr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8000" b="1" i="1" dirty="0" smtClean="0">
                <a:solidFill>
                  <a:srgbClr val="C00000"/>
                </a:solidFill>
                <a:latin typeface="Monotype Corsiva" pitchFamily="66"/>
              </a:rPr>
              <a:t>готовятся  к  зиме.</a:t>
            </a:r>
          </a:p>
          <a:p>
            <a:pPr marL="36511" lvl="0" indent="0" algn="ctr">
              <a:lnSpc>
                <a:spcPct val="80000"/>
              </a:lnSpc>
              <a:spcBef>
                <a:spcPts val="0"/>
              </a:spcBef>
              <a:buNone/>
            </a:pPr>
            <a:endParaRPr lang="ru-RU" sz="2800" dirty="0" smtClean="0">
              <a:latin typeface="Monotype Corsiva" pitchFamily="66"/>
            </a:endParaRPr>
          </a:p>
          <a:p>
            <a:pPr marL="36511" lvl="0" indent="0" algn="ctr">
              <a:lnSpc>
                <a:spcPct val="80000"/>
              </a:lnSpc>
              <a:spcBef>
                <a:spcPts val="0"/>
              </a:spcBef>
              <a:buNone/>
            </a:pPr>
            <a:endParaRPr lang="ru-RU" sz="2800" dirty="0" smtClean="0"/>
          </a:p>
          <a:p>
            <a:pPr marL="36511" lvl="0" indent="0" algn="ctr">
              <a:lnSpc>
                <a:spcPct val="80000"/>
              </a:lnSpc>
              <a:spcBef>
                <a:spcPts val="0"/>
              </a:spcBef>
              <a:buNone/>
            </a:pPr>
            <a:endParaRPr lang="ru-RU" sz="2800" dirty="0" smtClean="0"/>
          </a:p>
          <a:p>
            <a:pPr marL="36511" lvl="0" indent="0" algn="ctr">
              <a:lnSpc>
                <a:spcPct val="80000"/>
              </a:lnSpc>
              <a:spcBef>
                <a:spcPts val="0"/>
              </a:spcBef>
              <a:buNone/>
            </a:pPr>
            <a:endParaRPr lang="ru-RU" sz="2800" dirty="0" smtClean="0"/>
          </a:p>
          <a:p>
            <a:pPr marL="36511" lvl="0" indent="0" algn="ctr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800" b="1" i="1" dirty="0" smtClean="0">
                <a:solidFill>
                  <a:srgbClr val="002060"/>
                </a:solidFill>
                <a:latin typeface="Times New Roman" pitchFamily="18"/>
                <a:cs typeface="Times New Roman" pitchFamily="18"/>
              </a:rPr>
              <a:t>Воспитатель: Круглова Светлана Павловна</a:t>
            </a:r>
            <a:endParaRPr lang="ru-RU" sz="2800" b="1" i="1" dirty="0">
              <a:solidFill>
                <a:srgbClr val="002060"/>
              </a:solidFill>
              <a:latin typeface="Times New Roman" pitchFamily="18"/>
              <a:cs typeface="Times New Roman" pitchFamily="1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1844824"/>
            <a:ext cx="8534400" cy="1728192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FF0000"/>
                </a:solidFill>
                <a:latin typeface="Monotype Corsiva" pitchFamily="66" charset="0"/>
              </a:rPr>
              <a:t>Спасибо за внимание!</a:t>
            </a:r>
            <a:br>
              <a:rPr lang="ru-RU" sz="5400" dirty="0" smtClean="0">
                <a:solidFill>
                  <a:srgbClr val="FF0000"/>
                </a:solidFill>
                <a:latin typeface="Monotype Corsiva" pitchFamily="66" charset="0"/>
              </a:rPr>
            </a:b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4365104"/>
            <a:ext cx="8503920" cy="1733944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rgbClr val="FF0000"/>
                </a:solidFill>
                <a:latin typeface="Monotype Corsiva" pitchFamily="66" charset="0"/>
              </a:rPr>
              <a:t>конец</a:t>
            </a:r>
            <a:endParaRPr lang="ru-RU" sz="5400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  <a:latin typeface="Times New Roman" pitchFamily="18"/>
                <a:ea typeface="Calibri" pitchFamily="34"/>
                <a:cs typeface="Times New Roman" pitchFamily="18"/>
              </a:rPr>
              <a:t> </a:t>
            </a:r>
            <a:r>
              <a:rPr lang="ru-RU" sz="6000" b="1" i="1" dirty="0" smtClean="0">
                <a:solidFill>
                  <a:srgbClr val="C00000"/>
                </a:solidFill>
                <a:latin typeface="Monotype Corsiva" pitchFamily="66" charset="0"/>
                <a:ea typeface="Calibri" pitchFamily="34"/>
                <a:cs typeface="Times New Roman" pitchFamily="18"/>
              </a:rPr>
              <a:t>Белка</a:t>
            </a:r>
            <a:endParaRPr lang="ru-RU" sz="6000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4" name="Picture 2" descr="C:\Documents and Settings\Admin\Мои документы\Мои рисунки\IMG_267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l="14808" r="25059"/>
          <a:stretch>
            <a:fillRect/>
          </a:stretch>
        </p:blipFill>
        <p:spPr>
          <a:xfrm>
            <a:off x="5148064" y="1700808"/>
            <a:ext cx="3528392" cy="4400728"/>
          </a:xfrm>
          <a:prstGeom prst="rect">
            <a:avLst/>
          </a:prstGeom>
          <a:noFill/>
          <a:ln w="88897">
            <a:solidFill>
              <a:srgbClr val="C00000"/>
            </a:solidFill>
            <a:prstDash val="solid"/>
            <a:miter/>
          </a:ln>
        </p:spPr>
      </p:pic>
      <p:sp>
        <p:nvSpPr>
          <p:cNvPr id="5" name="Прямоугольник 4"/>
          <p:cNvSpPr/>
          <p:nvPr/>
        </p:nvSpPr>
        <p:spPr>
          <a:xfrm>
            <a:off x="467544" y="1628800"/>
            <a:ext cx="54006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/>
                <a:ea typeface="Calibri" pitchFamily="34"/>
                <a:cs typeface="Times New Roman" pitchFamily="18"/>
              </a:rPr>
              <a:t>Далеко до холодов,</a:t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/>
                <a:ea typeface="Calibri" pitchFamily="34"/>
                <a:cs typeface="Times New Roman" pitchFamily="18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itchFamily="18"/>
                <a:ea typeface="Calibri" pitchFamily="34"/>
                <a:cs typeface="Times New Roman" pitchFamily="18"/>
              </a:rPr>
              <a:t>но не для потехи</a:t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/>
                <a:ea typeface="Calibri" pitchFamily="34"/>
                <a:cs typeface="Times New Roman" pitchFamily="18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itchFamily="18"/>
                <a:ea typeface="Calibri" pitchFamily="34"/>
                <a:cs typeface="Times New Roman" pitchFamily="18"/>
              </a:rPr>
              <a:t>я несу к себе в дупло</a:t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/>
                <a:ea typeface="Calibri" pitchFamily="34"/>
                <a:cs typeface="Times New Roman" pitchFamily="18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itchFamily="18"/>
                <a:ea typeface="Calibri" pitchFamily="34"/>
                <a:cs typeface="Times New Roman" pitchFamily="18"/>
              </a:rPr>
              <a:t>шишки и орехи.</a:t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/>
                <a:ea typeface="Calibri" pitchFamily="34"/>
                <a:cs typeface="Times New Roman" pitchFamily="18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itchFamily="18"/>
                <a:ea typeface="Calibri" pitchFamily="34"/>
                <a:cs typeface="Times New Roman" pitchFamily="18"/>
              </a:rPr>
              <a:t>Чтоб зимой холодной мне</a:t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/>
                <a:ea typeface="Calibri" pitchFamily="34"/>
                <a:cs typeface="Times New Roman" pitchFamily="18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itchFamily="18"/>
                <a:ea typeface="Calibri" pitchFamily="34"/>
                <a:cs typeface="Times New Roman" pitchFamily="18"/>
              </a:rPr>
              <a:t>не быть голодно,</a:t>
            </a:r>
          </a:p>
          <a:p>
            <a:pPr lvl="0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/>
                <a:cs typeface="Times New Roman" pitchFamily="18"/>
              </a:rPr>
              <a:t>У меня грибочки есть</a:t>
            </a:r>
          </a:p>
          <a:p>
            <a:pPr lvl="0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/>
                <a:cs typeface="Times New Roman" pitchFamily="18"/>
              </a:rPr>
              <a:t>Шишки и орехи.</a:t>
            </a:r>
            <a:endParaRPr lang="ru-RU" sz="2800" dirty="0">
              <a:solidFill>
                <a:srgbClr val="002060"/>
              </a:solidFill>
              <a:latin typeface="Arial" pitchFamily="34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b="1" i="1" dirty="0" smtClean="0">
                <a:solidFill>
                  <a:srgbClr val="002060"/>
                </a:solidFill>
                <a:latin typeface="Times New Roman" pitchFamily="18"/>
                <a:ea typeface="Calibri" pitchFamily="34"/>
                <a:cs typeface="Times New Roman" pitchFamily="18"/>
              </a:rPr>
              <a:t> </a:t>
            </a:r>
            <a:r>
              <a:rPr lang="ru-RU" sz="5400" b="1" i="1" dirty="0" smtClean="0">
                <a:solidFill>
                  <a:srgbClr val="C00000"/>
                </a:solidFill>
                <a:latin typeface="Monotype Corsiva" pitchFamily="66" charset="0"/>
                <a:ea typeface="Calibri" pitchFamily="34"/>
                <a:cs typeface="Times New Roman" pitchFamily="18"/>
              </a:rPr>
              <a:t>Заяц</a:t>
            </a:r>
            <a:endParaRPr lang="ru-RU" sz="5400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4" name="Содержимое 3" descr="IMG_273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l="8911"/>
          <a:stretch>
            <a:fillRect/>
          </a:stretch>
        </p:blipFill>
        <p:spPr>
          <a:xfrm>
            <a:off x="4932040" y="2348880"/>
            <a:ext cx="3896269" cy="3750294"/>
          </a:xfrm>
          <a:prstGeom prst="rect">
            <a:avLst/>
          </a:prstGeom>
          <a:ln w="889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467544" y="1844824"/>
            <a:ext cx="33123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  <a:latin typeface="Times New Roman" pitchFamily="18"/>
                <a:ea typeface="Calibri" pitchFamily="34"/>
                <a:cs typeface="Times New Roman" pitchFamily="18"/>
              </a:rPr>
              <a:t>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1484784"/>
            <a:ext cx="583264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/>
                <a:ea typeface="Calibri" pitchFamily="34"/>
                <a:cs typeface="Times New Roman" pitchFamily="18"/>
              </a:rPr>
              <a:t>Летом заяц серым был.</a:t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/>
                <a:ea typeface="Calibri" pitchFamily="34"/>
                <a:cs typeface="Times New Roman" pitchFamily="18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itchFamily="18"/>
                <a:ea typeface="Calibri" pitchFamily="34"/>
                <a:cs typeface="Times New Roman" pitchFamily="18"/>
              </a:rPr>
              <a:t>Летом заяц смелым был.</a:t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/>
                <a:ea typeface="Calibri" pitchFamily="34"/>
                <a:cs typeface="Times New Roman" pitchFamily="18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itchFamily="18"/>
                <a:ea typeface="Calibri" pitchFamily="34"/>
                <a:cs typeface="Times New Roman" pitchFamily="18"/>
              </a:rPr>
              <a:t>Мог он под любым кустом</a:t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/>
                <a:ea typeface="Calibri" pitchFamily="34"/>
                <a:cs typeface="Times New Roman" pitchFamily="18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itchFamily="18"/>
                <a:ea typeface="Calibri" pitchFamily="34"/>
                <a:cs typeface="Times New Roman" pitchFamily="18"/>
              </a:rPr>
              <a:t>смело сделать себе дом.</a:t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/>
                <a:ea typeface="Calibri" pitchFamily="34"/>
                <a:cs typeface="Times New Roman" pitchFamily="18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itchFamily="18"/>
                <a:ea typeface="Calibri" pitchFamily="34"/>
                <a:cs typeface="Times New Roman" pitchFamily="18"/>
              </a:rPr>
              <a:t>Ну, а в стужу ледяную</a:t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/>
                <a:ea typeface="Calibri" pitchFamily="34"/>
                <a:cs typeface="Times New Roman" pitchFamily="18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itchFamily="18"/>
                <a:ea typeface="Calibri" pitchFamily="34"/>
                <a:cs typeface="Times New Roman" pitchFamily="18"/>
              </a:rPr>
              <a:t>шубку он возьмёт другую.</a:t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/>
                <a:ea typeface="Calibri" pitchFamily="34"/>
                <a:cs typeface="Times New Roman" pitchFamily="18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itchFamily="18"/>
                <a:ea typeface="Calibri" pitchFamily="34"/>
                <a:cs typeface="Times New Roman" pitchFamily="18"/>
              </a:rPr>
              <a:t>Белую и чистую</a:t>
            </a:r>
          </a:p>
          <a:p>
            <a:pPr lvl="0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/>
                <a:ea typeface="Calibri" pitchFamily="34"/>
                <a:cs typeface="Times New Roman" pitchFamily="18"/>
              </a:rPr>
              <a:t>И как снег пушистую!</a:t>
            </a:r>
            <a:endParaRPr lang="ru-RU" sz="2800" dirty="0">
              <a:solidFill>
                <a:srgbClr val="002060"/>
              </a:solidFill>
              <a:latin typeface="Arial" pitchFamily="34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C00000"/>
                </a:solidFill>
                <a:latin typeface="Monotype Corsiva" pitchFamily="66" charset="0"/>
              </a:rPr>
              <a:t>Птички</a:t>
            </a:r>
            <a:endParaRPr lang="ru-RU" sz="5400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4" name="Содержимое 3" descr="IMG_268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l="5223" r="12956"/>
          <a:stretch>
            <a:fillRect/>
          </a:stretch>
        </p:blipFill>
        <p:spPr>
          <a:xfrm>
            <a:off x="5148064" y="2060848"/>
            <a:ext cx="3384376" cy="3462263"/>
          </a:xfrm>
          <a:prstGeom prst="rect">
            <a:avLst/>
          </a:prstGeom>
          <a:ln w="889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179512" y="1412776"/>
            <a:ext cx="475252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Холоднее стали ночи,</a:t>
            </a:r>
          </a:p>
          <a:p>
            <a:pPr lvl="1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День становится короче.  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Перелётные все птицы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Улетают в дальний путь.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Кто - то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зиму остаётся.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Пропитанье им найдётся.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Мы кормушки смастерили 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И надёжно прикрепили.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Крошки, семечки, зерно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Всем понравиться должно.</a:t>
            </a:r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b="1" i="1" dirty="0" smtClean="0">
                <a:solidFill>
                  <a:srgbClr val="C00000"/>
                </a:solidFill>
                <a:latin typeface="Monotype Corsiva" pitchFamily="66" charset="0"/>
                <a:ea typeface="Calibri" pitchFamily="34"/>
                <a:cs typeface="Times New Roman" pitchFamily="18"/>
              </a:rPr>
              <a:t> Ёжик</a:t>
            </a:r>
            <a:endParaRPr lang="ru-RU" sz="5400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4" name="Содержимое 3" descr="IMG_272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4818788" y="2606148"/>
            <a:ext cx="3786336" cy="2839752"/>
          </a:xfrm>
          <a:prstGeom prst="rect">
            <a:avLst/>
          </a:prstGeom>
          <a:ln w="889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323528" y="1628800"/>
            <a:ext cx="460851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/>
                <a:ea typeface="Calibri" pitchFamily="34"/>
                <a:cs typeface="Times New Roman" pitchFamily="18"/>
              </a:rPr>
              <a:t>Не смотри, что ёжик мал</a:t>
            </a:r>
          </a:p>
          <a:p>
            <a:pPr lvl="0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/>
                <a:ea typeface="Calibri" pitchFamily="34"/>
                <a:cs typeface="Times New Roman" pitchFamily="18"/>
              </a:rPr>
              <a:t>Он клубочком всё  бежал.</a:t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/>
                <a:ea typeface="Calibri" pitchFamily="34"/>
                <a:cs typeface="Times New Roman" pitchFamily="18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itchFamily="18"/>
                <a:ea typeface="Calibri" pitchFamily="34"/>
                <a:cs typeface="Times New Roman" pitchFamily="18"/>
              </a:rPr>
              <a:t>Листья клена все собирал</a:t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/>
                <a:ea typeface="Calibri" pitchFamily="34"/>
                <a:cs typeface="Times New Roman" pitchFamily="18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itchFamily="18"/>
                <a:ea typeface="Calibri" pitchFamily="34"/>
                <a:cs typeface="Times New Roman" pitchFamily="18"/>
              </a:rPr>
              <a:t>для подстилки в норке.</a:t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/>
                <a:ea typeface="Calibri" pitchFamily="34"/>
                <a:cs typeface="Times New Roman" pitchFamily="18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itchFamily="18"/>
                <a:ea typeface="Calibri" pitchFamily="34"/>
                <a:cs typeface="Times New Roman" pitchFamily="18"/>
              </a:rPr>
              <a:t>Их несет к себе домой,</a:t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/>
                <a:ea typeface="Calibri" pitchFamily="34"/>
                <a:cs typeface="Times New Roman" pitchFamily="18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itchFamily="18"/>
                <a:ea typeface="Calibri" pitchFamily="34"/>
                <a:cs typeface="Times New Roman" pitchFamily="18"/>
              </a:rPr>
              <a:t>стелет на кроватку,</a:t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/>
                <a:ea typeface="Calibri" pitchFamily="34"/>
                <a:cs typeface="Times New Roman" pitchFamily="18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itchFamily="18"/>
                <a:ea typeface="Calibri" pitchFamily="34"/>
                <a:cs typeface="Times New Roman" pitchFamily="18"/>
              </a:rPr>
              <a:t>чтобы долгою зимой</a:t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/>
                <a:ea typeface="Calibri" pitchFamily="34"/>
                <a:cs typeface="Times New Roman" pitchFamily="18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itchFamily="18"/>
                <a:ea typeface="Calibri" pitchFamily="34"/>
                <a:cs typeface="Times New Roman" pitchFamily="18"/>
              </a:rPr>
              <a:t>спать под елью сладко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/>
                <a:ea typeface="Calibri" pitchFamily="34"/>
                <a:cs typeface="Times New Roman" pitchFamily="18"/>
              </a:rPr>
              <a:t>.</a:t>
            </a:r>
            <a:endParaRPr lang="ru-RU" sz="2800" dirty="0">
              <a:solidFill>
                <a:srgbClr val="000000"/>
              </a:solidFill>
              <a:latin typeface="Arial" pitchFamily="34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b="1" i="1" dirty="0" smtClean="0">
                <a:solidFill>
                  <a:srgbClr val="C00000"/>
                </a:solidFill>
                <a:latin typeface="Monotype Corsiva" pitchFamily="66" charset="0"/>
                <a:ea typeface="Calibri" pitchFamily="34"/>
                <a:cs typeface="Times New Roman" pitchFamily="18"/>
              </a:rPr>
              <a:t> Мишка</a:t>
            </a:r>
            <a:endParaRPr lang="ru-RU" sz="5400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4" name="Содержимое 3" descr="IMG_267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4738044" y="2326852"/>
            <a:ext cx="4432290" cy="3324218"/>
          </a:xfrm>
          <a:prstGeom prst="rect">
            <a:avLst/>
          </a:prstGeom>
          <a:ln w="889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323528" y="1412776"/>
            <a:ext cx="547260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Times New Roman" pitchFamily="18"/>
                <a:ea typeface="Calibri" pitchFamily="34"/>
                <a:cs typeface="Times New Roman" pitchFamily="18"/>
              </a:rPr>
              <a:t/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/>
                <a:ea typeface="Calibri" pitchFamily="34"/>
                <a:cs typeface="Times New Roman" pitchFamily="18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itchFamily="18"/>
                <a:ea typeface="Calibri" pitchFamily="34"/>
                <a:cs typeface="Times New Roman" pitchFamily="18"/>
              </a:rPr>
              <a:t>Ходит, мишка косолапый ищет </a:t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/>
                <a:ea typeface="Calibri" pitchFamily="34"/>
                <a:cs typeface="Times New Roman" pitchFamily="18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itchFamily="18"/>
                <a:ea typeface="Calibri" pitchFamily="34"/>
                <a:cs typeface="Times New Roman" pitchFamily="18"/>
              </a:rPr>
              <a:t>пчёл, что носят  мёд. 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itchFamily="18"/>
                <a:ea typeface="Calibri" pitchFamily="34"/>
                <a:cs typeface="Times New Roman" pitchFamily="18"/>
              </a:rPr>
              <a:t>И своей мохнатой лапой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itchFamily="18"/>
                <a:ea typeface="Calibri" pitchFamily="34"/>
                <a:cs typeface="Times New Roman" pitchFamily="18"/>
              </a:rPr>
              <a:t>Мёд в бочоночек кладёт.</a:t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/>
                <a:ea typeface="Calibri" pitchFamily="34"/>
                <a:cs typeface="Times New Roman" pitchFamily="18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itchFamily="18"/>
                <a:ea typeface="Calibri" pitchFamily="34"/>
                <a:cs typeface="Times New Roman" pitchFamily="18"/>
              </a:rPr>
              <a:t>Лапу он зимой сосёт.</a:t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/>
                <a:ea typeface="Calibri" pitchFamily="34"/>
                <a:cs typeface="Times New Roman" pitchFamily="18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itchFamily="18"/>
                <a:ea typeface="Calibri" pitchFamily="34"/>
                <a:cs typeface="Times New Roman" pitchFamily="18"/>
              </a:rPr>
              <a:t>Жир от холода спасёт.</a:t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/>
                <a:ea typeface="Calibri" pitchFamily="34"/>
                <a:cs typeface="Times New Roman" pitchFamily="18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itchFamily="18"/>
                <a:ea typeface="Calibri" pitchFamily="34"/>
                <a:cs typeface="Times New Roman" pitchFamily="18"/>
              </a:rPr>
              <a:t>Спит в берлоге целый день.</a:t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/>
                <a:ea typeface="Calibri" pitchFamily="34"/>
                <a:cs typeface="Times New Roman" pitchFamily="18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itchFamily="18"/>
                <a:ea typeface="Calibri" pitchFamily="34"/>
                <a:cs typeface="Times New Roman" pitchFamily="18"/>
              </a:rPr>
              <a:t>Выходить на холод лень</a:t>
            </a:r>
            <a:endParaRPr lang="ru-RU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hangingPunct="0">
              <a:spcBef>
                <a:spcPts val="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5400" b="1" i="1" dirty="0" smtClean="0">
                <a:solidFill>
                  <a:srgbClr val="C00000"/>
                </a:solidFill>
                <a:latin typeface="Monotype Corsiva" pitchFamily="66" charset="0"/>
                <a:ea typeface="Calibri" pitchFamily="34"/>
                <a:cs typeface="Times New Roman" pitchFamily="18"/>
              </a:rPr>
              <a:t> Лиса</a:t>
            </a:r>
            <a:endParaRPr lang="ru-RU" sz="5400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4" name="Содержимое 3" descr="IMG_268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644008" y="3140968"/>
            <a:ext cx="4136296" cy="3102222"/>
          </a:xfrm>
          <a:prstGeom prst="rect">
            <a:avLst/>
          </a:prstGeom>
          <a:ln w="889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3487738" y="-1569580"/>
            <a:ext cx="228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latin typeface="Times New Roman" pitchFamily="18"/>
                <a:ea typeface="Calibri" pitchFamily="34"/>
                <a:cs typeface="Times New Roman" pitchFamily="18"/>
              </a:rPr>
              <a:t/>
            </a:r>
            <a:br>
              <a:rPr lang="ru-RU" sz="3600" dirty="0" smtClean="0">
                <a:solidFill>
                  <a:srgbClr val="002060"/>
                </a:solidFill>
                <a:latin typeface="Times New Roman" pitchFamily="18"/>
                <a:ea typeface="Calibri" pitchFamily="34"/>
                <a:cs typeface="Times New Roman" pitchFamily="18"/>
              </a:rPr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39553" y="1700808"/>
            <a:ext cx="44031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  <a:latin typeface="Times New Roman" pitchFamily="18"/>
                <a:ea typeface="Calibri" pitchFamily="34"/>
                <a:cs typeface="Times New Roman" pitchFamily="18"/>
              </a:rPr>
              <a:t>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201321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201321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201321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39552" y="1484784"/>
            <a:ext cx="631844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/>
                <a:ea typeface="Calibri" pitchFamily="34"/>
                <a:cs typeface="Times New Roman" pitchFamily="18"/>
              </a:rPr>
              <a:t>До чего же хороша</a:t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/>
                <a:ea typeface="Calibri" pitchFamily="34"/>
                <a:cs typeface="Times New Roman" pitchFamily="18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itchFamily="18"/>
                <a:ea typeface="Calibri" pitchFamily="34"/>
                <a:cs typeface="Times New Roman" pitchFamily="18"/>
              </a:rPr>
              <a:t>эта рыжая лиса!</a:t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/>
                <a:ea typeface="Calibri" pitchFamily="34"/>
                <a:cs typeface="Times New Roman" pitchFamily="18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itchFamily="18"/>
                <a:ea typeface="Calibri" pitchFamily="34"/>
                <a:cs typeface="Times New Roman" pitchFamily="18"/>
              </a:rPr>
              <a:t>Спать лисичке ни к чему.</a:t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/>
                <a:ea typeface="Calibri" pitchFamily="34"/>
                <a:cs typeface="Times New Roman" pitchFamily="18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itchFamily="18"/>
                <a:ea typeface="Calibri" pitchFamily="34"/>
                <a:cs typeface="Times New Roman" pitchFamily="18"/>
              </a:rPr>
              <a:t>Можно поискать в лесу</a:t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/>
                <a:ea typeface="Calibri" pitchFamily="34"/>
                <a:cs typeface="Times New Roman" pitchFamily="18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itchFamily="18"/>
                <a:ea typeface="Calibri" pitchFamily="34"/>
                <a:cs typeface="Times New Roman" pitchFamily="18"/>
              </a:rPr>
              <a:t>или зайца, или мышку,</a:t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/>
                <a:ea typeface="Calibri" pitchFamily="34"/>
                <a:cs typeface="Times New Roman" pitchFamily="18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itchFamily="18"/>
                <a:ea typeface="Calibri" pitchFamily="34"/>
                <a:cs typeface="Times New Roman" pitchFamily="18"/>
              </a:rPr>
              <a:t>из-под снега хвать</a:t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/>
                <a:ea typeface="Calibri" pitchFamily="34"/>
                <a:cs typeface="Times New Roman" pitchFamily="18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itchFamily="18"/>
                <a:ea typeface="Calibri" pitchFamily="34"/>
                <a:cs typeface="Times New Roman" pitchFamily="18"/>
              </a:rPr>
              <a:t>малышку!</a:t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/>
                <a:ea typeface="Calibri" pitchFamily="34"/>
                <a:cs typeface="Times New Roman" pitchFamily="18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itchFamily="18"/>
                <a:ea typeface="Calibri" pitchFamily="34"/>
                <a:cs typeface="Times New Roman" pitchFamily="18"/>
              </a:rPr>
              <a:t>И хитра, и весела</a:t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/>
                <a:ea typeface="Calibri" pitchFamily="34"/>
                <a:cs typeface="Times New Roman" pitchFamily="18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itchFamily="18"/>
                <a:ea typeface="Calibri" pitchFamily="34"/>
                <a:cs typeface="Times New Roman" pitchFamily="18"/>
              </a:rPr>
              <a:t>эта рыжая лиса!</a:t>
            </a:r>
            <a:endParaRPr lang="ru-RU" sz="2800" dirty="0" smtClean="0">
              <a:solidFill>
                <a:srgbClr val="002060"/>
              </a:solidFill>
              <a:latin typeface="Arial" pitchFamily="34"/>
            </a:endParaRPr>
          </a:p>
          <a:p>
            <a:pPr lvl="0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2800" dirty="0">
              <a:solidFill>
                <a:srgbClr val="000000"/>
              </a:solidFill>
              <a:latin typeface="Arial" pitchFamily="34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  <a:latin typeface="Times New Roman" pitchFamily="18"/>
                <a:ea typeface="Calibri" pitchFamily="34"/>
                <a:cs typeface="Times New Roman" pitchFamily="18"/>
              </a:rPr>
              <a:t> </a:t>
            </a:r>
            <a:r>
              <a:rPr lang="ru-RU" sz="5400" b="1" i="1" dirty="0" smtClean="0">
                <a:solidFill>
                  <a:srgbClr val="C00000"/>
                </a:solidFill>
                <a:latin typeface="Monotype Corsiva" pitchFamily="66" charset="0"/>
                <a:ea typeface="Calibri" pitchFamily="34"/>
                <a:cs typeface="Times New Roman" pitchFamily="18"/>
              </a:rPr>
              <a:t>Мышка</a:t>
            </a:r>
            <a:endParaRPr lang="ru-RU" sz="5400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4" name="Содержимое 3" descr="IMG_270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4749893" y="2459019"/>
            <a:ext cx="4337496" cy="3253122"/>
          </a:xfrm>
          <a:prstGeom prst="rect">
            <a:avLst/>
          </a:prstGeom>
          <a:ln w="889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323528" y="1556792"/>
            <a:ext cx="653447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/>
                <a:ea typeface="Calibri" pitchFamily="34"/>
                <a:cs typeface="Times New Roman" pitchFamily="18"/>
              </a:rPr>
              <a:t>Я мышка-норушка, я в</a:t>
            </a:r>
            <a:r>
              <a:rPr lang="ru-RU" sz="2800" dirty="0" smtClean="0">
                <a:solidFill>
                  <a:srgbClr val="002060"/>
                </a:solidFill>
                <a:latin typeface="Calibri"/>
                <a:ea typeface="Calibri" pitchFamily="34"/>
                <a:cs typeface="Times New Roman" pitchFamily="18"/>
              </a:rPr>
              <a:t> 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/>
                <a:ea typeface="Calibri" pitchFamily="34"/>
                <a:cs typeface="Times New Roman" pitchFamily="18"/>
              </a:rPr>
              <a:t/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/>
                <a:ea typeface="Calibri" pitchFamily="34"/>
                <a:cs typeface="Times New Roman" pitchFamily="18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itchFamily="18"/>
                <a:ea typeface="Calibri" pitchFamily="34"/>
                <a:cs typeface="Times New Roman" pitchFamily="18"/>
              </a:rPr>
              <a:t>поле живу,</a:t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/>
                <a:ea typeface="Calibri" pitchFamily="34"/>
                <a:cs typeface="Times New Roman" pitchFamily="18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itchFamily="18"/>
                <a:ea typeface="Calibri" pitchFamily="34"/>
                <a:cs typeface="Times New Roman" pitchFamily="18"/>
              </a:rPr>
              <a:t>где ласковый ветер качает</a:t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/>
                <a:ea typeface="Calibri" pitchFamily="34"/>
                <a:cs typeface="Times New Roman" pitchFamily="18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itchFamily="18"/>
                <a:ea typeface="Calibri" pitchFamily="34"/>
                <a:cs typeface="Times New Roman" pitchFamily="18"/>
              </a:rPr>
              <a:t>траву.</a:t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/>
                <a:ea typeface="Calibri" pitchFamily="34"/>
                <a:cs typeface="Times New Roman" pitchFamily="18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itchFamily="18"/>
                <a:ea typeface="Calibri" pitchFamily="34"/>
                <a:cs typeface="Times New Roman" pitchFamily="18"/>
              </a:rPr>
              <a:t>Все лето трудилась без</a:t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/>
                <a:ea typeface="Calibri" pitchFamily="34"/>
                <a:cs typeface="Times New Roman" pitchFamily="18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itchFamily="18"/>
                <a:ea typeface="Calibri" pitchFamily="34"/>
                <a:cs typeface="Times New Roman" pitchFamily="18"/>
              </a:rPr>
              <a:t>устали я.</a:t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/>
                <a:ea typeface="Calibri" pitchFamily="34"/>
                <a:cs typeface="Times New Roman" pitchFamily="18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itchFamily="18"/>
                <a:ea typeface="Calibri" pitchFamily="34"/>
                <a:cs typeface="Times New Roman" pitchFamily="18"/>
              </a:rPr>
              <a:t>До края полна кладовая</a:t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/>
                <a:ea typeface="Calibri" pitchFamily="34"/>
                <a:cs typeface="Times New Roman" pitchFamily="18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itchFamily="18"/>
                <a:ea typeface="Calibri" pitchFamily="34"/>
                <a:cs typeface="Times New Roman" pitchFamily="18"/>
              </a:rPr>
              <a:t>моя!</a:t>
            </a:r>
            <a:endParaRPr lang="ru-RU" sz="2800" dirty="0">
              <a:solidFill>
                <a:srgbClr val="002060"/>
              </a:solidFill>
              <a:latin typeface="Arial" pitchFamily="34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b="1" i="1" dirty="0" smtClean="0">
                <a:solidFill>
                  <a:srgbClr val="C00000"/>
                </a:solidFill>
                <a:latin typeface="Monotype Corsiva" pitchFamily="66" charset="0"/>
                <a:ea typeface="Calibri" pitchFamily="34"/>
                <a:cs typeface="Times New Roman" pitchFamily="18"/>
              </a:rPr>
              <a:t> Волк</a:t>
            </a:r>
            <a:endParaRPr lang="ru-RU" sz="5400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4" name="Содержимое 3" descr="IMG_271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4806110" y="2114770"/>
            <a:ext cx="4463818" cy="3347863"/>
          </a:xfrm>
          <a:prstGeom prst="rect">
            <a:avLst/>
          </a:prstGeom>
          <a:ln w="889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4204431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04431" y="3244334"/>
            <a:ext cx="23596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i="1" dirty="0" smtClean="0">
                <a:solidFill>
                  <a:srgbClr val="002060"/>
                </a:solidFill>
                <a:latin typeface="Times New Roman" pitchFamily="18"/>
                <a:ea typeface="Calibri" pitchFamily="34"/>
                <a:cs typeface="Times New Roman" pitchFamily="18"/>
              </a:rPr>
              <a:t>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204431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1556792"/>
            <a:ext cx="653447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/>
                <a:ea typeface="Calibri" pitchFamily="34"/>
                <a:cs typeface="Times New Roman" pitchFamily="18"/>
              </a:rPr>
              <a:t>Серый, злой, голодный</a:t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/>
                <a:ea typeface="Calibri" pitchFamily="34"/>
                <a:cs typeface="Times New Roman" pitchFamily="18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itchFamily="18"/>
                <a:ea typeface="Calibri" pitchFamily="34"/>
                <a:cs typeface="Times New Roman" pitchFamily="18"/>
              </a:rPr>
              <a:t>ходит волк зимой холодной.</a:t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/>
                <a:ea typeface="Calibri" pitchFamily="34"/>
                <a:cs typeface="Times New Roman" pitchFamily="18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itchFamily="18"/>
                <a:ea typeface="Calibri" pitchFamily="34"/>
                <a:cs typeface="Times New Roman" pitchFamily="18"/>
              </a:rPr>
              <a:t>Соберутся в волчьи стаи,</a:t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/>
                <a:ea typeface="Calibri" pitchFamily="34"/>
                <a:cs typeface="Times New Roman" pitchFamily="18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itchFamily="18"/>
                <a:ea typeface="Calibri" pitchFamily="34"/>
                <a:cs typeface="Times New Roman" pitchFamily="18"/>
              </a:rPr>
              <a:t>и охотниками станут.</a:t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/>
                <a:ea typeface="Calibri" pitchFamily="34"/>
                <a:cs typeface="Times New Roman" pitchFamily="18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itchFamily="18"/>
                <a:ea typeface="Calibri" pitchFamily="34"/>
                <a:cs typeface="Times New Roman" pitchFamily="18"/>
              </a:rPr>
              <a:t>Убегай! Остерегайся!</a:t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/>
                <a:ea typeface="Calibri" pitchFamily="34"/>
                <a:cs typeface="Times New Roman" pitchFamily="18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itchFamily="18"/>
                <a:ea typeface="Calibri" pitchFamily="34"/>
                <a:cs typeface="Times New Roman" pitchFamily="18"/>
              </a:rPr>
              <a:t>На зубок не попадайся!</a:t>
            </a:r>
            <a:endParaRPr lang="ru-RU" sz="2800" dirty="0">
              <a:solidFill>
                <a:srgbClr val="002060"/>
              </a:solidFill>
              <a:latin typeface="Arial" pitchFamily="34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83</TotalTime>
  <Words>122</Words>
  <Application>Microsoft Office PowerPoint</Application>
  <PresentationFormat>Экран (4:3)</PresentationFormat>
  <Paragraphs>44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Официальная</vt:lpstr>
      <vt:lpstr>Муниципальное дошкольное образовательное учреждение «Центр развития ребенка - Детский сад №7 «Русалочка» городского округа город  Волгореченск Костромской области»</vt:lpstr>
      <vt:lpstr> Белка</vt:lpstr>
      <vt:lpstr> Заяц</vt:lpstr>
      <vt:lpstr>Птички</vt:lpstr>
      <vt:lpstr> Ёжик</vt:lpstr>
      <vt:lpstr> Мишка</vt:lpstr>
      <vt:lpstr> Лиса</vt:lpstr>
      <vt:lpstr> Мышка</vt:lpstr>
      <vt:lpstr> Волк</vt:lpstr>
      <vt:lpstr>Спасибо за внимание!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18</cp:revision>
  <dcterms:created xsi:type="dcterms:W3CDTF">2014-03-23T06:07:10Z</dcterms:created>
  <dcterms:modified xsi:type="dcterms:W3CDTF">2014-09-16T05:23:05Z</dcterms:modified>
</cp:coreProperties>
</file>