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08" r:id="rId2"/>
  </p:sldMasterIdLst>
  <p:notesMasterIdLst>
    <p:notesMasterId r:id="rId28"/>
  </p:notesMasterIdLst>
  <p:sldIdLst>
    <p:sldId id="256" r:id="rId3"/>
    <p:sldId id="275" r:id="rId4"/>
    <p:sldId id="276" r:id="rId5"/>
    <p:sldId id="277" r:id="rId6"/>
    <p:sldId id="278" r:id="rId7"/>
    <p:sldId id="279" r:id="rId8"/>
    <p:sldId id="280" r:id="rId9"/>
    <p:sldId id="281" r:id="rId10"/>
    <p:sldId id="283" r:id="rId11"/>
    <p:sldId id="286" r:id="rId12"/>
    <p:sldId id="287" r:id="rId13"/>
    <p:sldId id="288" r:id="rId14"/>
    <p:sldId id="289" r:id="rId15"/>
    <p:sldId id="259" r:id="rId16"/>
    <p:sldId id="290" r:id="rId17"/>
    <p:sldId id="261" r:id="rId18"/>
    <p:sldId id="262" r:id="rId19"/>
    <p:sldId id="264" r:id="rId20"/>
    <p:sldId id="263" r:id="rId21"/>
    <p:sldId id="265" r:id="rId22"/>
    <p:sldId id="267" r:id="rId23"/>
    <p:sldId id="268" r:id="rId24"/>
    <p:sldId id="269" r:id="rId25"/>
    <p:sldId id="273" r:id="rId26"/>
    <p:sldId id="274" r:id="rId2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CC"/>
    <a:srgbClr val="660066"/>
    <a:srgbClr val="00CC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94624" autoAdjust="0"/>
  </p:normalViewPr>
  <p:slideViewPr>
    <p:cSldViewPr>
      <p:cViewPr varScale="1">
        <p:scale>
          <a:sx n="70" d="100"/>
          <a:sy n="70" d="100"/>
        </p:scale>
        <p:origin x="-138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55" d="100"/>
          <a:sy n="55" d="100"/>
        </p:scale>
        <p:origin x="-2634"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A04CD08-4A0C-4ED0-B53E-9F7520441902}" type="datetimeFigureOut">
              <a:rPr lang="ru-RU" smtClean="0"/>
              <a:t>11.02.2015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5EA81E5-6216-458D-BF07-D1D7C60372D5}" type="slidenum">
              <a:rPr lang="ru-RU" smtClean="0"/>
              <a:t>‹#›</a:t>
            </a:fld>
            <a:endParaRPr lang="ru-RU"/>
          </a:p>
        </p:txBody>
      </p:sp>
    </p:spTree>
    <p:extLst>
      <p:ext uri="{BB962C8B-B14F-4D97-AF65-F5344CB8AC3E}">
        <p14:creationId xmlns:p14="http://schemas.microsoft.com/office/powerpoint/2010/main" val="7466212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15EA81E5-6216-458D-BF07-D1D7C60372D5}" type="slidenum">
              <a:rPr lang="ru-RU" smtClean="0"/>
              <a:t>1</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5B106E36-FD25-4E2D-B0AA-010F637433A0}" type="datetimeFigureOut">
              <a:rPr lang="ru-RU" smtClean="0"/>
              <a:pPr/>
              <a:t>11.02.2015</a:t>
            </a:fld>
            <a:endParaRPr lang="ru-RU"/>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ru-RU"/>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725C68B6-61C2-468F-89AB-4B9F7531AA68}" type="slidenum">
              <a:rPr lang="ru-RU" smtClean="0"/>
              <a:pPr/>
              <a:t>‹#›</a:t>
            </a:fld>
            <a:endParaRPr lang="ru-RU"/>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5B106E36-FD25-4E2D-B0AA-010F637433A0}" type="datetimeFigureOut">
              <a:rPr lang="ru-RU" smtClean="0"/>
              <a:pPr/>
              <a:t>11.02.2015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5B106E36-FD25-4E2D-B0AA-010F637433A0}" type="datetimeFigureOut">
              <a:rPr lang="ru-RU" smtClean="0"/>
              <a:pPr/>
              <a:t>11.02.2015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ru-RU" smtClean="0"/>
              <a:t>Образец заголовка</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5B106E36-FD25-4E2D-B0AA-010F637433A0}" type="datetimeFigureOut">
              <a:rPr lang="ru-RU" smtClean="0"/>
              <a:pPr/>
              <a:t>11.02.2015</a:t>
            </a:fld>
            <a:endParaRPr lang="ru-RU"/>
          </a:p>
        </p:txBody>
      </p:sp>
      <p:sp>
        <p:nvSpPr>
          <p:cNvPr id="5" name="Footer Placeholder 4"/>
          <p:cNvSpPr>
            <a:spLocks noGrp="1"/>
          </p:cNvSpPr>
          <p:nvPr>
            <p:ph type="ftr" sz="quarter" idx="11"/>
          </p:nvPr>
        </p:nvSpPr>
        <p:spPr>
          <a:xfrm>
            <a:off x="1174044" y="5357592"/>
            <a:ext cx="5034845" cy="365125"/>
          </a:xfrm>
        </p:spPr>
        <p:txBody>
          <a:bodyPr/>
          <a:lstStyle/>
          <a:p>
            <a:endParaRPr lang="ru-RU"/>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725C68B6-61C2-468F-89AB-4B9F7531AA68}" type="slidenum">
              <a:rPr lang="ru-RU" smtClean="0"/>
              <a:pPr/>
              <a:t>‹#›</a:t>
            </a:fld>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5B106E36-FD25-4E2D-B0AA-010F637433A0}" type="datetimeFigureOut">
              <a:rPr lang="ru-RU" smtClean="0"/>
              <a:pPr/>
              <a:t>11.02.2015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B106E36-FD25-4E2D-B0AA-010F637433A0}" type="datetimeFigureOut">
              <a:rPr lang="ru-RU" smtClean="0"/>
              <a:pPr/>
              <a:t>11.02.2015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5B106E36-FD25-4E2D-B0AA-010F637433A0}" type="datetimeFigureOut">
              <a:rPr lang="ru-RU" smtClean="0"/>
              <a:pPr/>
              <a:t>11.02.2015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25C68B6-61C2-468F-89AB-4B9F7531AA68}" type="slidenum">
              <a:rPr lang="ru-RU" smtClean="0"/>
              <a:pPr/>
              <a:t>‹#›</a:t>
            </a:fld>
            <a:endParaRPr lang="ru-RU"/>
          </a:p>
        </p:txBody>
      </p:sp>
      <p:sp>
        <p:nvSpPr>
          <p:cNvPr id="9" name="Content Placeholder 8"/>
          <p:cNvSpPr>
            <a:spLocks noGrp="1"/>
          </p:cNvSpPr>
          <p:nvPr>
            <p:ph sz="quarter" idx="13"/>
          </p:nvPr>
        </p:nvSpPr>
        <p:spPr>
          <a:xfrm>
            <a:off x="1298448" y="2121407"/>
            <a:ext cx="3200400" cy="360273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7" name="Date Placeholder 6"/>
          <p:cNvSpPr>
            <a:spLocks noGrp="1"/>
          </p:cNvSpPr>
          <p:nvPr>
            <p:ph type="dt" sz="half" idx="10"/>
          </p:nvPr>
        </p:nvSpPr>
        <p:spPr/>
        <p:txBody>
          <a:bodyPr/>
          <a:lstStyle/>
          <a:p>
            <a:fld id="{5B106E36-FD25-4E2D-B0AA-010F637433A0}" type="datetimeFigureOut">
              <a:rPr lang="ru-RU" smtClean="0"/>
              <a:pPr/>
              <a:t>11.02.2015</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725C68B6-61C2-468F-89AB-4B9F7531AA68}" type="slidenum">
              <a:rPr lang="ru-RU" smtClean="0"/>
              <a:pPr/>
              <a:t>‹#›</a:t>
            </a:fld>
            <a:endParaRPr lang="ru-RU"/>
          </a:p>
        </p:txBody>
      </p:sp>
      <p:sp>
        <p:nvSpPr>
          <p:cNvPr id="11" name="Content Placeholder 10"/>
          <p:cNvSpPr>
            <a:spLocks noGrp="1"/>
          </p:cNvSpPr>
          <p:nvPr>
            <p:ph sz="quarter" idx="13"/>
          </p:nvPr>
        </p:nvSpPr>
        <p:spPr>
          <a:xfrm>
            <a:off x="1298448" y="2944368"/>
            <a:ext cx="3227832" cy="277977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5B106E36-FD25-4E2D-B0AA-010F637433A0}" type="datetimeFigureOut">
              <a:rPr lang="ru-RU" smtClean="0"/>
              <a:pPr/>
              <a:t>11.02.2015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106E36-FD25-4E2D-B0AA-010F637433A0}" type="datetimeFigureOut">
              <a:rPr lang="ru-RU" smtClean="0"/>
              <a:pPr/>
              <a:t>11.02.2015</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ru-RU" smtClean="0"/>
              <a:t>Образец заголовка</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a:xfrm rot="60000">
            <a:off x="6341698" y="5885672"/>
            <a:ext cx="1213821" cy="365125"/>
          </a:xfrm>
        </p:spPr>
        <p:txBody>
          <a:bodyPr/>
          <a:lstStyle/>
          <a:p>
            <a:fld id="{5B106E36-FD25-4E2D-B0AA-010F637433A0}" type="datetimeFigureOut">
              <a:rPr lang="ru-RU" smtClean="0"/>
              <a:pPr/>
              <a:t>11.02.2015</a:t>
            </a:fld>
            <a:endParaRPr lang="ru-RU"/>
          </a:p>
        </p:txBody>
      </p:sp>
      <p:sp>
        <p:nvSpPr>
          <p:cNvPr id="6" name="Footer Placeholder 5"/>
          <p:cNvSpPr>
            <a:spLocks noGrp="1"/>
          </p:cNvSpPr>
          <p:nvPr>
            <p:ph type="ftr" sz="quarter" idx="11"/>
          </p:nvPr>
        </p:nvSpPr>
        <p:spPr>
          <a:xfrm rot="-60000">
            <a:off x="914554" y="5829261"/>
            <a:ext cx="3522607" cy="365125"/>
          </a:xfrm>
        </p:spPr>
        <p:txBody>
          <a:bodyPr/>
          <a:lstStyle/>
          <a:p>
            <a:endParaRPr lang="ru-RU"/>
          </a:p>
        </p:txBody>
      </p:sp>
      <p:sp>
        <p:nvSpPr>
          <p:cNvPr id="7" name="Slide Number Placeholder 6"/>
          <p:cNvSpPr>
            <a:spLocks noGrp="1"/>
          </p:cNvSpPr>
          <p:nvPr>
            <p:ph type="sldNum" sz="quarter" idx="12"/>
          </p:nvPr>
        </p:nvSpPr>
        <p:spPr>
          <a:xfrm rot="60000">
            <a:off x="7557313" y="5896961"/>
            <a:ext cx="554023" cy="365125"/>
          </a:xfrm>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5B106E36-FD25-4E2D-B0AA-010F637433A0}" type="datetimeFigureOut">
              <a:rPr lang="ru-RU" smtClean="0"/>
              <a:pPr/>
              <a:t>11.02.2015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
        <p:nvSpPr>
          <p:cNvPr id="11" name="Title 10"/>
          <p:cNvSpPr>
            <a:spLocks noGrp="1"/>
          </p:cNvSpPr>
          <p:nvPr>
            <p:ph type="title"/>
          </p:nvPr>
        </p:nvSpPr>
        <p:spPr/>
        <p:txBody>
          <a:bodyPr/>
          <a:lstStyle/>
          <a:p>
            <a:r>
              <a:rPr lang="ru-RU" smtClean="0"/>
              <a:t>Образец заголовка</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ru-RU" smtClean="0"/>
              <a:t>Образец заголовка</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a:xfrm rot="60000">
            <a:off x="6345936" y="5888737"/>
            <a:ext cx="1213821" cy="365125"/>
          </a:xfrm>
        </p:spPr>
        <p:txBody>
          <a:bodyPr/>
          <a:lstStyle/>
          <a:p>
            <a:fld id="{5B106E36-FD25-4E2D-B0AA-010F637433A0}" type="datetimeFigureOut">
              <a:rPr lang="ru-RU" smtClean="0"/>
              <a:pPr/>
              <a:t>11.02.2015</a:t>
            </a:fld>
            <a:endParaRPr lang="ru-RU"/>
          </a:p>
        </p:txBody>
      </p:sp>
      <p:sp>
        <p:nvSpPr>
          <p:cNvPr id="6" name="Footer Placeholder 5"/>
          <p:cNvSpPr>
            <a:spLocks noGrp="1"/>
          </p:cNvSpPr>
          <p:nvPr>
            <p:ph type="ftr" sz="quarter" idx="11"/>
          </p:nvPr>
        </p:nvSpPr>
        <p:spPr>
          <a:xfrm rot="-60000">
            <a:off x="914569" y="5831037"/>
            <a:ext cx="3319043" cy="365125"/>
          </a:xfrm>
        </p:spPr>
        <p:txBody>
          <a:bodyPr/>
          <a:lstStyle/>
          <a:p>
            <a:endParaRPr lang="ru-RU"/>
          </a:p>
        </p:txBody>
      </p:sp>
      <p:sp>
        <p:nvSpPr>
          <p:cNvPr id="7" name="Slide Number Placeholder 6"/>
          <p:cNvSpPr>
            <a:spLocks noGrp="1"/>
          </p:cNvSpPr>
          <p:nvPr>
            <p:ph type="sldNum" sz="quarter" idx="12"/>
          </p:nvPr>
        </p:nvSpPr>
        <p:spPr>
          <a:xfrm rot="60000">
            <a:off x="7562089" y="5900026"/>
            <a:ext cx="554023" cy="365125"/>
          </a:xfrm>
        </p:spPr>
        <p:txBody>
          <a:bodyPr/>
          <a:lstStyle/>
          <a:p>
            <a:fld id="{725C68B6-61C2-468F-89AB-4B9F7531AA68}" type="slidenum">
              <a:rPr lang="ru-RU" smtClean="0"/>
              <a:pPr/>
              <a:t>‹#›</a:t>
            </a:fld>
            <a:endParaRPr lang="ru-RU"/>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5B106E36-FD25-4E2D-B0AA-010F637433A0}" type="datetimeFigureOut">
              <a:rPr lang="ru-RU" smtClean="0"/>
              <a:pPr/>
              <a:t>11.02.2015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5B106E36-FD25-4E2D-B0AA-010F637433A0}" type="datetimeFigureOut">
              <a:rPr lang="ru-RU" smtClean="0"/>
              <a:pPr/>
              <a:t>11.02.2015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ru-RU" smtClean="0"/>
              <a:t>Образец заголовка</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B106E36-FD25-4E2D-B0AA-010F637433A0}" type="datetimeFigureOut">
              <a:rPr lang="ru-RU" smtClean="0"/>
              <a:pPr/>
              <a:t>11.02.2015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B106E36-FD25-4E2D-B0AA-010F637433A0}" type="datetimeFigureOut">
              <a:rPr lang="ru-RU" smtClean="0"/>
              <a:pPr/>
              <a:t>11.02.2015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25C68B6-61C2-468F-89AB-4B9F7531AA68}" type="slidenum">
              <a:rPr lang="ru-RU" smtClean="0"/>
              <a:pPr/>
              <a:t>‹#›</a:t>
            </a:fld>
            <a:endParaRPr lang="ru-RU"/>
          </a:p>
        </p:txBody>
      </p:sp>
      <p:sp>
        <p:nvSpPr>
          <p:cNvPr id="12" name="Title 11"/>
          <p:cNvSpPr>
            <a:spLocks noGrp="1"/>
          </p:cNvSpPr>
          <p:nvPr>
            <p:ph type="title"/>
          </p:nvPr>
        </p:nvSpPr>
        <p:spPr/>
        <p:txBody>
          <a:bodyPr/>
          <a:lstStyle>
            <a:lvl1pPr>
              <a:defRPr>
                <a:solidFill>
                  <a:schemeClr val="tx2"/>
                </a:solidFill>
              </a:defRPr>
            </a:lvl1pPr>
          </a:lstStyle>
          <a:p>
            <a:r>
              <a:rPr lang="ru-RU" smtClean="0"/>
              <a:t>Образец заголовка</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5B106E36-FD25-4E2D-B0AA-010F637433A0}" type="datetimeFigureOut">
              <a:rPr lang="ru-RU" smtClean="0"/>
              <a:pPr/>
              <a:t>11.02.2015</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725C68B6-61C2-468F-89AB-4B9F7531AA68}" type="slidenum">
              <a:rPr lang="ru-RU" smtClean="0"/>
              <a:pPr/>
              <a:t>‹#›</a:t>
            </a:fld>
            <a:endParaRPr lang="ru-RU"/>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5B106E36-FD25-4E2D-B0AA-010F637433A0}" type="datetimeFigureOut">
              <a:rPr lang="ru-RU" smtClean="0"/>
              <a:pPr/>
              <a:t>11.02.2015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725C68B6-61C2-468F-89AB-4B9F7531AA68}" type="slidenum">
              <a:rPr lang="ru-RU" smtClean="0"/>
              <a:pPr/>
              <a:t>‹#›</a:t>
            </a:fld>
            <a:endParaRPr lang="ru-RU"/>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106E36-FD25-4E2D-B0AA-010F637433A0}" type="datetimeFigureOut">
              <a:rPr lang="ru-RU" smtClean="0"/>
              <a:pPr/>
              <a:t>11.02.2015</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ru-RU" smtClean="0"/>
              <a:t>Образец заголовка</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5B106E36-FD25-4E2D-B0AA-010F637433A0}" type="datetimeFigureOut">
              <a:rPr lang="ru-RU" smtClean="0"/>
              <a:pPr/>
              <a:t>11.02.2015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ru-RU" smtClean="0"/>
              <a:t>Образец заголовка</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5B106E36-FD25-4E2D-B0AA-010F637433A0}" type="datetimeFigureOut">
              <a:rPr lang="ru-RU" smtClean="0"/>
              <a:pPr/>
              <a:t>11.02.2015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6.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5B106E36-FD25-4E2D-B0AA-010F637433A0}" type="datetimeFigureOut">
              <a:rPr lang="ru-RU" smtClean="0"/>
              <a:pPr/>
              <a:t>11.02.2015</a:t>
            </a:fld>
            <a:endParaRPr lang="ru-RU"/>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ru-RU"/>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5B106E36-FD25-4E2D-B0AA-010F637433A0}" type="datetimeFigureOut">
              <a:rPr lang="ru-RU" smtClean="0"/>
              <a:pPr/>
              <a:t>11.02.2015</a:t>
            </a:fld>
            <a:endParaRPr lang="ru-RU"/>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ru-RU"/>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6.xml"/><Relationship Id="rId5" Type="http://schemas.openxmlformats.org/officeDocument/2006/relationships/image" Target="../media/image14.jpeg"/><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46176" y="116632"/>
            <a:ext cx="7851648" cy="1152128"/>
          </a:xfrm>
        </p:spPr>
        <p:txBody>
          <a:bodyPr>
            <a:normAutofit/>
          </a:bodyPr>
          <a:lstStyle/>
          <a:p>
            <a:pPr algn="ctr"/>
            <a:r>
              <a:rPr lang="ru-RU" sz="1800" b="1" dirty="0" smtClean="0">
                <a:solidFill>
                  <a:srgbClr val="00B0F0"/>
                </a:solidFill>
                <a:effectLst/>
                <a:latin typeface="+mn-lt"/>
                <a:cs typeface="Arial" pitchFamily="34" charset="0"/>
              </a:rPr>
              <a:t>Муниципальное бюджетное образовательное учреждение</a:t>
            </a:r>
            <a:br>
              <a:rPr lang="ru-RU" sz="1800" b="1" dirty="0" smtClean="0">
                <a:solidFill>
                  <a:srgbClr val="00B0F0"/>
                </a:solidFill>
                <a:effectLst/>
                <a:latin typeface="+mn-lt"/>
                <a:cs typeface="Arial" pitchFamily="34" charset="0"/>
              </a:rPr>
            </a:br>
            <a:r>
              <a:rPr lang="ru-RU" sz="1800" b="1" dirty="0" smtClean="0">
                <a:solidFill>
                  <a:srgbClr val="00B0F0"/>
                </a:solidFill>
                <a:effectLst/>
                <a:latin typeface="+mn-lt"/>
                <a:cs typeface="Arial" pitchFamily="34" charset="0"/>
              </a:rPr>
              <a:t>Центр развития  ребёнка – детский сад «Тюльпан»</a:t>
            </a:r>
            <a:endParaRPr lang="ru-RU" sz="1800" b="1" dirty="0">
              <a:solidFill>
                <a:srgbClr val="00B0F0"/>
              </a:solidFill>
              <a:effectLst/>
              <a:latin typeface="+mn-lt"/>
              <a:cs typeface="Arial" pitchFamily="34" charset="0"/>
            </a:endParaRPr>
          </a:p>
        </p:txBody>
      </p:sp>
      <p:sp>
        <p:nvSpPr>
          <p:cNvPr id="3" name="Подзаголовок 2"/>
          <p:cNvSpPr>
            <a:spLocks noGrp="1"/>
          </p:cNvSpPr>
          <p:nvPr>
            <p:ph type="subTitle" idx="1"/>
          </p:nvPr>
        </p:nvSpPr>
        <p:spPr>
          <a:xfrm>
            <a:off x="644652" y="2564904"/>
            <a:ext cx="7854696" cy="1752600"/>
          </a:xfrm>
        </p:spPr>
        <p:txBody>
          <a:bodyPr>
            <a:prstTxWarp prst="textArchUp">
              <a:avLst/>
            </a:prstTxWarp>
            <a:normAutofit/>
          </a:bodyPr>
          <a:lstStyle/>
          <a:p>
            <a:pPr algn="ctr"/>
            <a:r>
              <a:rPr lang="ru-RU" sz="3600" dirty="0" smtClean="0">
                <a:solidFill>
                  <a:srgbClr val="FF0000"/>
                </a:solidFill>
                <a:latin typeface="Comic Sans MS" pitchFamily="66" charset="0"/>
              </a:rPr>
              <a:t>Роль пальчиковых игр </a:t>
            </a:r>
          </a:p>
          <a:p>
            <a:pPr algn="ctr"/>
            <a:r>
              <a:rPr lang="ru-RU" sz="3600" dirty="0" smtClean="0">
                <a:solidFill>
                  <a:srgbClr val="FF0000"/>
                </a:solidFill>
                <a:latin typeface="Comic Sans MS" pitchFamily="66" charset="0"/>
              </a:rPr>
              <a:t>во всестороннем  развитии ребёнка</a:t>
            </a:r>
            <a:endParaRPr lang="ru-RU" sz="3600" dirty="0">
              <a:solidFill>
                <a:srgbClr val="FF0000"/>
              </a:solidFill>
              <a:latin typeface="Comic Sans MS" pitchFamily="66" charset="0"/>
            </a:endParaRPr>
          </a:p>
        </p:txBody>
      </p:sp>
      <p:sp>
        <p:nvSpPr>
          <p:cNvPr id="4" name="TextBox 3"/>
          <p:cNvSpPr txBox="1"/>
          <p:nvPr/>
        </p:nvSpPr>
        <p:spPr>
          <a:xfrm>
            <a:off x="5072066" y="4643446"/>
            <a:ext cx="3643338" cy="923330"/>
          </a:xfrm>
          <a:prstGeom prst="rect">
            <a:avLst/>
          </a:prstGeom>
          <a:noFill/>
        </p:spPr>
        <p:txBody>
          <a:bodyPr wrap="square" rtlCol="0">
            <a:spAutoFit/>
          </a:bodyPr>
          <a:lstStyle/>
          <a:p>
            <a:r>
              <a:rPr lang="ru-RU" dirty="0" smtClean="0">
                <a:solidFill>
                  <a:schemeClr val="bg1"/>
                </a:solidFill>
              </a:rPr>
              <a:t>Подготовила:</a:t>
            </a:r>
          </a:p>
          <a:p>
            <a:r>
              <a:rPr lang="ru-RU" dirty="0" smtClean="0">
                <a:solidFill>
                  <a:schemeClr val="bg1"/>
                </a:solidFill>
              </a:rPr>
              <a:t>воспитатель 1 </a:t>
            </a:r>
            <a:r>
              <a:rPr lang="ru-RU" dirty="0" err="1" smtClean="0">
                <a:solidFill>
                  <a:schemeClr val="bg1"/>
                </a:solidFill>
              </a:rPr>
              <a:t>квалиф.категории</a:t>
            </a:r>
            <a:endParaRPr lang="ru-RU" dirty="0" smtClean="0">
              <a:solidFill>
                <a:schemeClr val="bg1"/>
              </a:solidFill>
            </a:endParaRPr>
          </a:p>
          <a:p>
            <a:r>
              <a:rPr lang="ru-RU" dirty="0" smtClean="0">
                <a:solidFill>
                  <a:schemeClr val="bg1"/>
                </a:solidFill>
              </a:rPr>
              <a:t>Майборода Ирина Викторовна </a:t>
            </a:r>
            <a:endParaRPr lang="ru-RU" dirty="0">
              <a:solidFill>
                <a:schemeClr val="bg1"/>
              </a:solidFill>
            </a:endParaRPr>
          </a:p>
        </p:txBody>
      </p:sp>
      <p:sp>
        <p:nvSpPr>
          <p:cNvPr id="5" name="TextBox 4"/>
          <p:cNvSpPr txBox="1"/>
          <p:nvPr/>
        </p:nvSpPr>
        <p:spPr>
          <a:xfrm>
            <a:off x="3714744" y="6143644"/>
            <a:ext cx="1714512" cy="369332"/>
          </a:xfrm>
          <a:prstGeom prst="rect">
            <a:avLst/>
          </a:prstGeom>
          <a:noFill/>
        </p:spPr>
        <p:txBody>
          <a:bodyPr wrap="square" rtlCol="0">
            <a:spAutoFit/>
          </a:bodyPr>
          <a:lstStyle/>
          <a:p>
            <a:r>
              <a:rPr lang="ru-RU" dirty="0" err="1" smtClean="0">
                <a:solidFill>
                  <a:schemeClr val="bg1"/>
                </a:solidFill>
                <a:latin typeface="Arial" pitchFamily="34" charset="0"/>
                <a:cs typeface="Arial" pitchFamily="34" charset="0"/>
              </a:rPr>
              <a:t>Иловля</a:t>
            </a:r>
            <a:r>
              <a:rPr lang="ru-RU" dirty="0" smtClean="0">
                <a:solidFill>
                  <a:schemeClr val="bg1"/>
                </a:solidFill>
                <a:latin typeface="Arial" pitchFamily="34" charset="0"/>
                <a:cs typeface="Arial" pitchFamily="34" charset="0"/>
              </a:rPr>
              <a:t> </a:t>
            </a:r>
            <a:r>
              <a:rPr lang="ru-RU" dirty="0" smtClean="0">
                <a:solidFill>
                  <a:schemeClr val="bg1"/>
                </a:solidFill>
                <a:latin typeface="Arial" pitchFamily="34" charset="0"/>
                <a:cs typeface="Arial" pitchFamily="34" charset="0"/>
              </a:rPr>
              <a:t>2015</a:t>
            </a:r>
            <a:endParaRPr lang="ru-RU" dirty="0">
              <a:solidFill>
                <a:schemeClr val="bg1"/>
              </a:solidFill>
              <a:latin typeface="Arial" pitchFamily="34" charset="0"/>
              <a:cs typeface="Arial" pitchFamily="34" charset="0"/>
            </a:endParaRPr>
          </a:p>
        </p:txBody>
      </p:sp>
      <p:pic>
        <p:nvPicPr>
          <p:cNvPr id="6" name="Picture 6" descr="palchikovie_zagadk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592340">
            <a:off x="1187624" y="3964988"/>
            <a:ext cx="2209800" cy="160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a:xfrm>
            <a:off x="381000" y="762000"/>
            <a:ext cx="8229600" cy="1143000"/>
          </a:xfrm>
        </p:spPr>
        <p:txBody>
          <a:bodyPr/>
          <a:lstStyle/>
          <a:p>
            <a:pPr eaLnBrk="1" hangingPunct="1">
              <a:defRPr/>
            </a:pPr>
            <a:r>
              <a:rPr lang="ru-RU" sz="4000" b="1" dirty="0" smtClean="0">
                <a:solidFill>
                  <a:srgbClr val="C00000"/>
                </a:solidFill>
                <a:latin typeface="+mn-lt"/>
              </a:rPr>
              <a:t>Этапы</a:t>
            </a:r>
            <a:r>
              <a:rPr lang="ru-RU" sz="4000" b="1" dirty="0" smtClean="0">
                <a:solidFill>
                  <a:srgbClr val="000099"/>
                </a:solidFill>
                <a:latin typeface="+mn-lt"/>
              </a:rPr>
              <a:t> </a:t>
            </a:r>
            <a:r>
              <a:rPr lang="ru-RU" sz="4000" b="1" dirty="0" smtClean="0">
                <a:solidFill>
                  <a:srgbClr val="C00000"/>
                </a:solidFill>
                <a:latin typeface="+mn-lt"/>
              </a:rPr>
              <a:t>проекта</a:t>
            </a:r>
            <a:r>
              <a:rPr lang="ru-RU" sz="4000" b="1" dirty="0" smtClean="0">
                <a:solidFill>
                  <a:srgbClr val="000099"/>
                </a:solidFill>
                <a:latin typeface="+mn-lt"/>
              </a:rPr>
              <a:t/>
            </a:r>
            <a:br>
              <a:rPr lang="ru-RU" sz="4000" b="1" dirty="0" smtClean="0">
                <a:solidFill>
                  <a:srgbClr val="000099"/>
                </a:solidFill>
                <a:latin typeface="+mn-lt"/>
              </a:rPr>
            </a:br>
            <a:endParaRPr lang="ru-RU" sz="4000" b="1" dirty="0" smtClean="0">
              <a:solidFill>
                <a:srgbClr val="000099"/>
              </a:solidFill>
              <a:latin typeface="+mn-lt"/>
            </a:endParaRPr>
          </a:p>
        </p:txBody>
      </p:sp>
      <p:sp>
        <p:nvSpPr>
          <p:cNvPr id="11268" name="Rectangle 3"/>
          <p:cNvSpPr>
            <a:spLocks noGrp="1" noChangeArrowheads="1"/>
          </p:cNvSpPr>
          <p:nvPr>
            <p:ph type="body" idx="1"/>
          </p:nvPr>
        </p:nvSpPr>
        <p:spPr/>
        <p:txBody>
          <a:bodyPr>
            <a:normAutofit lnSpcReduction="10000"/>
          </a:bodyPr>
          <a:lstStyle/>
          <a:p>
            <a:pPr eaLnBrk="1" hangingPunct="1">
              <a:lnSpc>
                <a:spcPct val="90000"/>
              </a:lnSpc>
              <a:buFontTx/>
              <a:buNone/>
            </a:pPr>
            <a:r>
              <a:rPr lang="ru-RU" altLang="ru-RU" sz="2800" b="1" dirty="0" smtClean="0"/>
              <a:t>	</a:t>
            </a:r>
            <a:r>
              <a:rPr lang="ru-RU" altLang="ru-RU" sz="2800" b="1" dirty="0" smtClean="0">
                <a:solidFill>
                  <a:srgbClr val="C00000"/>
                </a:solidFill>
              </a:rPr>
              <a:t>Подготовительный:</a:t>
            </a:r>
            <a:r>
              <a:rPr lang="ru-RU" altLang="ru-RU" sz="2800" dirty="0" smtClean="0">
                <a:solidFill>
                  <a:srgbClr val="C00000"/>
                </a:solidFill>
              </a:rPr>
              <a:t> </a:t>
            </a:r>
          </a:p>
          <a:p>
            <a:pPr eaLnBrk="1" hangingPunct="1">
              <a:lnSpc>
                <a:spcPct val="90000"/>
              </a:lnSpc>
            </a:pPr>
            <a:r>
              <a:rPr lang="ru-RU" altLang="ru-RU" sz="2800" dirty="0" smtClean="0">
                <a:solidFill>
                  <a:srgbClr val="6600CC"/>
                </a:solidFill>
              </a:rPr>
              <a:t>Изучение методической литературы по данной теме.</a:t>
            </a:r>
          </a:p>
          <a:p>
            <a:pPr eaLnBrk="1" hangingPunct="1">
              <a:lnSpc>
                <a:spcPct val="90000"/>
              </a:lnSpc>
            </a:pPr>
            <a:r>
              <a:rPr lang="ru-RU" altLang="ru-RU" sz="2800" dirty="0" smtClean="0">
                <a:solidFill>
                  <a:srgbClr val="6600CC"/>
                </a:solidFill>
              </a:rPr>
              <a:t>Проведение диагностики </a:t>
            </a:r>
            <a:r>
              <a:rPr lang="ru-RU" altLang="ru-RU" sz="2800" dirty="0" err="1" smtClean="0">
                <a:solidFill>
                  <a:srgbClr val="6600CC"/>
                </a:solidFill>
              </a:rPr>
              <a:t>сформированности</a:t>
            </a:r>
            <a:r>
              <a:rPr lang="ru-RU" altLang="ru-RU" sz="2800" dirty="0" smtClean="0">
                <a:solidFill>
                  <a:srgbClr val="6600CC"/>
                </a:solidFill>
              </a:rPr>
              <a:t> мелкой моторики рук. </a:t>
            </a:r>
          </a:p>
          <a:p>
            <a:pPr eaLnBrk="1" hangingPunct="1">
              <a:lnSpc>
                <a:spcPct val="90000"/>
              </a:lnSpc>
            </a:pPr>
            <a:r>
              <a:rPr lang="ru-RU" altLang="ru-RU" sz="2800" dirty="0" smtClean="0">
                <a:solidFill>
                  <a:srgbClr val="6600CC"/>
                </a:solidFill>
              </a:rPr>
              <a:t>Подготовка наглядного материала: </a:t>
            </a:r>
          </a:p>
          <a:p>
            <a:pPr lvl="1" eaLnBrk="1" hangingPunct="1">
              <a:lnSpc>
                <a:spcPct val="90000"/>
              </a:lnSpc>
            </a:pPr>
            <a:r>
              <a:rPr lang="ru-RU" altLang="ru-RU" sz="2400" dirty="0" smtClean="0">
                <a:solidFill>
                  <a:srgbClr val="6600CC"/>
                </a:solidFill>
              </a:rPr>
              <a:t>слайдов для мультимедийного демонстрирования </a:t>
            </a:r>
          </a:p>
          <a:p>
            <a:pPr lvl="1" eaLnBrk="1" hangingPunct="1">
              <a:lnSpc>
                <a:spcPct val="90000"/>
              </a:lnSpc>
            </a:pPr>
            <a:r>
              <a:rPr lang="ru-RU" altLang="ru-RU" sz="2400" dirty="0" smtClean="0">
                <a:solidFill>
                  <a:srgbClr val="6600CC"/>
                </a:solidFill>
              </a:rPr>
              <a:t>письменных консультаций для стенда информации </a:t>
            </a:r>
          </a:p>
          <a:p>
            <a:pPr lvl="1" eaLnBrk="1" hangingPunct="1">
              <a:lnSpc>
                <a:spcPct val="90000"/>
              </a:lnSpc>
            </a:pPr>
            <a:r>
              <a:rPr lang="ru-RU" altLang="ru-RU" sz="2400" dirty="0" smtClean="0">
                <a:solidFill>
                  <a:srgbClr val="6600CC"/>
                </a:solidFill>
              </a:rPr>
              <a:t>современных, многофункциональных игр для развития мелкой моторики рук. </a:t>
            </a:r>
          </a:p>
          <a:p>
            <a:pPr eaLnBrk="1" hangingPunct="1">
              <a:lnSpc>
                <a:spcPct val="90000"/>
              </a:lnSpc>
            </a:pPr>
            <a:endParaRPr lang="ru-RU" altLang="ru-RU" sz="2800" dirty="0" smtClean="0">
              <a:solidFill>
                <a:srgbClr val="000099"/>
              </a:solidFill>
            </a:endParaRPr>
          </a:p>
        </p:txBody>
      </p:sp>
    </p:spTree>
    <p:extLst>
      <p:ext uri="{BB962C8B-B14F-4D97-AF65-F5344CB8AC3E}">
        <p14:creationId xmlns:p14="http://schemas.microsoft.com/office/powerpoint/2010/main" val="2013035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3"/>
          <p:cNvSpPr>
            <a:spLocks noGrp="1" noChangeArrowheads="1"/>
          </p:cNvSpPr>
          <p:nvPr>
            <p:ph type="body" idx="1"/>
          </p:nvPr>
        </p:nvSpPr>
        <p:spPr>
          <a:xfrm>
            <a:off x="457200" y="685800"/>
            <a:ext cx="8229600" cy="5440363"/>
          </a:xfrm>
        </p:spPr>
        <p:txBody>
          <a:bodyPr/>
          <a:lstStyle/>
          <a:p>
            <a:pPr eaLnBrk="1" hangingPunct="1">
              <a:lnSpc>
                <a:spcPct val="80000"/>
              </a:lnSpc>
              <a:buFontTx/>
              <a:buNone/>
            </a:pPr>
            <a:r>
              <a:rPr lang="ru-RU" altLang="ru-RU" sz="2000" b="1" dirty="0" smtClean="0"/>
              <a:t>	</a:t>
            </a:r>
            <a:r>
              <a:rPr lang="ru-RU" altLang="ru-RU" sz="2400" b="1" dirty="0" smtClean="0">
                <a:solidFill>
                  <a:srgbClr val="C00000"/>
                </a:solidFill>
              </a:rPr>
              <a:t>Основной:</a:t>
            </a:r>
            <a:r>
              <a:rPr lang="ru-RU" altLang="ru-RU" sz="2400" dirty="0" smtClean="0">
                <a:solidFill>
                  <a:srgbClr val="C00000"/>
                </a:solidFill>
              </a:rPr>
              <a:t> </a:t>
            </a:r>
          </a:p>
          <a:p>
            <a:pPr eaLnBrk="1" hangingPunct="1">
              <a:lnSpc>
                <a:spcPct val="80000"/>
              </a:lnSpc>
              <a:buFontTx/>
              <a:buNone/>
            </a:pPr>
            <a:endParaRPr lang="ru-RU" altLang="ru-RU" sz="2400" dirty="0" smtClean="0">
              <a:solidFill>
                <a:srgbClr val="000099"/>
              </a:solidFill>
            </a:endParaRPr>
          </a:p>
          <a:p>
            <a:pPr eaLnBrk="1" hangingPunct="1">
              <a:lnSpc>
                <a:spcPct val="80000"/>
              </a:lnSpc>
            </a:pPr>
            <a:r>
              <a:rPr lang="ru-RU" altLang="ru-RU" dirty="0">
                <a:solidFill>
                  <a:srgbClr val="6600CC"/>
                </a:solidFill>
              </a:rPr>
              <a:t>с</a:t>
            </a:r>
            <a:r>
              <a:rPr lang="ru-RU" altLang="ru-RU" sz="2400" dirty="0" smtClean="0">
                <a:solidFill>
                  <a:srgbClr val="6600CC"/>
                </a:solidFill>
              </a:rPr>
              <a:t>оставление </a:t>
            </a:r>
            <a:r>
              <a:rPr lang="ru-RU" altLang="ru-RU" sz="2400" dirty="0" smtClean="0">
                <a:solidFill>
                  <a:srgbClr val="6600CC"/>
                </a:solidFill>
              </a:rPr>
              <a:t>перспективного </a:t>
            </a:r>
            <a:r>
              <a:rPr lang="ru-RU" altLang="ru-RU" sz="2400" dirty="0" smtClean="0">
                <a:solidFill>
                  <a:srgbClr val="6600CC"/>
                </a:solidFill>
              </a:rPr>
              <a:t>плана</a:t>
            </a:r>
            <a:r>
              <a:rPr lang="ru-RU" altLang="ru-RU" dirty="0">
                <a:solidFill>
                  <a:srgbClr val="6600CC"/>
                </a:solidFill>
              </a:rPr>
              <a:t>;</a:t>
            </a:r>
            <a:endParaRPr lang="ru-RU" altLang="ru-RU" sz="2400" dirty="0" smtClean="0">
              <a:solidFill>
                <a:srgbClr val="6600CC"/>
              </a:solidFill>
            </a:endParaRPr>
          </a:p>
          <a:p>
            <a:pPr eaLnBrk="1" hangingPunct="1">
              <a:lnSpc>
                <a:spcPct val="80000"/>
              </a:lnSpc>
            </a:pPr>
            <a:r>
              <a:rPr lang="ru-RU" altLang="ru-RU" dirty="0">
                <a:solidFill>
                  <a:srgbClr val="6600CC"/>
                </a:solidFill>
              </a:rPr>
              <a:t>в</a:t>
            </a:r>
            <a:r>
              <a:rPr lang="ru-RU" altLang="ru-RU" sz="2400" dirty="0" smtClean="0">
                <a:solidFill>
                  <a:srgbClr val="6600CC"/>
                </a:solidFill>
              </a:rPr>
              <a:t>ключение </a:t>
            </a:r>
            <a:r>
              <a:rPr lang="ru-RU" altLang="ru-RU" sz="2400" dirty="0" smtClean="0">
                <a:solidFill>
                  <a:srgbClr val="6600CC"/>
                </a:solidFill>
              </a:rPr>
              <a:t>речевых пальчиковых игр в конспекты </a:t>
            </a:r>
            <a:r>
              <a:rPr lang="ru-RU" altLang="ru-RU" sz="2400" dirty="0" smtClean="0">
                <a:solidFill>
                  <a:srgbClr val="6600CC"/>
                </a:solidFill>
              </a:rPr>
              <a:t>занятий; </a:t>
            </a:r>
            <a:endParaRPr lang="ru-RU" altLang="ru-RU" sz="2400" dirty="0" smtClean="0">
              <a:solidFill>
                <a:srgbClr val="6600CC"/>
              </a:solidFill>
            </a:endParaRPr>
          </a:p>
          <a:p>
            <a:pPr eaLnBrk="1" hangingPunct="1">
              <a:lnSpc>
                <a:spcPct val="80000"/>
              </a:lnSpc>
            </a:pPr>
            <a:r>
              <a:rPr lang="ru-RU" altLang="ru-RU" dirty="0" smtClean="0">
                <a:solidFill>
                  <a:srgbClr val="6600CC"/>
                </a:solidFill>
              </a:rPr>
              <a:t>и</a:t>
            </a:r>
            <a:r>
              <a:rPr lang="ru-RU" altLang="ru-RU" sz="2400" dirty="0" smtClean="0">
                <a:solidFill>
                  <a:srgbClr val="6600CC"/>
                </a:solidFill>
              </a:rPr>
              <a:t>спользование пальчиковой гимнастики </a:t>
            </a:r>
            <a:r>
              <a:rPr lang="ru-RU" altLang="ru-RU" sz="2400" dirty="0" smtClean="0">
                <a:solidFill>
                  <a:srgbClr val="6600CC"/>
                </a:solidFill>
              </a:rPr>
              <a:t>в </a:t>
            </a:r>
            <a:r>
              <a:rPr lang="ru-RU" altLang="ru-RU" sz="2400" dirty="0" smtClean="0">
                <a:solidFill>
                  <a:srgbClr val="6600CC"/>
                </a:solidFill>
              </a:rPr>
              <a:t>игровой деятельности, в режимных моментах;</a:t>
            </a:r>
            <a:endParaRPr lang="ru-RU" altLang="ru-RU" sz="2400" dirty="0" smtClean="0">
              <a:solidFill>
                <a:srgbClr val="6600CC"/>
              </a:solidFill>
            </a:endParaRPr>
          </a:p>
          <a:p>
            <a:pPr eaLnBrk="1" hangingPunct="1">
              <a:lnSpc>
                <a:spcPct val="80000"/>
              </a:lnSpc>
            </a:pPr>
            <a:r>
              <a:rPr lang="ru-RU" altLang="ru-RU" dirty="0">
                <a:solidFill>
                  <a:srgbClr val="6600CC"/>
                </a:solidFill>
              </a:rPr>
              <a:t>о</a:t>
            </a:r>
            <a:r>
              <a:rPr lang="ru-RU" altLang="ru-RU" sz="2400" dirty="0" smtClean="0">
                <a:solidFill>
                  <a:srgbClr val="6600CC"/>
                </a:solidFill>
              </a:rPr>
              <a:t>бучение </a:t>
            </a:r>
            <a:r>
              <a:rPr lang="ru-RU" altLang="ru-RU" sz="2400" dirty="0" smtClean="0">
                <a:solidFill>
                  <a:srgbClr val="6600CC"/>
                </a:solidFill>
              </a:rPr>
              <a:t>родителей </a:t>
            </a:r>
            <a:r>
              <a:rPr lang="ru-RU" altLang="ru-RU" sz="2400" dirty="0" smtClean="0">
                <a:solidFill>
                  <a:srgbClr val="6600CC"/>
                </a:solidFill>
              </a:rPr>
              <a:t>проведению </a:t>
            </a:r>
            <a:r>
              <a:rPr lang="ru-RU" altLang="ru-RU" sz="2400" dirty="0" smtClean="0">
                <a:solidFill>
                  <a:srgbClr val="6600CC"/>
                </a:solidFill>
              </a:rPr>
              <a:t>пальчиковых игр </a:t>
            </a:r>
            <a:r>
              <a:rPr lang="ru-RU" altLang="ru-RU" sz="2400" dirty="0" smtClean="0">
                <a:solidFill>
                  <a:srgbClr val="6600CC"/>
                </a:solidFill>
              </a:rPr>
              <a:t>и упражнений с ребенком</a:t>
            </a:r>
            <a:r>
              <a:rPr lang="ru-RU" altLang="ru-RU" dirty="0">
                <a:solidFill>
                  <a:srgbClr val="6600CC"/>
                </a:solidFill>
              </a:rPr>
              <a:t>;</a:t>
            </a:r>
            <a:endParaRPr lang="ru-RU" altLang="ru-RU" sz="2400" dirty="0" smtClean="0">
              <a:solidFill>
                <a:srgbClr val="6600CC"/>
              </a:solidFill>
            </a:endParaRPr>
          </a:p>
          <a:p>
            <a:pPr eaLnBrk="1" hangingPunct="1">
              <a:lnSpc>
                <a:spcPct val="80000"/>
              </a:lnSpc>
            </a:pPr>
            <a:r>
              <a:rPr lang="ru-RU" altLang="ru-RU" dirty="0">
                <a:solidFill>
                  <a:srgbClr val="6600CC"/>
                </a:solidFill>
              </a:rPr>
              <a:t>р</a:t>
            </a:r>
            <a:r>
              <a:rPr lang="ru-RU" altLang="ru-RU" sz="2400" dirty="0" smtClean="0">
                <a:solidFill>
                  <a:srgbClr val="6600CC"/>
                </a:solidFill>
              </a:rPr>
              <a:t>абота </a:t>
            </a:r>
            <a:r>
              <a:rPr lang="ru-RU" altLang="ru-RU" sz="2400" dirty="0" smtClean="0">
                <a:solidFill>
                  <a:srgbClr val="6600CC"/>
                </a:solidFill>
              </a:rPr>
              <a:t>с родителями: проведение </a:t>
            </a:r>
            <a:r>
              <a:rPr lang="ru-RU" altLang="ru-RU" sz="2400" dirty="0" smtClean="0">
                <a:solidFill>
                  <a:srgbClr val="6600CC"/>
                </a:solidFill>
              </a:rPr>
              <a:t>консультаций, </a:t>
            </a:r>
            <a:r>
              <a:rPr lang="ru-RU" altLang="ru-RU" sz="2400" dirty="0" smtClean="0">
                <a:solidFill>
                  <a:srgbClr val="6600CC"/>
                </a:solidFill>
              </a:rPr>
              <a:t>семинаров – практикумов с использованием мультимедийного оборудования. </a:t>
            </a:r>
          </a:p>
          <a:p>
            <a:pPr eaLnBrk="1" hangingPunct="1">
              <a:lnSpc>
                <a:spcPct val="80000"/>
              </a:lnSpc>
            </a:pPr>
            <a:r>
              <a:rPr lang="ru-RU" altLang="ru-RU" dirty="0">
                <a:solidFill>
                  <a:srgbClr val="6600CC"/>
                </a:solidFill>
              </a:rPr>
              <a:t>п</a:t>
            </a:r>
            <a:r>
              <a:rPr lang="ru-RU" altLang="ru-RU" sz="2400" dirty="0" smtClean="0">
                <a:solidFill>
                  <a:srgbClr val="6600CC"/>
                </a:solidFill>
              </a:rPr>
              <a:t>роведение </a:t>
            </a:r>
            <a:r>
              <a:rPr lang="ru-RU" altLang="ru-RU" sz="2400" dirty="0" smtClean="0">
                <a:solidFill>
                  <a:srgbClr val="6600CC"/>
                </a:solidFill>
              </a:rPr>
              <a:t>(совместно с родителями) выставки игр и атрибутов по развитию мелкой моторики рук детей. </a:t>
            </a:r>
          </a:p>
          <a:p>
            <a:pPr eaLnBrk="1" hangingPunct="1">
              <a:lnSpc>
                <a:spcPct val="80000"/>
              </a:lnSpc>
            </a:pPr>
            <a:endParaRPr lang="ru-RU" altLang="ru-RU" sz="2400" dirty="0" smtClean="0">
              <a:solidFill>
                <a:srgbClr val="000099"/>
              </a:solidFill>
            </a:endParaRPr>
          </a:p>
        </p:txBody>
      </p:sp>
    </p:spTree>
    <p:extLst>
      <p:ext uri="{BB962C8B-B14F-4D97-AF65-F5344CB8AC3E}">
        <p14:creationId xmlns:p14="http://schemas.microsoft.com/office/powerpoint/2010/main" val="13742499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type="body" idx="1"/>
          </p:nvPr>
        </p:nvSpPr>
        <p:spPr/>
        <p:txBody>
          <a:bodyPr/>
          <a:lstStyle/>
          <a:p>
            <a:pPr eaLnBrk="1" hangingPunct="1">
              <a:buFontTx/>
              <a:buNone/>
            </a:pPr>
            <a:r>
              <a:rPr lang="ru-RU" altLang="ru-RU" b="1" dirty="0" smtClean="0">
                <a:solidFill>
                  <a:srgbClr val="000099"/>
                </a:solidFill>
              </a:rPr>
              <a:t>	</a:t>
            </a:r>
            <a:r>
              <a:rPr lang="ru-RU" altLang="ru-RU" b="1" dirty="0" smtClean="0">
                <a:solidFill>
                  <a:srgbClr val="C00000"/>
                </a:solidFill>
              </a:rPr>
              <a:t>Заключительный:</a:t>
            </a:r>
            <a:r>
              <a:rPr lang="ru-RU" altLang="ru-RU" dirty="0" smtClean="0">
                <a:solidFill>
                  <a:srgbClr val="C00000"/>
                </a:solidFill>
              </a:rPr>
              <a:t> </a:t>
            </a:r>
          </a:p>
          <a:p>
            <a:pPr eaLnBrk="1" hangingPunct="1">
              <a:buFontTx/>
              <a:buNone/>
            </a:pPr>
            <a:endParaRPr lang="ru-RU" altLang="ru-RU" dirty="0" smtClean="0">
              <a:solidFill>
                <a:srgbClr val="000099"/>
              </a:solidFill>
            </a:endParaRPr>
          </a:p>
          <a:p>
            <a:pPr eaLnBrk="1" hangingPunct="1"/>
            <a:r>
              <a:rPr lang="ru-RU" altLang="ru-RU" dirty="0">
                <a:solidFill>
                  <a:srgbClr val="6600CC"/>
                </a:solidFill>
              </a:rPr>
              <a:t>д</a:t>
            </a:r>
            <a:r>
              <a:rPr lang="ru-RU" altLang="ru-RU" dirty="0" smtClean="0">
                <a:solidFill>
                  <a:srgbClr val="6600CC"/>
                </a:solidFill>
              </a:rPr>
              <a:t>иагностика </a:t>
            </a:r>
            <a:r>
              <a:rPr lang="ru-RU" altLang="ru-RU" dirty="0" smtClean="0">
                <a:solidFill>
                  <a:srgbClr val="6600CC"/>
                </a:solidFill>
              </a:rPr>
              <a:t>развития мелкой моторики рук, развития речи.</a:t>
            </a:r>
          </a:p>
        </p:txBody>
      </p:sp>
    </p:spTree>
    <p:extLst>
      <p:ext uri="{BB962C8B-B14F-4D97-AF65-F5344CB8AC3E}">
        <p14:creationId xmlns:p14="http://schemas.microsoft.com/office/powerpoint/2010/main" val="28191274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3"/>
          <p:cNvSpPr>
            <a:spLocks noGrp="1" noChangeArrowheads="1"/>
          </p:cNvSpPr>
          <p:nvPr>
            <p:ph type="body" idx="1"/>
          </p:nvPr>
        </p:nvSpPr>
        <p:spPr>
          <a:xfrm>
            <a:off x="457200" y="685800"/>
            <a:ext cx="8229600" cy="5287963"/>
          </a:xfrm>
        </p:spPr>
        <p:txBody>
          <a:bodyPr/>
          <a:lstStyle/>
          <a:p>
            <a:pPr algn="ctr" eaLnBrk="1" hangingPunct="1">
              <a:buFontTx/>
              <a:buNone/>
            </a:pPr>
            <a:r>
              <a:rPr lang="ru-RU" altLang="ru-RU" b="1" dirty="0" smtClean="0">
                <a:solidFill>
                  <a:srgbClr val="000099"/>
                </a:solidFill>
              </a:rPr>
              <a:t>	</a:t>
            </a:r>
            <a:r>
              <a:rPr lang="ru-RU" altLang="ru-RU" b="1" dirty="0" smtClean="0">
                <a:solidFill>
                  <a:srgbClr val="C00000"/>
                </a:solidFill>
              </a:rPr>
              <a:t>Предполагаемый результат работы</a:t>
            </a:r>
            <a:r>
              <a:rPr lang="ru-RU" altLang="ru-RU" b="1" dirty="0" smtClean="0">
                <a:solidFill>
                  <a:srgbClr val="C00000"/>
                </a:solidFill>
              </a:rPr>
              <a:t>:</a:t>
            </a:r>
          </a:p>
          <a:p>
            <a:pPr algn="ctr" eaLnBrk="1" hangingPunct="1">
              <a:buFontTx/>
              <a:buNone/>
            </a:pPr>
            <a:endParaRPr lang="ru-RU" altLang="ru-RU" b="1" dirty="0">
              <a:solidFill>
                <a:srgbClr val="C00000"/>
              </a:solidFill>
            </a:endParaRPr>
          </a:p>
          <a:p>
            <a:pPr algn="ctr" eaLnBrk="1" hangingPunct="1">
              <a:buFontTx/>
              <a:buNone/>
            </a:pPr>
            <a:endParaRPr lang="ru-RU" altLang="ru-RU" dirty="0" smtClean="0">
              <a:solidFill>
                <a:srgbClr val="C00000"/>
              </a:solidFill>
            </a:endParaRPr>
          </a:p>
          <a:p>
            <a:r>
              <a:rPr lang="ru-RU" altLang="ru-RU" dirty="0">
                <a:solidFill>
                  <a:srgbClr val="660066"/>
                </a:solidFill>
              </a:rPr>
              <a:t>п</a:t>
            </a:r>
            <a:r>
              <a:rPr lang="ru-RU" altLang="ru-RU" dirty="0" smtClean="0">
                <a:solidFill>
                  <a:srgbClr val="660066"/>
                </a:solidFill>
              </a:rPr>
              <a:t>о </a:t>
            </a:r>
            <a:r>
              <a:rPr lang="ru-RU" altLang="ru-RU" dirty="0" smtClean="0">
                <a:solidFill>
                  <a:srgbClr val="660066"/>
                </a:solidFill>
              </a:rPr>
              <a:t>окончании проекта уровень развития мелкой моторики руки у детей младшего дошкольного возраста должен соответствовать </a:t>
            </a:r>
            <a:r>
              <a:rPr lang="ru-RU" altLang="ru-RU" dirty="0" smtClean="0">
                <a:solidFill>
                  <a:srgbClr val="660066"/>
                </a:solidFill>
              </a:rPr>
              <a:t>высокому;</a:t>
            </a:r>
          </a:p>
          <a:p>
            <a:r>
              <a:rPr lang="ru-RU" altLang="ru-RU" sz="2400" dirty="0" smtClean="0">
                <a:solidFill>
                  <a:srgbClr val="660066"/>
                </a:solidFill>
              </a:rPr>
              <a:t>ребенок </a:t>
            </a:r>
            <a:r>
              <a:rPr lang="ru-RU" altLang="ru-RU" sz="2400" dirty="0" smtClean="0">
                <a:solidFill>
                  <a:srgbClr val="660066"/>
                </a:solidFill>
              </a:rPr>
              <a:t>должен овладеть средствами общения и способами взаимодействия со взрослыми и </a:t>
            </a:r>
            <a:r>
              <a:rPr lang="ru-RU" altLang="ru-RU" sz="2400" dirty="0" smtClean="0">
                <a:solidFill>
                  <a:srgbClr val="660066"/>
                </a:solidFill>
              </a:rPr>
              <a:t>сверстниками;</a:t>
            </a:r>
          </a:p>
          <a:p>
            <a:r>
              <a:rPr lang="ru-RU" altLang="ru-RU" dirty="0" smtClean="0">
                <a:solidFill>
                  <a:srgbClr val="660066"/>
                </a:solidFill>
              </a:rPr>
              <a:t>создание папки для родителей(картотека игр, консультации, памятки-рекомендации, перечень атрибутов для самомассажа и массажа )</a:t>
            </a:r>
            <a:r>
              <a:rPr lang="ru-RU" altLang="ru-RU" sz="2400" dirty="0" smtClean="0">
                <a:solidFill>
                  <a:srgbClr val="660066"/>
                </a:solidFill>
              </a:rPr>
              <a:t>.</a:t>
            </a:r>
            <a:endParaRPr lang="ru-RU" altLang="ru-RU" sz="2400" dirty="0" smtClean="0">
              <a:solidFill>
                <a:srgbClr val="660066"/>
              </a:solidFill>
            </a:endParaRPr>
          </a:p>
        </p:txBody>
      </p:sp>
    </p:spTree>
    <p:extLst>
      <p:ext uri="{BB962C8B-B14F-4D97-AF65-F5344CB8AC3E}">
        <p14:creationId xmlns:p14="http://schemas.microsoft.com/office/powerpoint/2010/main" val="30947505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0736"/>
          </a:xfrm>
        </p:spPr>
        <p:txBody>
          <a:bodyPr>
            <a:normAutofit fontScale="90000"/>
          </a:bodyPr>
          <a:lstStyle/>
          <a:p>
            <a:pPr algn="ctr"/>
            <a:r>
              <a:rPr lang="ru-RU" sz="3600" b="1" i="1" dirty="0" smtClean="0">
                <a:solidFill>
                  <a:srgbClr val="C00000"/>
                </a:solidFill>
              </a:rPr>
              <a:t>Рекомендации </a:t>
            </a:r>
            <a:br>
              <a:rPr lang="ru-RU" sz="3600" b="1" i="1" dirty="0" smtClean="0">
                <a:solidFill>
                  <a:srgbClr val="C00000"/>
                </a:solidFill>
              </a:rPr>
            </a:br>
            <a:r>
              <a:rPr lang="ru-RU" sz="3600" b="1" i="1" dirty="0" smtClean="0">
                <a:solidFill>
                  <a:srgbClr val="C00000"/>
                </a:solidFill>
              </a:rPr>
              <a:t>по проведению пальчиковых игр</a:t>
            </a:r>
            <a:r>
              <a:rPr lang="ru-RU" sz="3600" dirty="0" smtClean="0"/>
              <a:t/>
            </a:r>
            <a:br>
              <a:rPr lang="ru-RU" sz="3600" dirty="0" smtClean="0"/>
            </a:br>
            <a:endParaRPr lang="ru-RU" sz="3600" dirty="0"/>
          </a:p>
        </p:txBody>
      </p:sp>
      <p:sp>
        <p:nvSpPr>
          <p:cNvPr id="5" name="Объект 4"/>
          <p:cNvSpPr>
            <a:spLocks noGrp="1"/>
          </p:cNvSpPr>
          <p:nvPr>
            <p:ph idx="1"/>
          </p:nvPr>
        </p:nvSpPr>
        <p:spPr>
          <a:xfrm>
            <a:off x="1043608" y="1484784"/>
            <a:ext cx="7056784" cy="4464496"/>
          </a:xfrm>
        </p:spPr>
        <p:txBody>
          <a:bodyPr>
            <a:normAutofit fontScale="70000" lnSpcReduction="20000"/>
          </a:bodyPr>
          <a:lstStyle/>
          <a:p>
            <a:pPr lvl="0"/>
            <a:r>
              <a:rPr lang="ru-RU" dirty="0"/>
              <a:t>Не проводите игру холодными руками. Руки можно согреть в тёплой воде или растерев ладони.</a:t>
            </a:r>
          </a:p>
          <a:p>
            <a:pPr lvl="0"/>
            <a:r>
              <a:rPr lang="ru-RU" dirty="0"/>
              <a:t>Если в новой игре имеются не знакомые малышам персонажи или понятия, сначала расскажите о них, используя картинки или игрушки.</a:t>
            </a:r>
          </a:p>
          <a:p>
            <a:pPr lvl="0"/>
            <a:r>
              <a:rPr lang="ru-RU" dirty="0"/>
              <a:t>Пальчиковые игры с детьми до 1.5 лет проводите как показ или как пассивную гимнастику руки и пальцев ребёнка.</a:t>
            </a:r>
          </a:p>
          <a:p>
            <a:pPr lvl="0"/>
            <a:r>
              <a:rPr lang="ru-RU" dirty="0"/>
              <a:t>Детям старше 1.5 лет можно время от времени предлагать выполнить движения вместе.</a:t>
            </a:r>
          </a:p>
          <a:p>
            <a:pPr lvl="0"/>
            <a:r>
              <a:rPr lang="ru-RU" dirty="0"/>
              <a:t>Если сюжет игры позволяет, можно «бегать» пальчиками по руке или спине ребёнка, щекотать, гладить и др.</a:t>
            </a:r>
          </a:p>
          <a:p>
            <a:pPr lvl="0"/>
            <a:r>
              <a:rPr lang="ru-RU" dirty="0"/>
              <a:t>Используйте максимально выразительную мимику.</a:t>
            </a:r>
          </a:p>
          <a:p>
            <a:pPr lvl="0"/>
            <a:r>
              <a:rPr lang="ru-RU" dirty="0"/>
              <a:t>Делайте в подходящих местах паузы, говорите то тише, то громче, определите, где можно говорить очень медленно, повторяйте, где возможно, движения без текста.</a:t>
            </a:r>
          </a:p>
          <a:p>
            <a:pPr lvl="0"/>
            <a:r>
              <a:rPr lang="ru-RU" dirty="0"/>
              <a:t>Выбрав две-три игры, постепенно заменяйте их новыми.</a:t>
            </a:r>
          </a:p>
          <a:p>
            <a:pPr lvl="0"/>
            <a:r>
              <a:rPr lang="ru-RU" dirty="0"/>
              <a:t>Проводите занятия весело, «не замечайте», если малыш на первых порах делает что-то неправильно, поощряйте успехи.</a:t>
            </a:r>
          </a:p>
          <a:p>
            <a:endParaRPr lang="ru-RU"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800" b="1" dirty="0" smtClean="0">
                <a:solidFill>
                  <a:srgbClr val="C00000"/>
                </a:solidFill>
              </a:rPr>
              <a:t>Предметно-развивающая среда </a:t>
            </a:r>
            <a:r>
              <a:rPr lang="ru-RU" sz="2800" b="1" dirty="0">
                <a:solidFill>
                  <a:srgbClr val="C00000"/>
                </a:solidFill>
              </a:rPr>
              <a:t>по мелкой моторике в </a:t>
            </a:r>
            <a:r>
              <a:rPr lang="ru-RU" sz="2800" b="1" dirty="0" smtClean="0">
                <a:solidFill>
                  <a:srgbClr val="C00000"/>
                </a:solidFill>
              </a:rPr>
              <a:t>нашей группе представлена</a:t>
            </a:r>
            <a:r>
              <a:rPr lang="ru-RU" sz="2800" dirty="0">
                <a:solidFill>
                  <a:srgbClr val="C00000"/>
                </a:solidFill>
              </a:rPr>
              <a:t/>
            </a:r>
            <a:br>
              <a:rPr lang="ru-RU" sz="2800" dirty="0">
                <a:solidFill>
                  <a:srgbClr val="C00000"/>
                </a:solidFill>
              </a:rPr>
            </a:br>
            <a:endParaRPr lang="ru-RU" sz="2800" dirty="0">
              <a:solidFill>
                <a:srgbClr val="C00000"/>
              </a:solidFill>
            </a:endParaRPr>
          </a:p>
        </p:txBody>
      </p:sp>
      <p:sp>
        <p:nvSpPr>
          <p:cNvPr id="3" name="Объект 2"/>
          <p:cNvSpPr>
            <a:spLocks noGrp="1"/>
          </p:cNvSpPr>
          <p:nvPr>
            <p:ph sz="quarter" idx="13"/>
          </p:nvPr>
        </p:nvSpPr>
        <p:spPr>
          <a:xfrm>
            <a:off x="1115616" y="1916832"/>
            <a:ext cx="3410664" cy="3807312"/>
          </a:xfrm>
        </p:spPr>
        <p:txBody>
          <a:bodyPr>
            <a:normAutofit fontScale="55000" lnSpcReduction="20000"/>
          </a:bodyPr>
          <a:lstStyle/>
          <a:p>
            <a:pPr marL="0" indent="0">
              <a:buNone/>
            </a:pPr>
            <a:r>
              <a:rPr lang="ru-RU" b="1" dirty="0" smtClean="0">
                <a:effectLst>
                  <a:outerShdw blurRad="69850" dist="43180" dir="5400000" sx="0" sy="0">
                    <a:srgbClr val="000000">
                      <a:alpha val="65000"/>
                    </a:srgbClr>
                  </a:outerShdw>
                </a:effectLst>
              </a:rPr>
              <a:t>центром </a:t>
            </a:r>
            <a:r>
              <a:rPr lang="ru-RU" b="1" dirty="0" err="1">
                <a:effectLst>
                  <a:outerShdw blurRad="69850" dist="43180" dir="5400000" sx="0" sy="0">
                    <a:srgbClr val="000000">
                      <a:alpha val="65000"/>
                    </a:srgbClr>
                  </a:outerShdw>
                </a:effectLst>
              </a:rPr>
              <a:t>сенсорики</a:t>
            </a:r>
            <a:r>
              <a:rPr lang="ru-RU" b="1" dirty="0">
                <a:effectLst>
                  <a:outerShdw blurRad="69850" dist="43180" dir="5400000" sx="0" sy="0">
                    <a:srgbClr val="000000">
                      <a:alpha val="65000"/>
                    </a:srgbClr>
                  </a:outerShdw>
                </a:effectLst>
              </a:rPr>
              <a:t> и дидактических игр «</a:t>
            </a:r>
            <a:r>
              <a:rPr lang="ru-RU" b="1" dirty="0" smtClean="0">
                <a:effectLst>
                  <a:outerShdw blurRad="69850" dist="43180" dir="5400000" sx="0" sy="0">
                    <a:srgbClr val="000000">
                      <a:alpha val="65000"/>
                    </a:srgbClr>
                  </a:outerShdw>
                </a:effectLst>
              </a:rPr>
              <a:t>Познавай-ка»</a:t>
            </a:r>
            <a:r>
              <a:rPr lang="ru-RU" dirty="0"/>
              <a:t> </a:t>
            </a:r>
            <a:r>
              <a:rPr lang="ru-RU" dirty="0" smtClean="0"/>
              <a:t>, который является </a:t>
            </a:r>
            <a:r>
              <a:rPr lang="ru-RU" dirty="0"/>
              <a:t>частью развивающих игр с целью расширения знаний об окружающем мире, для закрепления представлений о форме, величине, цвете предметов, направлен на развитие речи, сенсорного восприятия, мелкой моторики, воображения. Комплектация: матрешки с вкладышами, вкладыши разной формы, настольно-печатные игры, сюжетные картинки, разные виды мозаик, пирамидки, орехи</a:t>
            </a:r>
            <a:r>
              <a:rPr lang="ru-RU" dirty="0" smtClean="0"/>
              <a:t>, шишки, </a:t>
            </a:r>
            <a:r>
              <a:rPr lang="ru-RU" dirty="0"/>
              <a:t>бельевые прищепки, пробки от пластиковых бутылок, пуговицы. Я использую материалы данного центра для проведения игр-занятий с небольшой группой детей и индивидуально. </a:t>
            </a:r>
          </a:p>
          <a:p>
            <a:endParaRPr lang="ru-RU" dirty="0"/>
          </a:p>
        </p:txBody>
      </p:sp>
      <p:pic>
        <p:nvPicPr>
          <p:cNvPr id="2050" name="Picture 2" descr="C:\Users\Иришк\Documents\портфолио\печать\IMG_2675.JPG"/>
          <p:cNvPicPr>
            <a:picLocks noGrp="1" noChangeAspect="1" noChangeArrowheads="1"/>
          </p:cNvPicPr>
          <p:nvPr>
            <p:ph sz="quarter" idx="14"/>
          </p:nvPr>
        </p:nvPicPr>
        <p:blipFill>
          <a:blip r:embed="rId2" cstate="print">
            <a:extLst>
              <a:ext uri="{28A0092B-C50C-407E-A947-70E740481C1C}">
                <a14:useLocalDpi xmlns:a14="http://schemas.microsoft.com/office/drawing/2010/main" val="0"/>
              </a:ext>
            </a:extLst>
          </a:blip>
          <a:srcRect/>
          <a:stretch>
            <a:fillRect/>
          </a:stretch>
        </p:blipFill>
        <p:spPr bwMode="auto">
          <a:xfrm>
            <a:off x="4499992" y="2636912"/>
            <a:ext cx="1644701" cy="220199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Иришк\Documents\портфолио\сейчас\IMG_276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25844" y="1772816"/>
            <a:ext cx="2160240" cy="1613513"/>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Иришк\Documents\портфолио\сейчас\IMG_277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30400" y="4420373"/>
            <a:ext cx="2123728" cy="158624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Users\Иришк\Documents\портфолио\печать\Фото112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5576" y="4941168"/>
            <a:ext cx="1805441" cy="13540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09499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Блок-схема: альтернативный процесс 3"/>
          <p:cNvSpPr/>
          <p:nvPr/>
        </p:nvSpPr>
        <p:spPr>
          <a:xfrm>
            <a:off x="2857488" y="285728"/>
            <a:ext cx="3429024" cy="107157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FFFF00"/>
                </a:solidFill>
                <a:latin typeface="Arial Black" pitchFamily="34" charset="0"/>
                <a:cs typeface="Aharoni" pitchFamily="2" charset="-79"/>
              </a:rPr>
              <a:t>Упражнения</a:t>
            </a:r>
            <a:endParaRPr lang="ru-RU" b="1" dirty="0">
              <a:solidFill>
                <a:srgbClr val="FFFF00"/>
              </a:solidFill>
              <a:latin typeface="Arial Black" pitchFamily="34" charset="0"/>
              <a:cs typeface="Aharoni" pitchFamily="2" charset="-79"/>
            </a:endParaRPr>
          </a:p>
        </p:txBody>
      </p:sp>
      <p:cxnSp>
        <p:nvCxnSpPr>
          <p:cNvPr id="20" name="Прямая со стрелкой 19"/>
          <p:cNvCxnSpPr>
            <a:stCxn id="4" idx="1"/>
            <a:endCxn id="26" idx="0"/>
          </p:cNvCxnSpPr>
          <p:nvPr/>
        </p:nvCxnSpPr>
        <p:spPr>
          <a:xfrm rot="10800000" flipV="1">
            <a:off x="1607308" y="821512"/>
            <a:ext cx="1250181" cy="132160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Прямая со стрелкой 21"/>
          <p:cNvCxnSpPr>
            <a:stCxn id="4" idx="3"/>
          </p:cNvCxnSpPr>
          <p:nvPr/>
        </p:nvCxnSpPr>
        <p:spPr>
          <a:xfrm>
            <a:off x="6286512" y="821513"/>
            <a:ext cx="1214446" cy="125016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Прямая со стрелкой 23"/>
          <p:cNvCxnSpPr>
            <a:stCxn id="4" idx="2"/>
          </p:cNvCxnSpPr>
          <p:nvPr/>
        </p:nvCxnSpPr>
        <p:spPr>
          <a:xfrm rot="5400000">
            <a:off x="3786182" y="2071678"/>
            <a:ext cx="1500198" cy="714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214282" y="2143116"/>
            <a:ext cx="2786050" cy="3970318"/>
          </a:xfrm>
          <a:prstGeom prst="rect">
            <a:avLst/>
          </a:prstGeom>
          <a:noFill/>
        </p:spPr>
        <p:txBody>
          <a:bodyPr wrap="square" rtlCol="0">
            <a:spAutoFit/>
          </a:bodyPr>
          <a:lstStyle/>
          <a:p>
            <a:r>
              <a:rPr lang="ru-RU" dirty="0" smtClean="0">
                <a:solidFill>
                  <a:srgbClr val="FF0000"/>
                </a:solidFill>
              </a:rPr>
              <a:t>Упражнения для кистей рук </a:t>
            </a:r>
            <a:r>
              <a:rPr lang="ru-RU" dirty="0" smtClean="0"/>
              <a:t/>
            </a:r>
            <a:br>
              <a:rPr lang="ru-RU" dirty="0" smtClean="0"/>
            </a:br>
            <a:r>
              <a:rPr lang="ru-RU" dirty="0" smtClean="0"/>
              <a:t>- развивают подражательную способность; </a:t>
            </a:r>
            <a:br>
              <a:rPr lang="ru-RU" dirty="0" smtClean="0"/>
            </a:br>
            <a:r>
              <a:rPr lang="ru-RU" dirty="0" smtClean="0"/>
              <a:t>- учат напрягать и расслаблять мышцы; </a:t>
            </a:r>
            <a:br>
              <a:rPr lang="ru-RU" dirty="0" smtClean="0"/>
            </a:br>
            <a:r>
              <a:rPr lang="ru-RU" dirty="0" smtClean="0"/>
              <a:t>- развивают умение сохранять положение пальцев некоторое время; </a:t>
            </a:r>
            <a:br>
              <a:rPr lang="ru-RU" dirty="0" smtClean="0"/>
            </a:br>
            <a:r>
              <a:rPr lang="ru-RU" dirty="0" smtClean="0"/>
              <a:t>- учат переключаться с одного движения на другое. </a:t>
            </a:r>
            <a:endParaRPr lang="ru-RU" dirty="0"/>
          </a:p>
        </p:txBody>
      </p:sp>
      <p:sp>
        <p:nvSpPr>
          <p:cNvPr id="27" name="TextBox 26"/>
          <p:cNvSpPr txBox="1"/>
          <p:nvPr/>
        </p:nvSpPr>
        <p:spPr>
          <a:xfrm>
            <a:off x="6572264" y="2071678"/>
            <a:ext cx="2357454" cy="2585323"/>
          </a:xfrm>
          <a:prstGeom prst="rect">
            <a:avLst/>
          </a:prstGeom>
          <a:noFill/>
        </p:spPr>
        <p:txBody>
          <a:bodyPr wrap="square" rtlCol="0">
            <a:spAutoFit/>
          </a:bodyPr>
          <a:lstStyle/>
          <a:p>
            <a:r>
              <a:rPr lang="ru-RU" dirty="0" smtClean="0">
                <a:solidFill>
                  <a:srgbClr val="FF0000"/>
                </a:solidFill>
              </a:rPr>
              <a:t>Упражнения для пальцев условно статические </a:t>
            </a:r>
            <a:r>
              <a:rPr lang="ru-RU" dirty="0" smtClean="0"/>
              <a:t/>
            </a:r>
            <a:br>
              <a:rPr lang="ru-RU" dirty="0" smtClean="0"/>
            </a:br>
            <a:r>
              <a:rPr lang="ru-RU" dirty="0" smtClean="0"/>
              <a:t>- совершенствуют полученные ранее навыки на более высоком уровне и требуют более точных движений. </a:t>
            </a:r>
            <a:endParaRPr lang="ru-RU" dirty="0"/>
          </a:p>
        </p:txBody>
      </p:sp>
      <p:sp>
        <p:nvSpPr>
          <p:cNvPr id="28" name="TextBox 27"/>
          <p:cNvSpPr txBox="1"/>
          <p:nvPr/>
        </p:nvSpPr>
        <p:spPr>
          <a:xfrm>
            <a:off x="3428992" y="2857496"/>
            <a:ext cx="2428892" cy="3416320"/>
          </a:xfrm>
          <a:prstGeom prst="rect">
            <a:avLst/>
          </a:prstGeom>
          <a:noFill/>
        </p:spPr>
        <p:txBody>
          <a:bodyPr wrap="square" rtlCol="0">
            <a:spAutoFit/>
          </a:bodyPr>
          <a:lstStyle/>
          <a:p>
            <a:pPr lvl="0"/>
            <a:r>
              <a:rPr lang="ru-RU" dirty="0" smtClean="0">
                <a:solidFill>
                  <a:srgbClr val="FF0000"/>
                </a:solidFill>
                <a:latin typeface="Times New Roman" pitchFamily="18" charset="0"/>
                <a:ea typeface="Calibri" pitchFamily="34" charset="0"/>
                <a:cs typeface="Times New Roman" pitchFamily="18" charset="0"/>
              </a:rPr>
              <a:t>Упражнения для пальцев динамические </a:t>
            </a:r>
            <a:r>
              <a:rPr lang="ru-RU" dirty="0" smtClean="0">
                <a:latin typeface="Times New Roman" pitchFamily="18" charset="0"/>
                <a:ea typeface="Calibri" pitchFamily="34" charset="0"/>
                <a:cs typeface="Times New Roman" pitchFamily="18" charset="0"/>
              </a:rPr>
              <a:t/>
            </a:r>
            <a:br>
              <a:rPr lang="ru-RU" dirty="0" smtClean="0">
                <a:latin typeface="Times New Roman" pitchFamily="18" charset="0"/>
                <a:ea typeface="Calibri" pitchFamily="34" charset="0"/>
                <a:cs typeface="Times New Roman" pitchFamily="18" charset="0"/>
              </a:rPr>
            </a:br>
            <a:r>
              <a:rPr lang="ru-RU" dirty="0" smtClean="0">
                <a:latin typeface="Times New Roman" pitchFamily="18" charset="0"/>
                <a:ea typeface="Calibri" pitchFamily="34" charset="0"/>
                <a:cs typeface="Times New Roman" pitchFamily="18" charset="0"/>
              </a:rPr>
              <a:t>- развивают точную координацию движений;</a:t>
            </a:r>
            <a:r>
              <a:rPr lang="ru-RU" dirty="0" smtClean="0">
                <a:latin typeface="Calibri"/>
                <a:ea typeface="Calibri" pitchFamily="34" charset="0"/>
                <a:cs typeface="Times New Roman" pitchFamily="18" charset="0"/>
              </a:rPr>
              <a:t> </a:t>
            </a:r>
            <a:r>
              <a:rPr lang="ru-RU" dirty="0" smtClean="0">
                <a:latin typeface="Times New Roman" pitchFamily="18" charset="0"/>
                <a:ea typeface="Calibri" pitchFamily="34" charset="0"/>
                <a:cs typeface="Times New Roman" pitchFamily="18" charset="0"/>
              </a:rPr>
              <a:t/>
            </a:r>
            <a:br>
              <a:rPr lang="ru-RU" dirty="0" smtClean="0">
                <a:latin typeface="Times New Roman" pitchFamily="18" charset="0"/>
                <a:ea typeface="Calibri" pitchFamily="34" charset="0"/>
                <a:cs typeface="Times New Roman" pitchFamily="18" charset="0"/>
              </a:rPr>
            </a:br>
            <a:r>
              <a:rPr lang="ru-RU" dirty="0" smtClean="0">
                <a:latin typeface="Times New Roman" pitchFamily="18" charset="0"/>
                <a:ea typeface="Calibri" pitchFamily="34" charset="0"/>
                <a:cs typeface="Times New Roman" pitchFamily="18" charset="0"/>
              </a:rPr>
              <a:t>- учат сгибать и разгибать пальцы рук;</a:t>
            </a:r>
            <a:r>
              <a:rPr lang="ru-RU" dirty="0" smtClean="0">
                <a:latin typeface="Calibri"/>
                <a:ea typeface="Calibri" pitchFamily="34" charset="0"/>
                <a:cs typeface="Times New Roman" pitchFamily="18" charset="0"/>
              </a:rPr>
              <a:t> </a:t>
            </a:r>
            <a:r>
              <a:rPr lang="ru-RU" dirty="0" smtClean="0">
                <a:latin typeface="Times New Roman" pitchFamily="18" charset="0"/>
                <a:ea typeface="Calibri" pitchFamily="34" charset="0"/>
                <a:cs typeface="Times New Roman" pitchFamily="18" charset="0"/>
              </a:rPr>
              <a:t/>
            </a:r>
            <a:br>
              <a:rPr lang="ru-RU" dirty="0" smtClean="0">
                <a:latin typeface="Times New Roman" pitchFamily="18" charset="0"/>
                <a:ea typeface="Calibri" pitchFamily="34" charset="0"/>
                <a:cs typeface="Times New Roman" pitchFamily="18" charset="0"/>
              </a:rPr>
            </a:br>
            <a:r>
              <a:rPr lang="ru-RU" dirty="0" smtClean="0">
                <a:latin typeface="Times New Roman" pitchFamily="18" charset="0"/>
                <a:ea typeface="Calibri" pitchFamily="34" charset="0"/>
                <a:cs typeface="Times New Roman" pitchFamily="18" charset="0"/>
              </a:rPr>
              <a:t>- учат противопоставлять большой палец остальным.</a:t>
            </a:r>
            <a:r>
              <a:rPr lang="ru-RU" dirty="0" smtClean="0">
                <a:latin typeface="Calibri"/>
                <a:ea typeface="Calibri" pitchFamily="34" charset="0"/>
                <a:cs typeface="Times New Roman" pitchFamily="18" charset="0"/>
              </a:rPr>
              <a:t> </a:t>
            </a:r>
            <a:endParaRPr lang="ru-RU" sz="2400" dirty="0" smtClean="0">
              <a:latin typeface="Arial" pitchFamily="34" charset="0"/>
              <a:cs typeface="Arial" pitchFamily="34" charset="0"/>
            </a:endParaRPr>
          </a:p>
          <a:p>
            <a:endParaRPr lang="ru-RU" dirty="0"/>
          </a:p>
        </p:txBody>
      </p:sp>
      <p:pic>
        <p:nvPicPr>
          <p:cNvPr id="1028" name="Рисунок 4" descr="Описание: DSC02432"/>
          <p:cNvPicPr>
            <a:picLocks noChangeAspect="1" noChangeArrowheads="1"/>
          </p:cNvPicPr>
          <p:nvPr/>
        </p:nvPicPr>
        <p:blipFill>
          <a:blip r:embed="rId2" cstate="print"/>
          <a:srcRect/>
          <a:stretch>
            <a:fillRect/>
          </a:stretch>
        </p:blipFill>
        <p:spPr bwMode="auto">
          <a:xfrm>
            <a:off x="7072330" y="4786322"/>
            <a:ext cx="1558946" cy="1889231"/>
          </a:xfrm>
          <a:prstGeom prst="rect">
            <a:avLst/>
          </a:prstGeom>
          <a:blipFill dpi="0" rotWithShape="1">
            <a:blip r:embed="rId3" cstate="print"/>
            <a:srcRect/>
            <a:tile tx="0" ty="0" sx="100000" sy="100000" flip="none" algn="tl"/>
          </a:blip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935480"/>
            <a:ext cx="8229600" cy="4708230"/>
          </a:xfrm>
        </p:spPr>
        <p:txBody>
          <a:bodyPr numCol="2">
            <a:normAutofit fontScale="92500" lnSpcReduction="20000"/>
          </a:bodyPr>
          <a:lstStyle/>
          <a:p>
            <a:pPr>
              <a:buNone/>
            </a:pPr>
            <a:r>
              <a:rPr lang="ru-RU" b="1" dirty="0" smtClean="0">
                <a:solidFill>
                  <a:srgbClr val="6600CC"/>
                </a:solidFill>
              </a:rPr>
              <a:t>Традиционные: </a:t>
            </a:r>
          </a:p>
          <a:p>
            <a:pPr>
              <a:buNone/>
            </a:pPr>
            <a:r>
              <a:rPr lang="ru-RU" dirty="0" smtClean="0">
                <a:solidFill>
                  <a:srgbClr val="6600CC"/>
                </a:solidFill>
              </a:rPr>
              <a:t>- </a:t>
            </a:r>
            <a:r>
              <a:rPr lang="ru-RU" dirty="0" err="1" smtClean="0">
                <a:solidFill>
                  <a:srgbClr val="6600CC"/>
                </a:solidFill>
              </a:rPr>
              <a:t>самомассаж</a:t>
            </a:r>
            <a:r>
              <a:rPr lang="ru-RU" dirty="0" smtClean="0">
                <a:solidFill>
                  <a:srgbClr val="6600CC"/>
                </a:solidFill>
              </a:rPr>
              <a:t> кистей и пальцев рук (поглаживание, разминание); </a:t>
            </a:r>
            <a:br>
              <a:rPr lang="ru-RU" dirty="0" smtClean="0">
                <a:solidFill>
                  <a:srgbClr val="6600CC"/>
                </a:solidFill>
              </a:rPr>
            </a:br>
            <a:r>
              <a:rPr lang="ru-RU" dirty="0" smtClean="0">
                <a:solidFill>
                  <a:srgbClr val="6600CC"/>
                </a:solidFill>
              </a:rPr>
              <a:t>- игры с пальчиками с речевым сопровождением; </a:t>
            </a:r>
            <a:br>
              <a:rPr lang="ru-RU" dirty="0" smtClean="0">
                <a:solidFill>
                  <a:srgbClr val="6600CC"/>
                </a:solidFill>
              </a:rPr>
            </a:br>
            <a:r>
              <a:rPr lang="ru-RU" dirty="0" smtClean="0">
                <a:solidFill>
                  <a:srgbClr val="6600CC"/>
                </a:solidFill>
              </a:rPr>
              <a:t>- пальчиковая гимнастика без речевого сопровождения; </a:t>
            </a:r>
            <a:br>
              <a:rPr lang="ru-RU" dirty="0" smtClean="0">
                <a:solidFill>
                  <a:srgbClr val="6600CC"/>
                </a:solidFill>
              </a:rPr>
            </a:br>
            <a:r>
              <a:rPr lang="ru-RU" dirty="0" smtClean="0">
                <a:solidFill>
                  <a:srgbClr val="6600CC"/>
                </a:solidFill>
              </a:rPr>
              <a:t>- графические упражнения: штриховка, дорисовка картинки, графический диктант, соединение по точкам, продолжение ряда; </a:t>
            </a:r>
            <a:br>
              <a:rPr lang="ru-RU" dirty="0" smtClean="0">
                <a:solidFill>
                  <a:srgbClr val="6600CC"/>
                </a:solidFill>
              </a:rPr>
            </a:br>
            <a:r>
              <a:rPr lang="ru-RU" dirty="0" smtClean="0">
                <a:solidFill>
                  <a:srgbClr val="6600CC"/>
                </a:solidFill>
              </a:rPr>
              <a:t>- предметная деятельность: игры с бумагой, глиной, пластилином, песком, водой, рисование мелками, углём; </a:t>
            </a:r>
            <a:br>
              <a:rPr lang="ru-RU" dirty="0" smtClean="0">
                <a:solidFill>
                  <a:srgbClr val="6600CC"/>
                </a:solidFill>
              </a:rPr>
            </a:br>
            <a:r>
              <a:rPr lang="ru-RU" dirty="0" smtClean="0">
                <a:solidFill>
                  <a:srgbClr val="6600CC"/>
                </a:solidFill>
              </a:rPr>
              <a:t>- игры: мозаика, конструкторы, шнуровка, складывание разрезных картинок, игры с вкладышами, складывание матрёшек; </a:t>
            </a:r>
            <a:br>
              <a:rPr lang="ru-RU" dirty="0" smtClean="0">
                <a:solidFill>
                  <a:srgbClr val="6600CC"/>
                </a:solidFill>
              </a:rPr>
            </a:br>
            <a:r>
              <a:rPr lang="ru-RU" dirty="0" smtClean="0">
                <a:solidFill>
                  <a:srgbClr val="6600CC"/>
                </a:solidFill>
              </a:rPr>
              <a:t>- кукольные театры: пальчиковый, </a:t>
            </a:r>
            <a:r>
              <a:rPr lang="ru-RU" dirty="0" err="1" smtClean="0">
                <a:solidFill>
                  <a:srgbClr val="6600CC"/>
                </a:solidFill>
              </a:rPr>
              <a:t>варежковый</a:t>
            </a:r>
            <a:r>
              <a:rPr lang="ru-RU" dirty="0" smtClean="0">
                <a:solidFill>
                  <a:srgbClr val="6600CC"/>
                </a:solidFill>
              </a:rPr>
              <a:t>, перчаточный, театр теней; </a:t>
            </a:r>
            <a:br>
              <a:rPr lang="ru-RU" dirty="0" smtClean="0">
                <a:solidFill>
                  <a:srgbClr val="6600CC"/>
                </a:solidFill>
              </a:rPr>
            </a:br>
            <a:r>
              <a:rPr lang="ru-RU" dirty="0" smtClean="0">
                <a:solidFill>
                  <a:srgbClr val="6600CC"/>
                </a:solidFill>
              </a:rPr>
              <a:t>- игры на развитие тактильного восприятия: «Гладкий – шершавый», «Найди такой же на ощупь», «Чудесный мешочек». </a:t>
            </a:r>
          </a:p>
        </p:txBody>
      </p:sp>
      <p:sp>
        <p:nvSpPr>
          <p:cNvPr id="2" name="Заголовок 1"/>
          <p:cNvSpPr>
            <a:spLocks noGrp="1"/>
          </p:cNvSpPr>
          <p:nvPr>
            <p:ph type="title"/>
          </p:nvPr>
        </p:nvSpPr>
        <p:spPr/>
        <p:txBody>
          <a:bodyPr>
            <a:noAutofit/>
          </a:bodyPr>
          <a:lstStyle/>
          <a:p>
            <a:r>
              <a:rPr lang="ru-RU" sz="3200" b="1" dirty="0" smtClean="0">
                <a:solidFill>
                  <a:srgbClr val="C00000"/>
                </a:solidFill>
              </a:rPr>
              <a:t>Формы работы по развитию мелкой моторики рук </a:t>
            </a:r>
            <a:endParaRPr lang="ru-RU" sz="3200" b="1" dirty="0">
              <a:solidFill>
                <a:srgbClr val="C0000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935480"/>
            <a:ext cx="8401080" cy="2565090"/>
          </a:xfrm>
        </p:spPr>
        <p:txBody>
          <a:bodyPr/>
          <a:lstStyle/>
          <a:p>
            <a:pPr>
              <a:buNone/>
            </a:pPr>
            <a:r>
              <a:rPr lang="ru-RU" b="1" dirty="0" smtClean="0">
                <a:solidFill>
                  <a:srgbClr val="6600CC"/>
                </a:solidFill>
              </a:rPr>
              <a:t>Нетрадиционные: </a:t>
            </a:r>
          </a:p>
          <a:p>
            <a:pPr>
              <a:buNone/>
            </a:pPr>
            <a:r>
              <a:rPr lang="ru-RU" dirty="0" smtClean="0">
                <a:solidFill>
                  <a:srgbClr val="6600CC"/>
                </a:solidFill>
              </a:rPr>
              <a:t>- </a:t>
            </a:r>
            <a:r>
              <a:rPr lang="ru-RU" dirty="0" err="1" smtClean="0">
                <a:solidFill>
                  <a:srgbClr val="6600CC"/>
                </a:solidFill>
              </a:rPr>
              <a:t>самомассаж</a:t>
            </a:r>
            <a:r>
              <a:rPr lang="ru-RU" dirty="0" smtClean="0">
                <a:solidFill>
                  <a:srgbClr val="6600CC"/>
                </a:solidFill>
              </a:rPr>
              <a:t> кистей и пальцев рук с грецкими орехами, карандашами, массажными щётками; </a:t>
            </a:r>
            <a:br>
              <a:rPr lang="ru-RU" dirty="0" smtClean="0">
                <a:solidFill>
                  <a:srgbClr val="6600CC"/>
                </a:solidFill>
              </a:rPr>
            </a:br>
            <a:r>
              <a:rPr lang="ru-RU" dirty="0" smtClean="0">
                <a:solidFill>
                  <a:srgbClr val="6600CC"/>
                </a:solidFill>
              </a:rPr>
              <a:t>- игры с пальчиками, с использованием разнообразного материала: бросовый, природный, хозяйственно-бытовой</a:t>
            </a:r>
            <a:r>
              <a:rPr lang="ru-RU" dirty="0" smtClean="0"/>
              <a:t>.</a:t>
            </a:r>
          </a:p>
          <a:p>
            <a:pPr>
              <a:buNone/>
            </a:pPr>
            <a:endParaRPr lang="ru-RU" dirty="0" smtClean="0"/>
          </a:p>
          <a:p>
            <a:endParaRPr lang="ru-RU" dirty="0"/>
          </a:p>
        </p:txBody>
      </p:sp>
      <p:sp>
        <p:nvSpPr>
          <p:cNvPr id="2" name="Заголовок 1"/>
          <p:cNvSpPr>
            <a:spLocks noGrp="1"/>
          </p:cNvSpPr>
          <p:nvPr>
            <p:ph type="title"/>
          </p:nvPr>
        </p:nvSpPr>
        <p:spPr/>
        <p:txBody>
          <a:bodyPr>
            <a:noAutofit/>
          </a:bodyPr>
          <a:lstStyle/>
          <a:p>
            <a:pPr algn="ctr"/>
            <a:r>
              <a:rPr lang="ru-RU" sz="3600" b="1" dirty="0" smtClean="0">
                <a:solidFill>
                  <a:srgbClr val="C00000"/>
                </a:solidFill>
              </a:rPr>
              <a:t>Формы работы по развитию мелкой моторики рук </a:t>
            </a:r>
            <a:endParaRPr lang="ru-RU" sz="3600" dirty="0">
              <a:solidFill>
                <a:srgbClr val="C00000"/>
              </a:solidFill>
            </a:endParaRPr>
          </a:p>
        </p:txBody>
      </p:sp>
      <p:pic>
        <p:nvPicPr>
          <p:cNvPr id="21508" name="Picture 4" descr="H:\сейчас\IMG_2779.JPG"/>
          <p:cNvPicPr>
            <a:picLocks noChangeAspect="1" noChangeArrowheads="1"/>
          </p:cNvPicPr>
          <p:nvPr/>
        </p:nvPicPr>
        <p:blipFill>
          <a:blip r:embed="rId2" cstate="print"/>
          <a:srcRect/>
          <a:stretch>
            <a:fillRect/>
          </a:stretch>
        </p:blipFill>
        <p:spPr bwMode="auto">
          <a:xfrm>
            <a:off x="5072066" y="4286256"/>
            <a:ext cx="2714612" cy="2143140"/>
          </a:xfrm>
          <a:prstGeom prst="rect">
            <a:avLst/>
          </a:prstGeom>
          <a:noFill/>
        </p:spPr>
      </p:pic>
      <p:pic>
        <p:nvPicPr>
          <p:cNvPr id="21509" name="Picture 5" descr="H:\сейчас\IMG_2770.JPG"/>
          <p:cNvPicPr>
            <a:picLocks noChangeAspect="1" noChangeArrowheads="1"/>
          </p:cNvPicPr>
          <p:nvPr/>
        </p:nvPicPr>
        <p:blipFill>
          <a:blip r:embed="rId3" cstate="print"/>
          <a:srcRect/>
          <a:stretch>
            <a:fillRect/>
          </a:stretch>
        </p:blipFill>
        <p:spPr bwMode="auto">
          <a:xfrm>
            <a:off x="1928794" y="4429132"/>
            <a:ext cx="2571768" cy="1920889"/>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785794"/>
            <a:ext cx="8229600" cy="5538806"/>
          </a:xfrm>
        </p:spPr>
        <p:txBody>
          <a:bodyPr numCol="1">
            <a:noAutofit/>
          </a:bodyPr>
          <a:lstStyle/>
          <a:p>
            <a:pPr fontAlgn="base">
              <a:buNone/>
            </a:pPr>
            <a:r>
              <a:rPr lang="ru-RU" sz="1400" dirty="0" smtClean="0">
                <a:latin typeface="Comic Sans MS" pitchFamily="66" charset="0"/>
              </a:rPr>
              <a:t>        Развитие малыша начинается еще с пеленок, и этот период имеет особую важность в становлении личности. В раннем возрасте ребенок впитывает любую информацию, как губка и его мозг очень активен. Но нагружать малыша чрезмерной информацией не стоит. С ним надо общаться осторожно и нежно, ведь мозг ребенка в ранний период еще не способен воспринимать знания в большом количестве и все навыки малыша имеют, безусловно-рефлекторный, характер. Младенец еще не может осознанно выполнять даже простые действия. Такие осмысленные движения у него появляются позже, в результате обучения взрослыми. Поэтому игры с ребенком имеют немаловажное значение и помогают ему познавать окружающий мир. Легкие, простые и веселые они принесут ему большую пользу, развивая мелкую моторику рук и знакомя его с новыми ощущениями. Уже давно признано и то, что развитие рук ребенка, его мышление и речь находятся в тесной взаимосвязи. Малыш пытается познавать новое, прикасаясь к нему пальчиками. Именно таким образом он знакомится с понятиями «мягко» и «твердо», «тепло» и «холодно».</a:t>
            </a:r>
          </a:p>
          <a:p>
            <a:pPr fontAlgn="base">
              <a:buNone/>
            </a:pPr>
            <a:r>
              <a:rPr lang="ru-RU" sz="1400" dirty="0" smtClean="0">
                <a:latin typeface="Comic Sans MS" pitchFamily="66" charset="0"/>
              </a:rPr>
              <a:t>         </a:t>
            </a:r>
            <a:r>
              <a:rPr lang="ru-RU" sz="1400" u="heavy" dirty="0" smtClean="0">
                <a:uFill>
                  <a:solidFill>
                    <a:srgbClr val="FF0000"/>
                  </a:solidFill>
                </a:uFill>
                <a:latin typeface="Comic Sans MS" pitchFamily="66" charset="0"/>
              </a:rPr>
              <a:t>Поэтому значение пальчиковых игр очень велико для формирования всесторонне развитой личности</a:t>
            </a:r>
            <a:r>
              <a:rPr lang="ru-RU" sz="1400" dirty="0" smtClean="0">
                <a:latin typeface="Comic Sans MS" pitchFamily="66" charset="0"/>
              </a:rPr>
              <a:t>. Играйте с ребенком как можно чаще, но недолго. Этим вы будете способствовать активации мыслительных процессов, развитию речи и фантазии карапуза. Было подмечено также, что чем лучше развиты кисти у ребенка и активней работают пальчики, тем быстрее он начинает говорить и легко справляется с произношением сложных звуков. Напрашивается логичный вывод о том, что пальчиковые игры для развития речи просто незаменимы. И этому есть объяснение – формирование коры головного мозга зависит от развитости наших конечностей, а именно – руки и пальцев. И как только кисть малыша приобретает гибкость и пластику, у него появляется и словесная речь.</a:t>
            </a:r>
          </a:p>
          <a:p>
            <a:endParaRPr lang="ru-RU" sz="10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fontScale="92500" lnSpcReduction="20000"/>
          </a:bodyPr>
          <a:lstStyle/>
          <a:p>
            <a:pPr algn="just"/>
            <a:r>
              <a:rPr lang="ru-RU" dirty="0" smtClean="0">
                <a:solidFill>
                  <a:srgbClr val="6600CC"/>
                </a:solidFill>
              </a:rPr>
              <a:t>Низкий уровень  </a:t>
            </a:r>
            <a:r>
              <a:rPr lang="ru-RU" dirty="0">
                <a:solidFill>
                  <a:srgbClr val="6600CC"/>
                </a:solidFill>
              </a:rPr>
              <a:t>развития мелкой моторики и речи </a:t>
            </a:r>
            <a:r>
              <a:rPr lang="ru-RU" dirty="0" smtClean="0">
                <a:solidFill>
                  <a:srgbClr val="6600CC"/>
                </a:solidFill>
              </a:rPr>
              <a:t>младших дошкольников.</a:t>
            </a:r>
          </a:p>
          <a:p>
            <a:pPr marL="0" indent="0" algn="just">
              <a:buNone/>
            </a:pPr>
            <a:r>
              <a:rPr lang="ru-RU" dirty="0" smtClean="0">
                <a:solidFill>
                  <a:srgbClr val="6600CC"/>
                </a:solidFill>
              </a:rPr>
              <a:t> Поэтому способствовать развитию</a:t>
            </a:r>
            <a:r>
              <a:rPr lang="ru-RU" dirty="0">
                <a:solidFill>
                  <a:srgbClr val="6600CC"/>
                </a:solidFill>
              </a:rPr>
              <a:t> мелкой моторики и </a:t>
            </a:r>
            <a:r>
              <a:rPr lang="ru-RU" dirty="0" smtClean="0">
                <a:solidFill>
                  <a:srgbClr val="6600CC"/>
                </a:solidFill>
              </a:rPr>
              <a:t>речи ребёнка нужно только в их </a:t>
            </a:r>
            <a:r>
              <a:rPr lang="ru-RU" dirty="0">
                <a:solidFill>
                  <a:srgbClr val="6600CC"/>
                </a:solidFill>
              </a:rPr>
              <a:t>единстве и взаимосвязи. Разучивание текстов с использованием «пальчиковой» гимнастики стимулирует развитие речи, пространственного мышления, внимания, воображения, воспитывает быстроту реакции и эмоциональную </a:t>
            </a:r>
            <a:r>
              <a:rPr lang="ru-RU" dirty="0" smtClean="0">
                <a:solidFill>
                  <a:srgbClr val="6600CC"/>
                </a:solidFill>
              </a:rPr>
              <a:t>выразительность. </a:t>
            </a:r>
            <a:r>
              <a:rPr lang="ru-RU" dirty="0">
                <a:solidFill>
                  <a:srgbClr val="6600CC"/>
                </a:solidFill>
              </a:rPr>
              <a:t>Ученые, которые изучают деятельность детского мозга, психику детей, отмечают большое стимулирующее значение функции руки, установили, что уровень развития речи детей находится в прямой зависимости от степени </a:t>
            </a:r>
            <a:r>
              <a:rPr lang="ru-RU" dirty="0" err="1">
                <a:solidFill>
                  <a:srgbClr val="6600CC"/>
                </a:solidFill>
              </a:rPr>
              <a:t>сформированности</a:t>
            </a:r>
            <a:r>
              <a:rPr lang="ru-RU" dirty="0">
                <a:solidFill>
                  <a:srgbClr val="6600CC"/>
                </a:solidFill>
              </a:rPr>
              <a:t> тонких движений пальцев рук. </a:t>
            </a:r>
            <a:endParaRPr lang="ru-RU" dirty="0">
              <a:solidFill>
                <a:srgbClr val="6600CC"/>
              </a:solidFill>
            </a:endParaRPr>
          </a:p>
        </p:txBody>
      </p:sp>
      <p:sp>
        <p:nvSpPr>
          <p:cNvPr id="3" name="Заголовок 2"/>
          <p:cNvSpPr>
            <a:spLocks noGrp="1"/>
          </p:cNvSpPr>
          <p:nvPr>
            <p:ph type="title"/>
          </p:nvPr>
        </p:nvSpPr>
        <p:spPr/>
        <p:txBody>
          <a:bodyPr/>
          <a:lstStyle/>
          <a:p>
            <a:r>
              <a:rPr lang="ru-RU" b="1" dirty="0" smtClean="0">
                <a:solidFill>
                  <a:srgbClr val="C00000"/>
                </a:solidFill>
              </a:rPr>
              <a:t>Проблема проекта</a:t>
            </a:r>
            <a:endParaRPr lang="ru-RU" b="1" dirty="0">
              <a:solidFill>
                <a:srgbClr val="C00000"/>
              </a:solidFill>
            </a:endParaRPr>
          </a:p>
        </p:txBody>
      </p:sp>
    </p:spTree>
    <p:extLst>
      <p:ext uri="{BB962C8B-B14F-4D97-AF65-F5344CB8AC3E}">
        <p14:creationId xmlns:p14="http://schemas.microsoft.com/office/powerpoint/2010/main" val="32635615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935480"/>
            <a:ext cx="8229600" cy="4565354"/>
          </a:xfrm>
        </p:spPr>
        <p:txBody>
          <a:bodyPr>
            <a:normAutofit fontScale="47500" lnSpcReduction="20000"/>
          </a:bodyPr>
          <a:lstStyle/>
          <a:p>
            <a:pPr fontAlgn="base">
              <a:buNone/>
            </a:pPr>
            <a:r>
              <a:rPr lang="ru-RU" sz="2800" dirty="0" smtClean="0"/>
              <a:t>       </a:t>
            </a:r>
            <a:r>
              <a:rPr lang="ru-RU" sz="3400" dirty="0" smtClean="0">
                <a:latin typeface="Arial" pitchFamily="34" charset="0"/>
                <a:cs typeface="Arial" pitchFamily="34" charset="0"/>
              </a:rPr>
              <a:t> Эти простые упражнения для пальцев помогут синхронизировать работу левого и правого полушария, создавая своеобразную перемычку между ними. Левое полушарие отвечает за словесную речь во время игры, а правое – за развитие фантазии и воображения. И если связь между ними крепкая, то нервные импульсы проходят чаще и быстрей, активизируя мышление и внимание ребенка.</a:t>
            </a:r>
          </a:p>
          <a:p>
            <a:pPr fontAlgn="base">
              <a:buNone/>
            </a:pPr>
            <a:r>
              <a:rPr lang="ru-RU" sz="3400" dirty="0" smtClean="0">
                <a:latin typeface="Arial" pitchFamily="34" charset="0"/>
                <a:cs typeface="Arial" pitchFamily="34" charset="0"/>
              </a:rPr>
              <a:t>         Пальчиковые игры для малышей – это не ноу-хау. Их существование было известно еще в давние времена у разных народов. В Китае, например, пользуются большой популярностью упражнения с шариками, перекатывание которых помогает улучшить память, укрепить </a:t>
            </a:r>
            <a:r>
              <a:rPr lang="ru-RU" sz="3400" dirty="0" err="1" smtClean="0">
                <a:latin typeface="Arial" pitchFamily="34" charset="0"/>
                <a:cs typeface="Arial" pitchFamily="34" charset="0"/>
              </a:rPr>
              <a:t>сердечно-сосудистую</a:t>
            </a:r>
            <a:r>
              <a:rPr lang="ru-RU" sz="3400" dirty="0" smtClean="0">
                <a:latin typeface="Arial" pitchFamily="34" charset="0"/>
                <a:cs typeface="Arial" pitchFamily="34" charset="0"/>
              </a:rPr>
              <a:t> систему и наладить работу пищеварительного тракта. Они снимают стресс, развивают ловкость и силу кисти. В Японии вместо шариков использовали грецкие орехи, а в России детей обучали таким известным играм, как «Коза рогатая», «Сорока-ворона» и «Ладушки». И на сегодняшний день значение пальчиковых игр настолько велико, что они были взяты на вооружение специалистами.</a:t>
            </a:r>
          </a:p>
          <a:p>
            <a:pPr fontAlgn="base">
              <a:buNone/>
            </a:pPr>
            <a:r>
              <a:rPr lang="ru-RU" sz="3400" dirty="0" smtClean="0">
                <a:latin typeface="Arial" pitchFamily="34" charset="0"/>
                <a:cs typeface="Arial" pitchFamily="34" charset="0"/>
              </a:rPr>
              <a:t>        Задавая себе вопрос для чего нужны пальчиковые игры, мы также легко можем на него ответить, наблюдая за развитием своего малыша. Какой радостью светятся его глазки, когда он пытается повторять ваши движения и слушает стишки. Развивая свои пальчики, ребенок стимулирует мышление, а фантазируя вместе с вами – подключает воображение. Поэтому значение, используемых для занятий с малышом пальчиковых игр, особенно велико в раннем младенческом возрасте.</a:t>
            </a:r>
          </a:p>
          <a:p>
            <a:endParaRPr lang="ru-RU" dirty="0"/>
          </a:p>
        </p:txBody>
      </p:sp>
      <p:sp>
        <p:nvSpPr>
          <p:cNvPr id="2" name="Заголовок 1"/>
          <p:cNvSpPr>
            <a:spLocks noGrp="1"/>
          </p:cNvSpPr>
          <p:nvPr>
            <p:ph type="title"/>
          </p:nvPr>
        </p:nvSpPr>
        <p:spPr/>
        <p:txBody>
          <a:bodyPr>
            <a:normAutofit fontScale="90000"/>
          </a:bodyPr>
          <a:lstStyle/>
          <a:p>
            <a:pPr algn="ctr"/>
            <a:r>
              <a:rPr lang="ru-RU" sz="5400" dirty="0" smtClean="0">
                <a:solidFill>
                  <a:srgbClr val="7030A0"/>
                </a:solidFill>
                <a:latin typeface="Arial" pitchFamily="34" charset="0"/>
                <a:cs typeface="Arial" pitchFamily="34" charset="0"/>
              </a:rPr>
              <a:t>Для чего нужны пальчиковые игры?</a:t>
            </a:r>
            <a:endParaRPr lang="ru-RU" dirty="0">
              <a:solidFill>
                <a:srgbClr val="7030A0"/>
              </a:solidFill>
              <a:latin typeface="Arial" pitchFamily="34" charset="0"/>
              <a:cs typeface="Arial"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0034" y="1916832"/>
            <a:ext cx="8358246" cy="4329652"/>
          </a:xfrm>
        </p:spPr>
        <p:txBody>
          <a:bodyPr numCol="2">
            <a:normAutofit fontScale="40000" lnSpcReduction="20000"/>
          </a:bodyPr>
          <a:lstStyle/>
          <a:p>
            <a:pPr marL="0" indent="530225">
              <a:buNone/>
            </a:pPr>
            <a:r>
              <a:rPr lang="ru-RU" sz="2900" dirty="0" smtClean="0">
                <a:latin typeface="Times New Roman" pitchFamily="18" charset="0"/>
                <a:cs typeface="Times New Roman" pitchFamily="18" charset="0"/>
              </a:rPr>
              <a:t>Этот массаж желательно сопровождать веселыми рифмами («приговорками»), стихами.</a:t>
            </a:r>
          </a:p>
          <a:p>
            <a:pPr marL="0" lvl="0" indent="530225">
              <a:buNone/>
            </a:pPr>
            <a:r>
              <a:rPr lang="ru-RU" sz="2900" b="1" dirty="0" smtClean="0">
                <a:latin typeface="Times New Roman" pitchFamily="18" charset="0"/>
                <a:cs typeface="Times New Roman" pitchFamily="18" charset="0"/>
              </a:rPr>
              <a:t>Массаж пальцев, начиная с большого и до мизинца.</a:t>
            </a:r>
          </a:p>
          <a:p>
            <a:pPr marL="0" indent="530225">
              <a:buNone/>
            </a:pPr>
            <a:r>
              <a:rPr lang="ru-RU" sz="2900" i="1" dirty="0" smtClean="0">
                <a:latin typeface="Times New Roman" pitchFamily="18" charset="0"/>
                <a:cs typeface="Times New Roman" pitchFamily="18" charset="0"/>
              </a:rPr>
              <a:t>Растирать зубной щеткой сначала подушечки пальца, затем медленно опускаться к его основанию.</a:t>
            </a:r>
          </a:p>
          <a:p>
            <a:pPr marL="0" indent="530225">
              <a:buNone/>
            </a:pPr>
            <a:r>
              <a:rPr lang="ru-RU" sz="2900" dirty="0" smtClean="0">
                <a:latin typeface="Times New Roman" pitchFamily="18" charset="0"/>
                <a:cs typeface="Times New Roman" pitchFamily="18" charset="0"/>
              </a:rPr>
              <a:t>Я возьму зубную щетку,</a:t>
            </a:r>
          </a:p>
          <a:p>
            <a:pPr marL="0" indent="530225">
              <a:buNone/>
            </a:pPr>
            <a:r>
              <a:rPr lang="ru-RU" sz="2900" dirty="0" smtClean="0">
                <a:latin typeface="Times New Roman" pitchFamily="18" charset="0"/>
                <a:cs typeface="Times New Roman" pitchFamily="18" charset="0"/>
              </a:rPr>
              <a:t>Чтоб погладить пальчики.</a:t>
            </a:r>
          </a:p>
          <a:p>
            <a:pPr marL="0" indent="530225">
              <a:buNone/>
            </a:pPr>
            <a:r>
              <a:rPr lang="ru-RU" sz="2900" dirty="0" smtClean="0">
                <a:latin typeface="Times New Roman" pitchFamily="18" charset="0"/>
                <a:cs typeface="Times New Roman" pitchFamily="18" charset="0"/>
              </a:rPr>
              <a:t>Станьте ловкими скорей,</a:t>
            </a:r>
          </a:p>
          <a:p>
            <a:pPr marL="0" indent="530225">
              <a:buNone/>
            </a:pPr>
            <a:r>
              <a:rPr lang="ru-RU" sz="2900" dirty="0" err="1" smtClean="0">
                <a:latin typeface="Times New Roman" pitchFamily="18" charset="0"/>
                <a:cs typeface="Times New Roman" pitchFamily="18" charset="0"/>
              </a:rPr>
              <a:t>Пальчики-удальчики</a:t>
            </a:r>
            <a:r>
              <a:rPr lang="ru-RU" sz="2900" dirty="0" smtClean="0">
                <a:latin typeface="Times New Roman" pitchFamily="18" charset="0"/>
                <a:cs typeface="Times New Roman" pitchFamily="18" charset="0"/>
              </a:rPr>
              <a:t>.</a:t>
            </a:r>
          </a:p>
          <a:p>
            <a:pPr marL="0" lvl="0" indent="530225">
              <a:buNone/>
            </a:pPr>
            <a:r>
              <a:rPr lang="ru-RU" sz="2900" b="1" dirty="0" smtClean="0">
                <a:latin typeface="Times New Roman" pitchFamily="18" charset="0"/>
                <a:cs typeface="Times New Roman" pitchFamily="18" charset="0"/>
              </a:rPr>
              <a:t>Массаж поверхностей ладоней мячиками-ежиками.</a:t>
            </a:r>
          </a:p>
          <a:p>
            <a:pPr marL="0" indent="530225">
              <a:buNone/>
            </a:pPr>
            <a:r>
              <a:rPr lang="ru-RU" sz="2900" dirty="0" smtClean="0">
                <a:latin typeface="Times New Roman" pitchFamily="18" charset="0"/>
                <a:cs typeface="Times New Roman" pitchFamily="18" charset="0"/>
              </a:rPr>
              <a:t>Мячик мой не отдыхает,</a:t>
            </a:r>
          </a:p>
          <a:p>
            <a:pPr marL="0" indent="530225">
              <a:buNone/>
            </a:pPr>
            <a:r>
              <a:rPr lang="ru-RU" sz="2900" dirty="0" smtClean="0">
                <a:latin typeface="Times New Roman" pitchFamily="18" charset="0"/>
                <a:cs typeface="Times New Roman" pitchFamily="18" charset="0"/>
              </a:rPr>
              <a:t>На ладошке он гуляет.</a:t>
            </a:r>
          </a:p>
          <a:p>
            <a:pPr marL="0" indent="530225">
              <a:buNone/>
            </a:pPr>
            <a:r>
              <a:rPr lang="ru-RU" sz="2900" dirty="0" smtClean="0">
                <a:latin typeface="Times New Roman" pitchFamily="18" charset="0"/>
                <a:cs typeface="Times New Roman" pitchFamily="18" charset="0"/>
              </a:rPr>
              <a:t>Взад-вперед его качу,</a:t>
            </a:r>
          </a:p>
          <a:p>
            <a:pPr marL="0" indent="530225">
              <a:buNone/>
            </a:pPr>
            <a:r>
              <a:rPr lang="ru-RU" sz="2900" dirty="0" smtClean="0">
                <a:latin typeface="Times New Roman" pitchFamily="18" charset="0"/>
                <a:cs typeface="Times New Roman" pitchFamily="18" charset="0"/>
              </a:rPr>
              <a:t>Вправо-влево – как хочу.</a:t>
            </a:r>
          </a:p>
          <a:p>
            <a:pPr marL="0" indent="530225">
              <a:buNone/>
            </a:pPr>
            <a:r>
              <a:rPr lang="ru-RU" sz="2900" dirty="0" smtClean="0">
                <a:latin typeface="Times New Roman" pitchFamily="18" charset="0"/>
                <a:cs typeface="Times New Roman" pitchFamily="18" charset="0"/>
              </a:rPr>
              <a:t>Сверху – левой, снизу – правой,</a:t>
            </a:r>
          </a:p>
          <a:p>
            <a:pPr marL="0" indent="530225">
              <a:buNone/>
            </a:pPr>
            <a:r>
              <a:rPr lang="ru-RU" sz="2900" dirty="0" smtClean="0">
                <a:latin typeface="Times New Roman" pitchFamily="18" charset="0"/>
                <a:cs typeface="Times New Roman" pitchFamily="18" charset="0"/>
              </a:rPr>
              <a:t>Я его катаю, браво.</a:t>
            </a:r>
          </a:p>
          <a:p>
            <a:pPr marL="0" lvl="0" indent="530225">
              <a:buNone/>
            </a:pPr>
            <a:r>
              <a:rPr lang="ru-RU" sz="2900" b="1" dirty="0" smtClean="0">
                <a:latin typeface="Times New Roman" pitchFamily="18" charset="0"/>
                <a:cs typeface="Times New Roman" pitchFamily="18" charset="0"/>
              </a:rPr>
              <a:t>Массаж шестигранными карандашами</a:t>
            </a:r>
            <a:r>
              <a:rPr lang="ru-RU" sz="2900" dirty="0" smtClean="0">
                <a:latin typeface="Times New Roman" pitchFamily="18" charset="0"/>
                <a:cs typeface="Times New Roman" pitchFamily="18" charset="0"/>
              </a:rPr>
              <a:t>.</a:t>
            </a:r>
          </a:p>
          <a:p>
            <a:pPr marL="0" lvl="0" indent="530225">
              <a:buNone/>
            </a:pPr>
            <a:r>
              <a:rPr lang="ru-RU" sz="2900" i="1" dirty="0" smtClean="0">
                <a:latin typeface="Times New Roman" pitchFamily="18" charset="0"/>
                <a:cs typeface="Times New Roman" pitchFamily="18" charset="0"/>
              </a:rPr>
              <a:t> Грани карандаша легко «укалывают» ладони, активизируют нервные окончания, снимают напряжение.</a:t>
            </a:r>
            <a:r>
              <a:rPr lang="ru-RU" sz="2900" dirty="0" smtClean="0">
                <a:latin typeface="Times New Roman" pitchFamily="18" charset="0"/>
                <a:cs typeface="Times New Roman" pitchFamily="18" charset="0"/>
              </a:rPr>
              <a:t> </a:t>
            </a:r>
            <a:endParaRPr lang="ru-RU" sz="2900" i="1" dirty="0" smtClean="0">
              <a:latin typeface="Times New Roman" pitchFamily="18" charset="0"/>
              <a:cs typeface="Times New Roman" pitchFamily="18" charset="0"/>
            </a:endParaRPr>
          </a:p>
          <a:p>
            <a:pPr marL="0" indent="530225">
              <a:buNone/>
            </a:pPr>
            <a:r>
              <a:rPr lang="ru-RU" sz="2900" i="1" dirty="0" smtClean="0">
                <a:latin typeface="Times New Roman" pitchFamily="18" charset="0"/>
                <a:cs typeface="Times New Roman" pitchFamily="18" charset="0"/>
              </a:rPr>
              <a:t>Пропускать карандаш между одним и двумя-тремя пальцами, удерживая его в определенном положении в правой и левой руке</a:t>
            </a:r>
            <a:r>
              <a:rPr lang="ru-RU" sz="2900" dirty="0" smtClean="0">
                <a:latin typeface="Times New Roman" pitchFamily="18" charset="0"/>
                <a:cs typeface="Times New Roman" pitchFamily="18" charset="0"/>
              </a:rPr>
              <a:t>.</a:t>
            </a:r>
          </a:p>
          <a:p>
            <a:pPr marL="176213" indent="546100">
              <a:buNone/>
            </a:pPr>
            <a:r>
              <a:rPr lang="ru-RU" sz="2900" dirty="0" smtClean="0">
                <a:latin typeface="Times New Roman" pitchFamily="18" charset="0"/>
                <a:cs typeface="Times New Roman" pitchFamily="18" charset="0"/>
              </a:rPr>
              <a:t>Карандаш в руках катаю,</a:t>
            </a:r>
          </a:p>
          <a:p>
            <a:pPr marL="176213" indent="546100">
              <a:buNone/>
            </a:pPr>
            <a:r>
              <a:rPr lang="ru-RU" sz="2900" dirty="0" smtClean="0">
                <a:latin typeface="Times New Roman" pitchFamily="18" charset="0"/>
                <a:cs typeface="Times New Roman" pitchFamily="18" charset="0"/>
              </a:rPr>
              <a:t>Между пальчиков верчу.</a:t>
            </a:r>
          </a:p>
          <a:p>
            <a:pPr marL="176213" indent="546100">
              <a:buNone/>
            </a:pPr>
            <a:r>
              <a:rPr lang="ru-RU" sz="2900" dirty="0" smtClean="0">
                <a:latin typeface="Times New Roman" pitchFamily="18" charset="0"/>
                <a:cs typeface="Times New Roman" pitchFamily="18" charset="0"/>
              </a:rPr>
              <a:t>Непрерывно каждый пальчик,</a:t>
            </a:r>
          </a:p>
          <a:p>
            <a:pPr marL="176213" indent="546100">
              <a:buNone/>
            </a:pPr>
            <a:r>
              <a:rPr lang="ru-RU" sz="2900" dirty="0" smtClean="0">
                <a:latin typeface="Times New Roman" pitchFamily="18" charset="0"/>
                <a:cs typeface="Times New Roman" pitchFamily="18" charset="0"/>
              </a:rPr>
              <a:t>Быть послушным научу.</a:t>
            </a:r>
          </a:p>
          <a:p>
            <a:pPr marL="176213" lvl="0" indent="266700">
              <a:buNone/>
            </a:pPr>
            <a:r>
              <a:rPr lang="ru-RU" sz="2900" b="1" dirty="0" smtClean="0">
                <a:latin typeface="Times New Roman" pitchFamily="18" charset="0"/>
                <a:cs typeface="Times New Roman" pitchFamily="18" charset="0"/>
              </a:rPr>
              <a:t>Массаж грецкими орехами (каштанами).</a:t>
            </a:r>
          </a:p>
          <a:p>
            <a:pPr marL="176213" indent="266700">
              <a:buNone/>
            </a:pPr>
            <a:r>
              <a:rPr lang="ru-RU" sz="2900" i="1" dirty="0" smtClean="0">
                <a:latin typeface="Times New Roman" pitchFamily="18" charset="0"/>
                <a:cs typeface="Times New Roman" pitchFamily="18" charset="0"/>
              </a:rPr>
              <a:t>Катать два каштана между ладонями..Прокатывать один орех между двумя пальцами.</a:t>
            </a:r>
          </a:p>
          <a:p>
            <a:pPr marL="176213" indent="546100">
              <a:buNone/>
            </a:pPr>
            <a:r>
              <a:rPr lang="ru-RU" sz="2900" dirty="0" smtClean="0">
                <a:latin typeface="Times New Roman" pitchFamily="18" charset="0"/>
                <a:cs typeface="Times New Roman" pitchFamily="18" charset="0"/>
              </a:rPr>
              <a:t>Научился два ореха,</a:t>
            </a:r>
          </a:p>
          <a:p>
            <a:pPr marL="176213" indent="546100">
              <a:buNone/>
            </a:pPr>
            <a:r>
              <a:rPr lang="ru-RU" sz="2900" dirty="0" smtClean="0">
                <a:latin typeface="Times New Roman" pitchFamily="18" charset="0"/>
                <a:cs typeface="Times New Roman" pitchFamily="18" charset="0"/>
              </a:rPr>
              <a:t>Между пальцами катать.</a:t>
            </a:r>
          </a:p>
          <a:p>
            <a:pPr marL="176213" indent="546100">
              <a:buNone/>
            </a:pPr>
            <a:r>
              <a:rPr lang="ru-RU" sz="2900" dirty="0" smtClean="0">
                <a:latin typeface="Times New Roman" pitchFamily="18" charset="0"/>
                <a:cs typeface="Times New Roman" pitchFamily="18" charset="0"/>
              </a:rPr>
              <a:t>Это в школе мне поможет</a:t>
            </a:r>
          </a:p>
          <a:p>
            <a:pPr marL="176213" indent="546100">
              <a:buNone/>
            </a:pPr>
            <a:r>
              <a:rPr lang="ru-RU" sz="2900" dirty="0" smtClean="0">
                <a:latin typeface="Times New Roman" pitchFamily="18" charset="0"/>
                <a:cs typeface="Times New Roman" pitchFamily="18" charset="0"/>
              </a:rPr>
              <a:t>Буквы ровные писать.</a:t>
            </a:r>
          </a:p>
          <a:p>
            <a:pPr marL="176213" lvl="0" indent="266700">
              <a:buNone/>
            </a:pPr>
            <a:r>
              <a:rPr lang="ru-RU" sz="2900" b="1" dirty="0" smtClean="0">
                <a:latin typeface="Times New Roman" pitchFamily="18" charset="0"/>
                <a:cs typeface="Times New Roman" pitchFamily="18" charset="0"/>
              </a:rPr>
              <a:t>Массаж «четками». </a:t>
            </a:r>
          </a:p>
          <a:p>
            <a:pPr marL="176213" lvl="0" indent="266700">
              <a:buNone/>
            </a:pPr>
            <a:r>
              <a:rPr lang="ru-RU" sz="2900" i="1" dirty="0" smtClean="0">
                <a:latin typeface="Times New Roman" pitchFamily="18" charset="0"/>
                <a:cs typeface="Times New Roman" pitchFamily="18" charset="0"/>
              </a:rPr>
              <a:t>Перебирание «четок» (бус) развивает пальцы, успокаивает нервы.</a:t>
            </a:r>
          </a:p>
          <a:p>
            <a:pPr marL="176213" indent="266700">
              <a:buNone/>
            </a:pPr>
            <a:r>
              <a:rPr lang="ru-RU" sz="2900" i="1" dirty="0" smtClean="0">
                <a:latin typeface="Times New Roman" pitchFamily="18" charset="0"/>
                <a:cs typeface="Times New Roman" pitchFamily="18" charset="0"/>
              </a:rPr>
              <a:t>Считать количество «бус» в прямом и обратном порядке.</a:t>
            </a:r>
          </a:p>
          <a:p>
            <a:pPr marL="176213" indent="723900">
              <a:buNone/>
            </a:pPr>
            <a:r>
              <a:rPr lang="ru-RU" sz="2900" dirty="0" smtClean="0">
                <a:latin typeface="Times New Roman" pitchFamily="18" charset="0"/>
                <a:cs typeface="Times New Roman" pitchFamily="18" charset="0"/>
              </a:rPr>
              <a:t>Дома я одна скучала,</a:t>
            </a:r>
          </a:p>
          <a:p>
            <a:pPr marL="176213" indent="723900">
              <a:buNone/>
            </a:pPr>
            <a:r>
              <a:rPr lang="ru-RU" sz="2900" dirty="0" smtClean="0">
                <a:latin typeface="Times New Roman" pitchFamily="18" charset="0"/>
                <a:cs typeface="Times New Roman" pitchFamily="18" charset="0"/>
              </a:rPr>
              <a:t>Бусы мамины достала.</a:t>
            </a:r>
          </a:p>
          <a:p>
            <a:pPr marL="176213" indent="723900">
              <a:buNone/>
            </a:pPr>
            <a:r>
              <a:rPr lang="ru-RU" sz="2900" dirty="0" smtClean="0">
                <a:latin typeface="Times New Roman" pitchFamily="18" charset="0"/>
                <a:cs typeface="Times New Roman" pitchFamily="18" charset="0"/>
              </a:rPr>
              <a:t>Бусы я перебираю,</a:t>
            </a:r>
          </a:p>
          <a:p>
            <a:pPr marL="176213" indent="723900">
              <a:buNone/>
            </a:pPr>
            <a:r>
              <a:rPr lang="ru-RU" sz="2900" dirty="0" smtClean="0">
                <a:latin typeface="Times New Roman" pitchFamily="18" charset="0"/>
                <a:cs typeface="Times New Roman" pitchFamily="18" charset="0"/>
              </a:rPr>
              <a:t>Свои пальцы развиваю.</a:t>
            </a:r>
          </a:p>
          <a:p>
            <a:endParaRPr lang="ru-RU" dirty="0"/>
          </a:p>
        </p:txBody>
      </p:sp>
      <p:sp>
        <p:nvSpPr>
          <p:cNvPr id="2" name="Заголовок 1"/>
          <p:cNvSpPr>
            <a:spLocks noGrp="1"/>
          </p:cNvSpPr>
          <p:nvPr>
            <p:ph type="title"/>
          </p:nvPr>
        </p:nvSpPr>
        <p:spPr>
          <a:xfrm>
            <a:off x="457200" y="704088"/>
            <a:ext cx="8229600" cy="1296152"/>
          </a:xfrm>
        </p:spPr>
        <p:txBody>
          <a:bodyPr>
            <a:normAutofit fontScale="90000"/>
          </a:bodyPr>
          <a:lstStyle/>
          <a:p>
            <a:pPr algn="ctr"/>
            <a:r>
              <a:rPr lang="ru-RU" b="1" dirty="0" err="1" smtClean="0">
                <a:solidFill>
                  <a:srgbClr val="7030A0"/>
                </a:solidFill>
              </a:rPr>
              <a:t>Самомассаж</a:t>
            </a:r>
            <a:r>
              <a:rPr lang="ru-RU" b="1" dirty="0" smtClean="0">
                <a:solidFill>
                  <a:srgbClr val="7030A0"/>
                </a:solidFill>
              </a:rPr>
              <a:t> </a:t>
            </a:r>
            <a:br>
              <a:rPr lang="ru-RU" b="1" dirty="0" smtClean="0">
                <a:solidFill>
                  <a:srgbClr val="7030A0"/>
                </a:solidFill>
              </a:rPr>
            </a:br>
            <a:r>
              <a:rPr lang="ru-RU" b="1" dirty="0" smtClean="0">
                <a:solidFill>
                  <a:srgbClr val="7030A0"/>
                </a:solidFill>
              </a:rPr>
              <a:t>кистей и пальцев рук</a:t>
            </a:r>
            <a:r>
              <a:rPr lang="ru-RU" dirty="0" smtClean="0">
                <a:solidFill>
                  <a:srgbClr val="7030A0"/>
                </a:solidFill>
              </a:rPr>
              <a:t/>
            </a:r>
            <a:br>
              <a:rPr lang="ru-RU" dirty="0" smtClean="0">
                <a:solidFill>
                  <a:srgbClr val="7030A0"/>
                </a:solidFill>
              </a:rPr>
            </a:br>
            <a:endParaRPr lang="ru-RU" dirty="0">
              <a:solidFill>
                <a:srgbClr val="7030A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8596" y="857232"/>
            <a:ext cx="8229600" cy="5500726"/>
          </a:xfrm>
        </p:spPr>
        <p:txBody>
          <a:bodyPr numCol="2">
            <a:noAutofit/>
          </a:bodyPr>
          <a:lstStyle/>
          <a:p>
            <a:pPr marL="88900" indent="441325">
              <a:buNone/>
            </a:pPr>
            <a:r>
              <a:rPr lang="ru-RU" sz="1400" b="1" dirty="0" smtClean="0">
                <a:latin typeface="Times New Roman" pitchFamily="18" charset="0"/>
                <a:cs typeface="Times New Roman" pitchFamily="18" charset="0"/>
              </a:rPr>
              <a:t>«Кус-кус»</a:t>
            </a:r>
            <a:r>
              <a:rPr lang="ru-RU" sz="1400" dirty="0" smtClean="0">
                <a:latin typeface="Times New Roman" pitchFamily="18" charset="0"/>
                <a:cs typeface="Times New Roman" pitchFamily="18" charset="0"/>
              </a:rPr>
              <a:t> - бельевыми прищепками поочередно «кусать» ногтевые фаланги (подушечки) на ударные слоги стиха от большого пальца к мизинцу.</a:t>
            </a:r>
          </a:p>
          <a:p>
            <a:pPr marL="88900" indent="441325">
              <a:buNone/>
            </a:pPr>
            <a:r>
              <a:rPr lang="ru-RU" sz="1400" i="1" dirty="0" smtClean="0">
                <a:latin typeface="Times New Roman" pitchFamily="18" charset="0"/>
                <a:cs typeface="Times New Roman" pitchFamily="18" charset="0"/>
              </a:rPr>
              <a:t>Котенок</a:t>
            </a:r>
            <a:endParaRPr lang="ru-RU" sz="1400" dirty="0" smtClean="0">
              <a:latin typeface="Times New Roman" pitchFamily="18" charset="0"/>
              <a:cs typeface="Times New Roman" pitchFamily="18" charset="0"/>
            </a:endParaRPr>
          </a:p>
          <a:p>
            <a:pPr marL="88900" indent="441325">
              <a:buNone/>
            </a:pPr>
            <a:r>
              <a:rPr lang="ru-RU" sz="1400" dirty="0" smtClean="0">
                <a:latin typeface="Times New Roman" pitchFamily="18" charset="0"/>
                <a:cs typeface="Times New Roman" pitchFamily="18" charset="0"/>
              </a:rPr>
              <a:t>Если кто-то с места сдвинется,</a:t>
            </a:r>
          </a:p>
          <a:p>
            <a:pPr marL="88900" indent="441325">
              <a:buNone/>
            </a:pPr>
            <a:r>
              <a:rPr lang="ru-RU" sz="1400" dirty="0" smtClean="0">
                <a:latin typeface="Times New Roman" pitchFamily="18" charset="0"/>
                <a:cs typeface="Times New Roman" pitchFamily="18" charset="0"/>
              </a:rPr>
              <a:t>На него котенок кинется.</a:t>
            </a:r>
          </a:p>
          <a:p>
            <a:pPr marL="88900" indent="441325">
              <a:buNone/>
            </a:pPr>
            <a:r>
              <a:rPr lang="ru-RU" sz="1400" dirty="0" smtClean="0">
                <a:latin typeface="Times New Roman" pitchFamily="18" charset="0"/>
                <a:cs typeface="Times New Roman" pitchFamily="18" charset="0"/>
              </a:rPr>
              <a:t>Если что-нибудь покатится,</a:t>
            </a:r>
          </a:p>
          <a:p>
            <a:pPr marL="88900" indent="441325">
              <a:buNone/>
            </a:pPr>
            <a:r>
              <a:rPr lang="ru-RU" sz="1400" dirty="0" smtClean="0">
                <a:latin typeface="Times New Roman" pitchFamily="18" charset="0"/>
                <a:cs typeface="Times New Roman" pitchFamily="18" charset="0"/>
              </a:rPr>
              <a:t>За него котенок схватится.</a:t>
            </a:r>
          </a:p>
          <a:p>
            <a:pPr marL="88900" indent="441325">
              <a:buNone/>
            </a:pPr>
            <a:r>
              <a:rPr lang="ru-RU" sz="1400" dirty="0" smtClean="0">
                <a:latin typeface="Times New Roman" pitchFamily="18" charset="0"/>
                <a:cs typeface="Times New Roman" pitchFamily="18" charset="0"/>
              </a:rPr>
              <a:t>Прыг-скок! Цап-царап!</a:t>
            </a:r>
          </a:p>
          <a:p>
            <a:pPr marL="88900" indent="441325">
              <a:buNone/>
            </a:pPr>
            <a:r>
              <a:rPr lang="ru-RU" sz="1400" dirty="0" smtClean="0">
                <a:latin typeface="Times New Roman" pitchFamily="18" charset="0"/>
                <a:cs typeface="Times New Roman" pitchFamily="18" charset="0"/>
              </a:rPr>
              <a:t>Не уйдешь из наших лап!</a:t>
            </a:r>
          </a:p>
          <a:p>
            <a:pPr marL="88900" indent="441325">
              <a:buNone/>
            </a:pPr>
            <a:r>
              <a:rPr lang="ru-RU" sz="1400" dirty="0" smtClean="0">
                <a:latin typeface="Times New Roman" pitchFamily="18" charset="0"/>
                <a:cs typeface="Times New Roman" pitchFamily="18" charset="0"/>
              </a:rPr>
              <a:t>                        В.Берестов</a:t>
            </a:r>
          </a:p>
          <a:p>
            <a:pPr marL="88900" indent="441325">
              <a:buNone/>
            </a:pPr>
            <a:r>
              <a:rPr lang="ru-RU" sz="1400" b="1" dirty="0" smtClean="0">
                <a:latin typeface="Times New Roman" pitchFamily="18" charset="0"/>
                <a:cs typeface="Times New Roman" pitchFamily="18" charset="0"/>
              </a:rPr>
              <a:t>«Прогулка» </a:t>
            </a:r>
            <a:r>
              <a:rPr lang="ru-RU" sz="1400" dirty="0" smtClean="0">
                <a:latin typeface="Times New Roman" pitchFamily="18" charset="0"/>
                <a:cs typeface="Times New Roman" pitchFamily="18" charset="0"/>
              </a:rPr>
              <a:t>- с помощью подставки под горячее «ходить» указательными и средними пальцами по клеточкам, на каждый ударный слог стиха, делая по шагу. Можно «ходить» средним и безымянным, безымянным и мизинцем правой и левой руки поочередно и одновременно.</a:t>
            </a:r>
          </a:p>
          <a:p>
            <a:pPr marL="88900" indent="441325">
              <a:buNone/>
            </a:pPr>
            <a:r>
              <a:rPr lang="ru-RU" sz="1400" i="1" dirty="0" smtClean="0">
                <a:latin typeface="Times New Roman" pitchFamily="18" charset="0"/>
                <a:cs typeface="Times New Roman" pitchFamily="18" charset="0"/>
              </a:rPr>
              <a:t>Кто идет?</a:t>
            </a:r>
            <a:endParaRPr lang="ru-RU" sz="1400" dirty="0" smtClean="0">
              <a:latin typeface="Times New Roman" pitchFamily="18" charset="0"/>
              <a:cs typeface="Times New Roman" pitchFamily="18" charset="0"/>
            </a:endParaRPr>
          </a:p>
          <a:p>
            <a:pPr marL="88900" indent="441325">
              <a:buNone/>
            </a:pPr>
            <a:r>
              <a:rPr lang="ru-RU" sz="1400" dirty="0" smtClean="0">
                <a:latin typeface="Times New Roman" pitchFamily="18" charset="0"/>
                <a:cs typeface="Times New Roman" pitchFamily="18" charset="0"/>
              </a:rPr>
              <a:t>Идет собака, кот идет,</a:t>
            </a:r>
          </a:p>
          <a:p>
            <a:pPr marL="88900" indent="441325">
              <a:buNone/>
            </a:pPr>
            <a:r>
              <a:rPr lang="ru-RU" sz="1400" dirty="0" smtClean="0">
                <a:latin typeface="Times New Roman" pitchFamily="18" charset="0"/>
                <a:cs typeface="Times New Roman" pitchFamily="18" charset="0"/>
              </a:rPr>
              <a:t>И дождь идет, и град…</a:t>
            </a:r>
          </a:p>
          <a:p>
            <a:pPr marL="88900" indent="441325">
              <a:buNone/>
            </a:pPr>
            <a:r>
              <a:rPr lang="ru-RU" sz="1400" dirty="0" smtClean="0">
                <a:latin typeface="Times New Roman" pitchFamily="18" charset="0"/>
                <a:cs typeface="Times New Roman" pitchFamily="18" charset="0"/>
              </a:rPr>
              <a:t>Еще часы идут вперед,</a:t>
            </a:r>
          </a:p>
          <a:p>
            <a:pPr marL="88900" indent="441325">
              <a:buNone/>
            </a:pPr>
            <a:r>
              <a:rPr lang="ru-RU" sz="1400" dirty="0" smtClean="0">
                <a:latin typeface="Times New Roman" pitchFamily="18" charset="0"/>
                <a:cs typeface="Times New Roman" pitchFamily="18" charset="0"/>
              </a:rPr>
              <a:t>Хоть на столе стоят.</a:t>
            </a:r>
          </a:p>
          <a:p>
            <a:pPr marL="88900" indent="441325">
              <a:buNone/>
            </a:pPr>
            <a:r>
              <a:rPr lang="ru-RU" sz="1400" dirty="0" smtClean="0">
                <a:latin typeface="Times New Roman" pitchFamily="18" charset="0"/>
                <a:cs typeface="Times New Roman" pitchFamily="18" charset="0"/>
              </a:rPr>
              <a:t>                 Л.Парамонова</a:t>
            </a:r>
          </a:p>
          <a:p>
            <a:pPr marL="88900" indent="441325">
              <a:buNone/>
            </a:pPr>
            <a:r>
              <a:rPr lang="ru-RU" sz="1400" dirty="0" smtClean="0">
                <a:latin typeface="Times New Roman" pitchFamily="18" charset="0"/>
                <a:cs typeface="Times New Roman" pitchFamily="18" charset="0"/>
              </a:rPr>
              <a:t>На прогулку мы пойдем,</a:t>
            </a:r>
          </a:p>
          <a:p>
            <a:pPr marL="88900" indent="441325">
              <a:buNone/>
            </a:pPr>
            <a:r>
              <a:rPr lang="ru-RU" sz="1400" dirty="0" smtClean="0">
                <a:latin typeface="Times New Roman" pitchFamily="18" charset="0"/>
                <a:cs typeface="Times New Roman" pitchFamily="18" charset="0"/>
              </a:rPr>
              <a:t>И в футбол играть начнем.</a:t>
            </a:r>
          </a:p>
          <a:p>
            <a:pPr marL="88900" indent="441325">
              <a:buNone/>
            </a:pPr>
            <a:r>
              <a:rPr lang="ru-RU" sz="1400" dirty="0" smtClean="0">
                <a:latin typeface="Times New Roman" pitchFamily="18" charset="0"/>
                <a:cs typeface="Times New Roman" pitchFamily="18" charset="0"/>
              </a:rPr>
              <a:t>И с хорошей тренировкой,</a:t>
            </a:r>
          </a:p>
          <a:p>
            <a:pPr marL="88900" indent="441325">
              <a:buNone/>
            </a:pPr>
            <a:r>
              <a:rPr lang="ru-RU" sz="1400" dirty="0" smtClean="0">
                <a:latin typeface="Times New Roman" pitchFamily="18" charset="0"/>
                <a:cs typeface="Times New Roman" pitchFamily="18" charset="0"/>
              </a:rPr>
              <a:t>Каждый станет сильным, ловким.</a:t>
            </a:r>
          </a:p>
          <a:p>
            <a:pPr marL="88900" indent="441325">
              <a:buNone/>
            </a:pPr>
            <a:r>
              <a:rPr lang="ru-RU" sz="1400" b="1" dirty="0" smtClean="0">
                <a:latin typeface="Times New Roman" pitchFamily="18" charset="0"/>
                <a:cs typeface="Times New Roman" pitchFamily="18" charset="0"/>
              </a:rPr>
              <a:t>«Лыжники»</a:t>
            </a:r>
            <a:r>
              <a:rPr lang="ru-RU" sz="1400" dirty="0" smtClean="0">
                <a:latin typeface="Times New Roman" pitchFamily="18" charset="0"/>
                <a:cs typeface="Times New Roman" pitchFamily="18" charset="0"/>
              </a:rPr>
              <a:t> - «вставать» в углубления больших пуговиц указательными и средними пальцами, двигаться, делая по шагу на каждый ударный слог стиха.</a:t>
            </a:r>
          </a:p>
          <a:p>
            <a:pPr marL="88900" indent="441325">
              <a:buNone/>
            </a:pPr>
            <a:r>
              <a:rPr lang="ru-RU" sz="1400" dirty="0" smtClean="0">
                <a:latin typeface="Times New Roman" pitchFamily="18" charset="0"/>
                <a:cs typeface="Times New Roman" pitchFamily="18" charset="0"/>
              </a:rPr>
              <a:t>Ног от радости не чуя,</a:t>
            </a:r>
          </a:p>
          <a:p>
            <a:pPr marL="88900" indent="441325">
              <a:buNone/>
            </a:pPr>
            <a:r>
              <a:rPr lang="ru-RU" sz="1400" dirty="0" smtClean="0">
                <a:latin typeface="Times New Roman" pitchFamily="18" charset="0"/>
                <a:cs typeface="Times New Roman" pitchFamily="18" charset="0"/>
              </a:rPr>
              <a:t>С горки снежной вниз лечу я!</a:t>
            </a:r>
          </a:p>
          <a:p>
            <a:pPr marL="88900" indent="441325">
              <a:buNone/>
            </a:pPr>
            <a:r>
              <a:rPr lang="ru-RU" sz="1400" dirty="0" smtClean="0">
                <a:latin typeface="Times New Roman" pitchFamily="18" charset="0"/>
                <a:cs typeface="Times New Roman" pitchFamily="18" charset="0"/>
              </a:rPr>
              <a:t>Стал мне спорт родней и ближе,</a:t>
            </a:r>
          </a:p>
          <a:p>
            <a:pPr marL="88900" indent="441325">
              <a:buNone/>
            </a:pPr>
            <a:r>
              <a:rPr lang="ru-RU" sz="1400" dirty="0" smtClean="0">
                <a:latin typeface="Times New Roman" pitchFamily="18" charset="0"/>
                <a:cs typeface="Times New Roman" pitchFamily="18" charset="0"/>
              </a:rPr>
              <a:t>Кто помог мне в этом?..</a:t>
            </a:r>
          </a:p>
          <a:p>
            <a:pPr marL="88900" indent="441325">
              <a:buNone/>
            </a:pPr>
            <a:r>
              <a:rPr lang="ru-RU" sz="1400" dirty="0" smtClean="0">
                <a:latin typeface="Times New Roman" pitchFamily="18" charset="0"/>
                <a:cs typeface="Times New Roman" pitchFamily="18" charset="0"/>
              </a:rPr>
              <a:t>                                            (Лыжи)</a:t>
            </a:r>
          </a:p>
          <a:p>
            <a:pPr marL="88900" indent="441325">
              <a:buNone/>
            </a:pPr>
            <a:r>
              <a:rPr lang="ru-RU" sz="1400" dirty="0" smtClean="0">
                <a:latin typeface="Times New Roman" pitchFamily="18" charset="0"/>
                <a:cs typeface="Times New Roman" pitchFamily="18" charset="0"/>
              </a:rPr>
              <a:t>Кто по лесу быстро мчится,</a:t>
            </a:r>
          </a:p>
          <a:p>
            <a:pPr marL="88900" indent="441325">
              <a:buNone/>
            </a:pPr>
            <a:r>
              <a:rPr lang="ru-RU" sz="1400" dirty="0" smtClean="0">
                <a:latin typeface="Times New Roman" pitchFamily="18" charset="0"/>
                <a:cs typeface="Times New Roman" pitchFamily="18" charset="0"/>
              </a:rPr>
              <a:t>Провалиться не боится?</a:t>
            </a:r>
          </a:p>
          <a:p>
            <a:pPr marL="88900" indent="441325">
              <a:buNone/>
            </a:pPr>
            <a:r>
              <a:rPr lang="ru-RU" sz="1400" dirty="0" smtClean="0">
                <a:latin typeface="Times New Roman" pitchFamily="18" charset="0"/>
                <a:cs typeface="Times New Roman" pitchFamily="18" charset="0"/>
              </a:rPr>
              <a:t>                                                (Лыжник)</a:t>
            </a:r>
          </a:p>
          <a:p>
            <a:pPr marL="88900" indent="441325">
              <a:buNone/>
            </a:pPr>
            <a:r>
              <a:rPr lang="ru-RU" sz="1400" dirty="0" smtClean="0">
                <a:latin typeface="Times New Roman" pitchFamily="18" charset="0"/>
                <a:cs typeface="Times New Roman" pitchFamily="18" charset="0"/>
              </a:rPr>
              <a:t>Две новые кленовые</a:t>
            </a:r>
          </a:p>
          <a:p>
            <a:pPr marL="88900" indent="441325">
              <a:buNone/>
            </a:pPr>
            <a:r>
              <a:rPr lang="ru-RU" sz="1400" dirty="0" smtClean="0">
                <a:latin typeface="Times New Roman" pitchFamily="18" charset="0"/>
                <a:cs typeface="Times New Roman" pitchFamily="18" charset="0"/>
              </a:rPr>
              <a:t>Подошвы двухметровые:</a:t>
            </a:r>
          </a:p>
          <a:p>
            <a:pPr marL="88900" indent="441325">
              <a:buNone/>
            </a:pPr>
            <a:r>
              <a:rPr lang="ru-RU" sz="1400" dirty="0" smtClean="0">
                <a:latin typeface="Times New Roman" pitchFamily="18" charset="0"/>
                <a:cs typeface="Times New Roman" pitchFamily="18" charset="0"/>
              </a:rPr>
              <a:t>На них поставил две ноги,</a:t>
            </a:r>
          </a:p>
          <a:p>
            <a:pPr marL="88900" indent="441325">
              <a:buNone/>
            </a:pPr>
            <a:r>
              <a:rPr lang="ru-RU" sz="1400" dirty="0" smtClean="0">
                <a:latin typeface="Times New Roman" pitchFamily="18" charset="0"/>
                <a:cs typeface="Times New Roman" pitchFamily="18" charset="0"/>
              </a:rPr>
              <a:t>И по большим снегам беги.</a:t>
            </a:r>
          </a:p>
          <a:p>
            <a:pPr marL="88900" indent="441325">
              <a:buNone/>
            </a:pPr>
            <a:r>
              <a:rPr lang="ru-RU" sz="1400" dirty="0" smtClean="0">
                <a:latin typeface="Times New Roman" pitchFamily="18" charset="0"/>
                <a:cs typeface="Times New Roman" pitchFamily="18" charset="0"/>
              </a:rPr>
              <a:t>                                              (Лыжи)</a:t>
            </a:r>
          </a:p>
        </p:txBody>
      </p:sp>
      <p:sp>
        <p:nvSpPr>
          <p:cNvPr id="2" name="Заголовок 1"/>
          <p:cNvSpPr>
            <a:spLocks noGrp="1"/>
          </p:cNvSpPr>
          <p:nvPr>
            <p:ph type="title"/>
          </p:nvPr>
        </p:nvSpPr>
        <p:spPr>
          <a:xfrm>
            <a:off x="500034" y="214290"/>
            <a:ext cx="8229600" cy="1143000"/>
          </a:xfrm>
        </p:spPr>
        <p:txBody>
          <a:bodyPr>
            <a:normAutofit fontScale="90000"/>
          </a:bodyPr>
          <a:lstStyle/>
          <a:p>
            <a:pPr algn="ctr"/>
            <a:r>
              <a:rPr lang="ru-RU" b="1" dirty="0" smtClean="0">
                <a:solidFill>
                  <a:srgbClr val="7030A0"/>
                </a:solidFill>
              </a:rPr>
              <a:t>Пальчиковый тренинг</a:t>
            </a:r>
            <a:r>
              <a:rPr lang="ru-RU" dirty="0" smtClean="0">
                <a:solidFill>
                  <a:srgbClr val="7030A0"/>
                </a:solidFill>
              </a:rPr>
              <a:t/>
            </a:r>
            <a:br>
              <a:rPr lang="ru-RU" dirty="0" smtClean="0">
                <a:solidFill>
                  <a:srgbClr val="7030A0"/>
                </a:solidFill>
              </a:rPr>
            </a:br>
            <a:endParaRPr lang="ru-RU" dirty="0">
              <a:solidFill>
                <a:srgbClr val="7030A0"/>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fontScale="55000" lnSpcReduction="20000"/>
          </a:bodyPr>
          <a:lstStyle/>
          <a:p>
            <a:pPr marL="88900" indent="441325">
              <a:buNone/>
            </a:pPr>
            <a:r>
              <a:rPr lang="ru-RU" sz="2800" b="1" dirty="0" smtClean="0">
                <a:latin typeface="Times New Roman" pitchFamily="18" charset="0"/>
                <a:cs typeface="Times New Roman" pitchFamily="18" charset="0"/>
              </a:rPr>
              <a:t>«Музыканты» </a:t>
            </a:r>
            <a:r>
              <a:rPr lang="ru-RU" sz="2800" dirty="0" smtClean="0">
                <a:latin typeface="Times New Roman" pitchFamily="18" charset="0"/>
                <a:cs typeface="Times New Roman" pitchFamily="18" charset="0"/>
              </a:rPr>
              <a:t>- нажимать сначала пальцами одной руки, потом и обеими руками вместе на «клавиатуру» из поролона с приклеенными пуговицами, сопровождая игру произнесением звуков, слогов, слов, </a:t>
            </a:r>
            <a:r>
              <a:rPr lang="ru-RU" sz="2800" dirty="0" err="1" smtClean="0">
                <a:latin typeface="Times New Roman" pitchFamily="18" charset="0"/>
                <a:cs typeface="Times New Roman" pitchFamily="18" charset="0"/>
              </a:rPr>
              <a:t>чистоговорок</a:t>
            </a:r>
            <a:r>
              <a:rPr lang="ru-RU" sz="2800" dirty="0" smtClean="0">
                <a:latin typeface="Times New Roman" pitchFamily="18" charset="0"/>
                <a:cs typeface="Times New Roman" pitchFamily="18" charset="0"/>
              </a:rPr>
              <a:t>, стихов на отрабатываемый звук.</a:t>
            </a:r>
          </a:p>
          <a:p>
            <a:pPr marL="88900" indent="441325">
              <a:buNone/>
            </a:pPr>
            <a:r>
              <a:rPr lang="ru-RU" sz="2800" dirty="0" smtClean="0">
                <a:latin typeface="Times New Roman" pitchFamily="18" charset="0"/>
                <a:cs typeface="Times New Roman" pitchFamily="18" charset="0"/>
              </a:rPr>
              <a:t>Стихотворение:</a:t>
            </a:r>
          </a:p>
          <a:p>
            <a:pPr marL="88900" indent="441325">
              <a:buNone/>
            </a:pPr>
            <a:r>
              <a:rPr lang="ru-RU" sz="2800" dirty="0" smtClean="0">
                <a:latin typeface="Times New Roman" pitchFamily="18" charset="0"/>
                <a:cs typeface="Times New Roman" pitchFamily="18" charset="0"/>
              </a:rPr>
              <a:t>Кто потерял много игрушек.</a:t>
            </a:r>
          </a:p>
          <a:p>
            <a:pPr marL="88900" indent="441325">
              <a:buNone/>
            </a:pPr>
            <a:r>
              <a:rPr lang="ru-RU" sz="2800" dirty="0" smtClean="0">
                <a:latin typeface="Times New Roman" pitchFamily="18" charset="0"/>
                <a:cs typeface="Times New Roman" pitchFamily="18" charset="0"/>
              </a:rPr>
              <a:t>Маша шла, шла, шла и игрушки нашла:</a:t>
            </a:r>
          </a:p>
          <a:p>
            <a:pPr marL="88900" indent="441325">
              <a:buNone/>
            </a:pPr>
            <a:r>
              <a:rPr lang="ru-RU" sz="2800" dirty="0" smtClean="0">
                <a:latin typeface="Times New Roman" pitchFamily="18" charset="0"/>
                <a:cs typeface="Times New Roman" pitchFamily="18" charset="0"/>
              </a:rPr>
              <a:t>Кошку, матрешку, шишку, мартышку,</a:t>
            </a:r>
          </a:p>
          <a:p>
            <a:pPr marL="88900" indent="441325">
              <a:buNone/>
            </a:pPr>
            <a:r>
              <a:rPr lang="ru-RU" sz="2800" dirty="0" smtClean="0">
                <a:latin typeface="Times New Roman" pitchFamily="18" charset="0"/>
                <a:cs typeface="Times New Roman" pitchFamily="18" charset="0"/>
              </a:rPr>
              <a:t>Мишку, машинку, пушку, зайчишку,</a:t>
            </a:r>
          </a:p>
          <a:p>
            <a:pPr marL="88900" indent="441325">
              <a:buNone/>
            </a:pPr>
            <a:r>
              <a:rPr lang="ru-RU" sz="2800" dirty="0" smtClean="0">
                <a:latin typeface="Times New Roman" pitchFamily="18" charset="0"/>
                <a:cs typeface="Times New Roman" pitchFamily="18" charset="0"/>
              </a:rPr>
              <a:t>Шар, неваляшку, катушку, лягушку.</a:t>
            </a:r>
          </a:p>
          <a:p>
            <a:pPr marL="88900" indent="441325">
              <a:buNone/>
            </a:pPr>
            <a:r>
              <a:rPr lang="ru-RU" sz="2800" b="1" dirty="0" smtClean="0">
                <a:latin typeface="Times New Roman" pitchFamily="18" charset="0"/>
                <a:cs typeface="Times New Roman" pitchFamily="18" charset="0"/>
              </a:rPr>
              <a:t>«Фокусник»</a:t>
            </a:r>
            <a:r>
              <a:rPr lang="ru-RU" sz="2800" dirty="0" smtClean="0">
                <a:latin typeface="Times New Roman" pitchFamily="18" charset="0"/>
                <a:cs typeface="Times New Roman" pitchFamily="18" charset="0"/>
              </a:rPr>
              <a:t> - собрать (скомкать) кусочек полиэтилена (носовой платок) пальцами в ладонь, начиная с уголка (кусочки полиэтилена торчать из кулачка не должны).</a:t>
            </a:r>
          </a:p>
          <a:p>
            <a:pPr marL="88900" indent="441325">
              <a:buNone/>
            </a:pPr>
            <a:r>
              <a:rPr lang="ru-RU" sz="2800" b="1" dirty="0" smtClean="0">
                <a:latin typeface="Times New Roman" pitchFamily="18" charset="0"/>
                <a:cs typeface="Times New Roman" pitchFamily="18" charset="0"/>
              </a:rPr>
              <a:t>«Рисование»</a:t>
            </a:r>
            <a:r>
              <a:rPr lang="ru-RU" sz="2800" dirty="0" smtClean="0">
                <a:latin typeface="Times New Roman" pitchFamily="18" charset="0"/>
                <a:cs typeface="Times New Roman" pitchFamily="18" charset="0"/>
              </a:rPr>
              <a:t> - рисовать «цветы» веревочками, пуговицами, камушками, косточками, ракушками, пробками от пластмассовых бутылок.</a:t>
            </a:r>
          </a:p>
          <a:p>
            <a:pPr marL="88900" indent="441325">
              <a:buNone/>
            </a:pPr>
            <a:r>
              <a:rPr lang="ru-RU" sz="2800" dirty="0" smtClean="0">
                <a:latin typeface="Times New Roman" pitchFamily="18" charset="0"/>
                <a:cs typeface="Times New Roman" pitchFamily="18" charset="0"/>
              </a:rPr>
              <a:t>Тренируйте пальчики!</a:t>
            </a:r>
          </a:p>
          <a:p>
            <a:pPr marL="88900" indent="441325">
              <a:buNone/>
            </a:pPr>
            <a:r>
              <a:rPr lang="ru-RU" sz="2800" dirty="0" smtClean="0">
                <a:latin typeface="Times New Roman" pitchFamily="18" charset="0"/>
                <a:cs typeface="Times New Roman" pitchFamily="18" charset="0"/>
              </a:rPr>
              <a:t>Станет рука сильно,</a:t>
            </a:r>
          </a:p>
          <a:p>
            <a:pPr marL="88900" indent="441325">
              <a:buNone/>
            </a:pPr>
            <a:r>
              <a:rPr lang="ru-RU" sz="2800" dirty="0" smtClean="0">
                <a:latin typeface="Times New Roman" pitchFamily="18" charset="0"/>
                <a:cs typeface="Times New Roman" pitchFamily="18" charset="0"/>
              </a:rPr>
              <a:t>Головушка - умной,</a:t>
            </a:r>
          </a:p>
          <a:p>
            <a:pPr marL="88900" indent="441325">
              <a:buNone/>
            </a:pPr>
            <a:r>
              <a:rPr lang="ru-RU" sz="2800" dirty="0" smtClean="0">
                <a:latin typeface="Times New Roman" pitchFamily="18" charset="0"/>
                <a:cs typeface="Times New Roman" pitchFamily="18" charset="0"/>
              </a:rPr>
              <a:t>А речь - красивой.</a:t>
            </a:r>
          </a:p>
          <a:p>
            <a:pPr marL="88900" indent="441325">
              <a:buNone/>
            </a:pPr>
            <a:endParaRPr lang="ru-RU" sz="2800" dirty="0" smtClean="0">
              <a:latin typeface="Times New Roman" pitchFamily="18" charset="0"/>
              <a:cs typeface="Times New Roman" pitchFamily="18" charset="0"/>
            </a:endParaRPr>
          </a:p>
          <a:p>
            <a:endParaRPr lang="ru-RU" dirty="0"/>
          </a:p>
        </p:txBody>
      </p:sp>
      <p:sp>
        <p:nvSpPr>
          <p:cNvPr id="2" name="Заголовок 1"/>
          <p:cNvSpPr>
            <a:spLocks noGrp="1"/>
          </p:cNvSpPr>
          <p:nvPr>
            <p:ph type="title"/>
          </p:nvPr>
        </p:nvSpPr>
        <p:spPr>
          <a:xfrm>
            <a:off x="428596" y="0"/>
            <a:ext cx="8229600" cy="1143000"/>
          </a:xfrm>
        </p:spPr>
        <p:txBody>
          <a:bodyPr/>
          <a:lstStyle/>
          <a:p>
            <a:pPr algn="ctr"/>
            <a:r>
              <a:rPr lang="ru-RU" b="1" dirty="0" smtClean="0">
                <a:solidFill>
                  <a:srgbClr val="7030A0"/>
                </a:solidFill>
              </a:rPr>
              <a:t>Пальчиковый тренинг</a:t>
            </a:r>
            <a:endParaRPr lang="ru-RU" dirty="0"/>
          </a:p>
        </p:txBody>
      </p:sp>
      <p:pic>
        <p:nvPicPr>
          <p:cNvPr id="22530" name="Picture 2" descr="H:\сейчас\IMG_2786.JPG"/>
          <p:cNvPicPr>
            <a:picLocks noChangeAspect="1" noChangeArrowheads="1"/>
          </p:cNvPicPr>
          <p:nvPr/>
        </p:nvPicPr>
        <p:blipFill>
          <a:blip r:embed="rId2" cstate="print"/>
          <a:srcRect/>
          <a:stretch>
            <a:fillRect/>
          </a:stretch>
        </p:blipFill>
        <p:spPr bwMode="auto">
          <a:xfrm>
            <a:off x="6274704" y="4714884"/>
            <a:ext cx="2869296" cy="2143116"/>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fontScale="62500" lnSpcReduction="20000"/>
          </a:bodyPr>
          <a:lstStyle/>
          <a:p>
            <a:pPr>
              <a:buNone/>
            </a:pPr>
            <a:r>
              <a:rPr lang="ru-RU" dirty="0" smtClean="0"/>
              <a:t> </a:t>
            </a:r>
          </a:p>
          <a:p>
            <a:pPr marL="514350" lvl="0" indent="-514350">
              <a:buClrTx/>
              <a:buFont typeface="+mj-lt"/>
              <a:buAutoNum type="arabicPeriod"/>
            </a:pPr>
            <a:r>
              <a:rPr lang="ru-RU" dirty="0" err="1" smtClean="0"/>
              <a:t>Гризик</a:t>
            </a:r>
            <a:r>
              <a:rPr lang="ru-RU" dirty="0" smtClean="0"/>
              <a:t> Т.И. Развитие речи детей.- М,2005.</a:t>
            </a:r>
          </a:p>
          <a:p>
            <a:pPr marL="514350" lvl="0" indent="-514350">
              <a:buClrTx/>
              <a:buFont typeface="+mj-lt"/>
              <a:buAutoNum type="arabicPeriod"/>
            </a:pPr>
            <a:r>
              <a:rPr lang="ru-RU" dirty="0" smtClean="0"/>
              <a:t>Ермакова С.О. Пальчиковые игры для детей от года до трех лет. - М.,Риполклассик,2010.</a:t>
            </a:r>
          </a:p>
          <a:p>
            <a:pPr marL="514350" lvl="0" indent="-514350">
              <a:buClrTx/>
              <a:buFont typeface="+mj-lt"/>
              <a:buAutoNum type="arabicPeriod"/>
            </a:pPr>
            <a:r>
              <a:rPr lang="ru-RU" dirty="0" smtClean="0"/>
              <a:t>Жукова О.Развитие руки: просто, интересно, эффективно.//Дошкольное воспитание.-2006.,№11,с 14-17.</a:t>
            </a:r>
          </a:p>
          <a:p>
            <a:pPr marL="514350" lvl="0" indent="-514350">
              <a:buClrTx/>
              <a:buFont typeface="+mj-lt"/>
              <a:buAutoNum type="arabicPeriod"/>
            </a:pPr>
            <a:r>
              <a:rPr lang="ru-RU" dirty="0" err="1" smtClean="0"/>
              <a:t>Крупенчук</a:t>
            </a:r>
            <a:r>
              <a:rPr lang="ru-RU" dirty="0" smtClean="0"/>
              <a:t> О.И. Пальчиковые игры. – СПб, Издательский дом «Литера»,2005.</a:t>
            </a:r>
          </a:p>
          <a:p>
            <a:pPr marL="514350" lvl="0" indent="-514350">
              <a:buClrTx/>
              <a:buFont typeface="+mj-lt"/>
              <a:buAutoNum type="arabicPeriod"/>
            </a:pPr>
            <a:r>
              <a:rPr lang="ru-RU" dirty="0" smtClean="0"/>
              <a:t>Кузнецова В.М. Минуты здоровья. – Мурманск,2001.</a:t>
            </a:r>
          </a:p>
          <a:p>
            <a:pPr marL="514350" lvl="0" indent="-514350">
              <a:buClrTx/>
              <a:buFont typeface="+mj-lt"/>
              <a:buAutoNum type="arabicPeriod"/>
            </a:pPr>
            <a:r>
              <a:rPr lang="ru-RU" dirty="0" smtClean="0"/>
              <a:t>Максимова Е.А. Готовим пальчики к письму. – Обруч,2011.</a:t>
            </a:r>
          </a:p>
          <a:p>
            <a:pPr marL="514350" lvl="0" indent="-514350">
              <a:buClrTx/>
              <a:buFont typeface="+mj-lt"/>
              <a:buAutoNum type="arabicPeriod"/>
            </a:pPr>
            <a:r>
              <a:rPr lang="ru-RU" dirty="0" smtClean="0"/>
              <a:t>Мальцева И.В. Пальчиковые игры от рождения до трех лет. – Издательская Группа «Азбука – классика»,2009.</a:t>
            </a:r>
          </a:p>
          <a:p>
            <a:pPr marL="514350" lvl="0" indent="-514350">
              <a:buClrTx/>
              <a:buFont typeface="+mj-lt"/>
              <a:buAutoNum type="arabicPeriod"/>
            </a:pPr>
            <a:r>
              <a:rPr lang="ru-RU" dirty="0" smtClean="0"/>
              <a:t>Прищепа С., Попкова Н., Коняхина Т. Мелкая моторика в психофизическом развитии дошкольников.//Дошкольное воспитание.- 2005.,№1,с.60-65.</a:t>
            </a:r>
          </a:p>
          <a:p>
            <a:pPr marL="514350" lvl="0" indent="-514350">
              <a:buClrTx/>
              <a:buFont typeface="+mj-lt"/>
              <a:buAutoNum type="arabicPeriod"/>
            </a:pPr>
            <a:r>
              <a:rPr lang="ru-RU" dirty="0" err="1" smtClean="0"/>
              <a:t>Поддубная</a:t>
            </a:r>
            <a:r>
              <a:rPr lang="ru-RU" dirty="0" smtClean="0"/>
              <a:t> Е.А. Музыкальные пальчиковые игры. – Феникс,2011.</a:t>
            </a:r>
          </a:p>
          <a:p>
            <a:pPr marL="514350" lvl="0" indent="-514350">
              <a:buClrTx/>
              <a:buFont typeface="+mj-lt"/>
              <a:buAutoNum type="arabicPeriod"/>
            </a:pPr>
            <a:r>
              <a:rPr lang="ru-RU" dirty="0" smtClean="0"/>
              <a:t>Савина Л. П. Пальчиковая гимнастика для развития речи дошкольников.- </a:t>
            </a:r>
            <a:r>
              <a:rPr lang="ru-RU" dirty="0" err="1" smtClean="0"/>
              <a:t>Аст</a:t>
            </a:r>
            <a:r>
              <a:rPr lang="ru-RU" dirty="0" smtClean="0"/>
              <a:t>, 1999.</a:t>
            </a:r>
          </a:p>
          <a:p>
            <a:pPr marL="514350" lvl="0" indent="-514350">
              <a:buClrTx/>
              <a:buFont typeface="+mj-lt"/>
              <a:buAutoNum type="arabicPeriod"/>
            </a:pPr>
            <a:r>
              <a:rPr lang="ru-RU" dirty="0" err="1" smtClean="0"/>
              <a:t>Узорова</a:t>
            </a:r>
            <a:r>
              <a:rPr lang="ru-RU" dirty="0" smtClean="0"/>
              <a:t> О.Н. Пальчиковые игры. – М,2006.</a:t>
            </a:r>
          </a:p>
          <a:p>
            <a:pPr marL="514350" lvl="0" indent="-514350">
              <a:buClrTx/>
              <a:buFont typeface="+mj-lt"/>
              <a:buAutoNum type="arabicPeriod"/>
            </a:pPr>
            <a:r>
              <a:rPr lang="ru-RU" dirty="0" err="1" smtClean="0"/>
              <a:t>Шанина</a:t>
            </a:r>
            <a:r>
              <a:rPr lang="ru-RU" dirty="0" smtClean="0"/>
              <a:t> С.А. Пальчиковые игры для развития речи и мышления ребенка. – М,2008.</a:t>
            </a:r>
            <a:endParaRPr lang="ru-RU" dirty="0"/>
          </a:p>
        </p:txBody>
      </p:sp>
      <p:sp>
        <p:nvSpPr>
          <p:cNvPr id="2" name="Заголовок 1"/>
          <p:cNvSpPr>
            <a:spLocks noGrp="1"/>
          </p:cNvSpPr>
          <p:nvPr>
            <p:ph type="title"/>
          </p:nvPr>
        </p:nvSpPr>
        <p:spPr>
          <a:xfrm>
            <a:off x="500034" y="0"/>
            <a:ext cx="8229600" cy="1143000"/>
          </a:xfrm>
        </p:spPr>
        <p:txBody>
          <a:bodyPr>
            <a:normAutofit/>
          </a:bodyPr>
          <a:lstStyle/>
          <a:p>
            <a:pPr algn="ctr"/>
            <a:r>
              <a:rPr lang="ru-RU" sz="3600" dirty="0" smtClean="0">
                <a:solidFill>
                  <a:srgbClr val="7030A0"/>
                </a:solidFill>
              </a:rPr>
              <a:t>Список использованной литературы:</a:t>
            </a:r>
            <a:endParaRPr lang="ru-RU" sz="3600" dirty="0">
              <a:solidFill>
                <a:srgbClr val="7030A0"/>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C:\Users\Марина\Documents\Маме\i (6).jpg"/>
          <p:cNvPicPr>
            <a:picLocks noGrp="1" noChangeAspect="1" noChangeArrowheads="1"/>
          </p:cNvPicPr>
          <p:nvPr>
            <p:ph idx="1"/>
          </p:nvPr>
        </p:nvPicPr>
        <p:blipFill>
          <a:blip r:embed="rId2" cstate="print"/>
          <a:stretch>
            <a:fillRect/>
          </a:stretch>
        </p:blipFill>
        <p:spPr bwMode="auto">
          <a:xfrm>
            <a:off x="7308304" y="4797152"/>
            <a:ext cx="1152525" cy="1428750"/>
          </a:xfrm>
          <a:prstGeom prst="rect">
            <a:avLst/>
          </a:prstGeom>
          <a:noFill/>
        </p:spPr>
      </p:pic>
      <p:sp>
        <p:nvSpPr>
          <p:cNvPr id="2" name="Заголовок 1"/>
          <p:cNvSpPr>
            <a:spLocks noGrp="1"/>
          </p:cNvSpPr>
          <p:nvPr>
            <p:ph type="title"/>
          </p:nvPr>
        </p:nvSpPr>
        <p:spPr>
          <a:xfrm>
            <a:off x="642910" y="3143248"/>
            <a:ext cx="8229600" cy="1143000"/>
          </a:xfrm>
          <a:scene3d>
            <a:camera prst="orthographicFront"/>
            <a:lightRig rig="threePt" dir="t"/>
          </a:scene3d>
          <a:sp3d>
            <a:bevelT/>
          </a:sp3d>
        </p:spPr>
        <p:txBody>
          <a:bodyPr>
            <a:prstTxWarp prst="textChevronInverted">
              <a:avLst/>
            </a:prstTxWarp>
            <a:sp3d extrusionH="57150">
              <a:bevelT w="38100" h="38100" prst="convex"/>
            </a:sp3d>
          </a:bodyPr>
          <a:lstStyle/>
          <a:p>
            <a:pPr algn="ctr"/>
            <a:r>
              <a:rPr lang="ru-RU" dirty="0" smtClean="0">
                <a:solidFill>
                  <a:srgbClr val="FF9900"/>
                </a:solidFill>
                <a:latin typeface="Arial Black" pitchFamily="34" charset="0"/>
              </a:rPr>
              <a:t>Спасибо за внимание!</a:t>
            </a:r>
            <a:endParaRPr lang="ru-RU" dirty="0">
              <a:solidFill>
                <a:srgbClr val="FF9900"/>
              </a:solidFill>
              <a:latin typeface="Arial Black" pitchFamily="34" charset="0"/>
            </a:endParaRPr>
          </a:p>
        </p:txBody>
      </p:sp>
      <p:pic>
        <p:nvPicPr>
          <p:cNvPr id="23555" name="Picture 3" descr="C:\Users\Марина\Documents\Маме\i (7).jpg"/>
          <p:cNvPicPr>
            <a:picLocks noChangeAspect="1" noChangeArrowheads="1"/>
          </p:cNvPicPr>
          <p:nvPr/>
        </p:nvPicPr>
        <p:blipFill>
          <a:blip r:embed="rId3" cstate="print"/>
          <a:srcRect/>
          <a:stretch>
            <a:fillRect/>
          </a:stretch>
        </p:blipFill>
        <p:spPr bwMode="auto">
          <a:xfrm>
            <a:off x="755576" y="4797152"/>
            <a:ext cx="962025" cy="142875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699247" y="2248347"/>
            <a:ext cx="7745505" cy="4276997"/>
          </a:xfrm>
        </p:spPr>
        <p:txBody>
          <a:bodyPr>
            <a:normAutofit fontScale="40000" lnSpcReduction="20000"/>
          </a:bodyPr>
          <a:lstStyle/>
          <a:p>
            <a:pPr marL="0" indent="0" algn="just">
              <a:buNone/>
            </a:pPr>
            <a:endParaRPr lang="ru-RU" dirty="0" smtClean="0"/>
          </a:p>
          <a:p>
            <a:pPr algn="just"/>
            <a:r>
              <a:rPr lang="ru-RU" sz="4500" dirty="0"/>
              <a:t>	</a:t>
            </a:r>
            <a:r>
              <a:rPr lang="ru-RU" sz="4500" dirty="0" smtClean="0">
                <a:solidFill>
                  <a:srgbClr val="6600CC"/>
                </a:solidFill>
              </a:rPr>
              <a:t>игры </a:t>
            </a:r>
            <a:r>
              <a:rPr lang="ru-RU" sz="4500" dirty="0">
                <a:solidFill>
                  <a:srgbClr val="6600CC"/>
                </a:solidFill>
              </a:rPr>
              <a:t>с пальчиками - это не только стимул для развития речи и мелкой моторики, но и один из вариантов радостного общения с близкими людьми. Когда мама для пальчиковой игры берёт малыша на руки, сажает на колени, обнимая, придерживает, когда она трогает его ладошку, поглаживает или щекочет, похлопывает или раскачивает, ребёнок получает массу необходимых для его эмоционального и интеллектуального развития впечатлений.</a:t>
            </a:r>
          </a:p>
          <a:p>
            <a:pPr algn="just"/>
            <a:r>
              <a:rPr lang="ru-RU" sz="4500" dirty="0">
                <a:solidFill>
                  <a:srgbClr val="6600CC"/>
                </a:solidFill>
              </a:rPr>
              <a:t>	</a:t>
            </a:r>
            <a:r>
              <a:rPr lang="ru-RU" altLang="ru-RU" sz="4500" dirty="0" smtClean="0">
                <a:solidFill>
                  <a:srgbClr val="6600CC"/>
                </a:solidFill>
              </a:rPr>
              <a:t>формирование   </a:t>
            </a:r>
            <a:r>
              <a:rPr lang="ru-RU" altLang="ru-RU" sz="4500" dirty="0">
                <a:solidFill>
                  <a:srgbClr val="6600CC"/>
                </a:solidFill>
              </a:rPr>
              <a:t>и </a:t>
            </a:r>
            <a:r>
              <a:rPr lang="ru-RU" altLang="ru-RU" sz="4500" dirty="0" smtClean="0">
                <a:solidFill>
                  <a:srgbClr val="6600CC"/>
                </a:solidFill>
              </a:rPr>
              <a:t>развитие речи, мелкой моторики дошкольников является более эффективным, если пальчиковый </a:t>
            </a:r>
            <a:r>
              <a:rPr lang="ru-RU" altLang="ru-RU" sz="4500" dirty="0" err="1" smtClean="0">
                <a:solidFill>
                  <a:srgbClr val="6600CC"/>
                </a:solidFill>
              </a:rPr>
              <a:t>игротренинг</a:t>
            </a:r>
            <a:r>
              <a:rPr lang="ru-RU" altLang="ru-RU" sz="4500" dirty="0" smtClean="0">
                <a:solidFill>
                  <a:srgbClr val="6600CC"/>
                </a:solidFill>
              </a:rPr>
              <a:t> включать  </a:t>
            </a:r>
            <a:r>
              <a:rPr lang="ru-RU" altLang="ru-RU" sz="4500" dirty="0">
                <a:solidFill>
                  <a:srgbClr val="6600CC"/>
                </a:solidFill>
              </a:rPr>
              <a:t>в учебно-игровую </a:t>
            </a:r>
            <a:r>
              <a:rPr lang="ru-RU" altLang="ru-RU" sz="4500" dirty="0" smtClean="0">
                <a:solidFill>
                  <a:srgbClr val="6600CC"/>
                </a:solidFill>
              </a:rPr>
              <a:t>деятельность, в режимные моменты   </a:t>
            </a:r>
            <a:r>
              <a:rPr lang="ru-RU" altLang="ru-RU" sz="4500" dirty="0">
                <a:solidFill>
                  <a:srgbClr val="6600CC"/>
                </a:solidFill>
              </a:rPr>
              <a:t>в работе с детьми. </a:t>
            </a:r>
          </a:p>
          <a:p>
            <a:pPr algn="just"/>
            <a:r>
              <a:rPr lang="ru-RU" sz="4500" dirty="0" smtClean="0">
                <a:solidFill>
                  <a:srgbClr val="6600CC"/>
                </a:solidFill>
              </a:rPr>
              <a:t>Очень </a:t>
            </a:r>
            <a:r>
              <a:rPr lang="ru-RU" sz="4500" dirty="0">
                <a:solidFill>
                  <a:srgbClr val="6600CC"/>
                </a:solidFill>
              </a:rPr>
              <a:t>важным фактором для развития </a:t>
            </a:r>
            <a:r>
              <a:rPr lang="ru-RU" sz="4500" dirty="0" smtClean="0">
                <a:solidFill>
                  <a:srgbClr val="6600CC"/>
                </a:solidFill>
              </a:rPr>
              <a:t>речи, творческих способностей детей </a:t>
            </a:r>
            <a:r>
              <a:rPr lang="ru-RU" sz="4500" dirty="0">
                <a:solidFill>
                  <a:srgbClr val="6600CC"/>
                </a:solidFill>
              </a:rPr>
              <a:t>является то, что в пальчиковых играх все подражательные действия сопровождаются стихами. Стихи привлекают внимание малышей и легко запоминаются. Ритм и неизменный порядок слов, рифма для малыша являются чем-то магическим, утешающим </a:t>
            </a:r>
            <a:r>
              <a:rPr lang="ru-RU" sz="4000" dirty="0">
                <a:solidFill>
                  <a:srgbClr val="6600CC"/>
                </a:solidFill>
              </a:rPr>
              <a:t>и успокаивающим</a:t>
            </a:r>
            <a:r>
              <a:rPr lang="ru-RU" sz="4000" dirty="0" smtClean="0">
                <a:solidFill>
                  <a:srgbClr val="6600CC"/>
                </a:solidFill>
              </a:rPr>
              <a:t>.</a:t>
            </a:r>
            <a:r>
              <a:rPr lang="ru-RU" dirty="0"/>
              <a:t>	</a:t>
            </a:r>
            <a:endParaRPr lang="ru-RU" dirty="0"/>
          </a:p>
        </p:txBody>
      </p:sp>
      <p:sp>
        <p:nvSpPr>
          <p:cNvPr id="3" name="Заголовок 2"/>
          <p:cNvSpPr>
            <a:spLocks noGrp="1"/>
          </p:cNvSpPr>
          <p:nvPr>
            <p:ph type="title"/>
          </p:nvPr>
        </p:nvSpPr>
        <p:spPr>
          <a:xfrm>
            <a:off x="683568" y="476672"/>
            <a:ext cx="7756263" cy="1054250"/>
          </a:xfrm>
        </p:spPr>
        <p:txBody>
          <a:bodyPr/>
          <a:lstStyle/>
          <a:p>
            <a:r>
              <a:rPr lang="ru-RU" b="1" dirty="0" smtClean="0">
                <a:solidFill>
                  <a:srgbClr val="C00000"/>
                </a:solidFill>
              </a:rPr>
              <a:t>Актуальность проекта</a:t>
            </a:r>
            <a:br>
              <a:rPr lang="ru-RU" b="1" dirty="0" smtClean="0">
                <a:solidFill>
                  <a:srgbClr val="C00000"/>
                </a:solidFill>
              </a:rPr>
            </a:br>
            <a:r>
              <a:rPr lang="ru-RU" sz="4400" b="1" dirty="0" smtClean="0">
                <a:solidFill>
                  <a:srgbClr val="C00000"/>
                </a:solidFill>
              </a:rPr>
              <a:t>заключается в том, что</a:t>
            </a:r>
            <a:endParaRPr lang="ru-RU" sz="4400" b="1" dirty="0">
              <a:solidFill>
                <a:srgbClr val="C00000"/>
              </a:solidFill>
            </a:endParaRPr>
          </a:p>
        </p:txBody>
      </p:sp>
    </p:spTree>
    <p:extLst>
      <p:ext uri="{BB962C8B-B14F-4D97-AF65-F5344CB8AC3E}">
        <p14:creationId xmlns:p14="http://schemas.microsoft.com/office/powerpoint/2010/main" val="29531168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a:bodyPr>
          <a:lstStyle/>
          <a:p>
            <a:pPr lvl="0"/>
            <a:r>
              <a:rPr lang="ru-RU" dirty="0" smtClean="0">
                <a:solidFill>
                  <a:srgbClr val="660066"/>
                </a:solidFill>
              </a:rPr>
              <a:t>способствовать </a:t>
            </a:r>
            <a:r>
              <a:rPr lang="ru-RU" dirty="0">
                <a:solidFill>
                  <a:srgbClr val="660066"/>
                </a:solidFill>
              </a:rPr>
              <a:t>работе речевых и мыслительных центров головного </a:t>
            </a:r>
            <a:r>
              <a:rPr lang="ru-RU" dirty="0" smtClean="0">
                <a:solidFill>
                  <a:srgbClr val="660066"/>
                </a:solidFill>
              </a:rPr>
              <a:t>мозга посредством пальчиковых игр и упражнений;</a:t>
            </a:r>
            <a:endParaRPr lang="ru-RU" dirty="0">
              <a:solidFill>
                <a:srgbClr val="660066"/>
              </a:solidFill>
            </a:endParaRPr>
          </a:p>
          <a:p>
            <a:pPr lvl="0"/>
            <a:r>
              <a:rPr lang="ru-RU" dirty="0">
                <a:solidFill>
                  <a:srgbClr val="660066"/>
                </a:solidFill>
              </a:rPr>
              <a:t>повысить уровень речевой компетентности </a:t>
            </a:r>
            <a:r>
              <a:rPr lang="ru-RU" dirty="0" smtClean="0">
                <a:solidFill>
                  <a:srgbClr val="660066"/>
                </a:solidFill>
              </a:rPr>
              <a:t>детей через использование пальчикового </a:t>
            </a:r>
            <a:r>
              <a:rPr lang="ru-RU" dirty="0" err="1" smtClean="0">
                <a:solidFill>
                  <a:srgbClr val="660066"/>
                </a:solidFill>
              </a:rPr>
              <a:t>игротренинга</a:t>
            </a:r>
            <a:r>
              <a:rPr lang="ru-RU" dirty="0" smtClean="0">
                <a:solidFill>
                  <a:srgbClr val="660066"/>
                </a:solidFill>
              </a:rPr>
              <a:t>;</a:t>
            </a:r>
            <a:endParaRPr lang="ru-RU" dirty="0">
              <a:solidFill>
                <a:srgbClr val="660066"/>
              </a:solidFill>
            </a:endParaRPr>
          </a:p>
          <a:p>
            <a:pPr lvl="0"/>
            <a:r>
              <a:rPr lang="ru-RU" dirty="0" smtClean="0">
                <a:solidFill>
                  <a:srgbClr val="660066"/>
                </a:solidFill>
              </a:rPr>
              <a:t>добиваться </a:t>
            </a:r>
            <a:r>
              <a:rPr lang="ru-RU" dirty="0">
                <a:solidFill>
                  <a:srgbClr val="660066"/>
                </a:solidFill>
              </a:rPr>
              <a:t>точности координации движений кистей и пальцев </a:t>
            </a:r>
            <a:r>
              <a:rPr lang="ru-RU" dirty="0" smtClean="0">
                <a:solidFill>
                  <a:srgbClr val="660066"/>
                </a:solidFill>
              </a:rPr>
              <a:t>рук, используя нетрадиционные формы работы по развитию мелкой моторики.</a:t>
            </a:r>
            <a:endParaRPr lang="ru-RU" dirty="0">
              <a:solidFill>
                <a:srgbClr val="660066"/>
              </a:solidFill>
            </a:endParaRPr>
          </a:p>
          <a:p>
            <a:endParaRPr lang="ru-RU" dirty="0"/>
          </a:p>
        </p:txBody>
      </p:sp>
      <p:sp>
        <p:nvSpPr>
          <p:cNvPr id="3" name="Заголовок 2"/>
          <p:cNvSpPr>
            <a:spLocks noGrp="1"/>
          </p:cNvSpPr>
          <p:nvPr>
            <p:ph type="title"/>
          </p:nvPr>
        </p:nvSpPr>
        <p:spPr/>
        <p:txBody>
          <a:bodyPr/>
          <a:lstStyle/>
          <a:p>
            <a:r>
              <a:rPr lang="ru-RU" sz="4800" b="1" dirty="0" smtClean="0">
                <a:solidFill>
                  <a:srgbClr val="C00000"/>
                </a:solidFill>
              </a:rPr>
              <a:t>Цель проекта</a:t>
            </a:r>
            <a:endParaRPr lang="ru-RU" sz="4800" dirty="0">
              <a:solidFill>
                <a:srgbClr val="C00000"/>
              </a:solidFill>
            </a:endParaRPr>
          </a:p>
        </p:txBody>
      </p:sp>
    </p:spTree>
    <p:extLst>
      <p:ext uri="{BB962C8B-B14F-4D97-AF65-F5344CB8AC3E}">
        <p14:creationId xmlns:p14="http://schemas.microsoft.com/office/powerpoint/2010/main" val="39852239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699247" y="2060848"/>
            <a:ext cx="7745505" cy="4464495"/>
          </a:xfrm>
        </p:spPr>
        <p:txBody>
          <a:bodyPr>
            <a:normAutofit fontScale="85000" lnSpcReduction="20000"/>
          </a:bodyPr>
          <a:lstStyle/>
          <a:p>
            <a:pPr lvl="0"/>
            <a:r>
              <a:rPr lang="ru-RU" dirty="0" smtClean="0">
                <a:solidFill>
                  <a:srgbClr val="6600CC"/>
                </a:solidFill>
              </a:rPr>
              <a:t>развитие творческих способностей;</a:t>
            </a:r>
          </a:p>
          <a:p>
            <a:pPr lvl="0"/>
            <a:r>
              <a:rPr lang="ru-RU" dirty="0" smtClean="0">
                <a:solidFill>
                  <a:srgbClr val="6600CC"/>
                </a:solidFill>
              </a:rPr>
              <a:t>активизировать словарь в процессе расширения представлений об окружающем мире в соответствии с лексической темой; </a:t>
            </a:r>
          </a:p>
          <a:p>
            <a:pPr lvl="0"/>
            <a:r>
              <a:rPr lang="ru-RU" dirty="0" smtClean="0">
                <a:solidFill>
                  <a:srgbClr val="6600CC"/>
                </a:solidFill>
              </a:rPr>
              <a:t>формирование усидчивости;</a:t>
            </a:r>
          </a:p>
          <a:p>
            <a:pPr lvl="0"/>
            <a:r>
              <a:rPr lang="ru-RU" dirty="0" smtClean="0">
                <a:solidFill>
                  <a:srgbClr val="6600CC"/>
                </a:solidFill>
              </a:rPr>
              <a:t>создание эмоционального положительного настроя;</a:t>
            </a:r>
          </a:p>
          <a:p>
            <a:pPr lvl="0"/>
            <a:r>
              <a:rPr lang="ru-RU" dirty="0" smtClean="0">
                <a:solidFill>
                  <a:srgbClr val="6600CC"/>
                </a:solidFill>
              </a:rPr>
              <a:t>развитие чувствительности всех органов;</a:t>
            </a:r>
          </a:p>
          <a:p>
            <a:pPr lvl="0"/>
            <a:r>
              <a:rPr lang="ru-RU" dirty="0" smtClean="0">
                <a:solidFill>
                  <a:srgbClr val="6600CC"/>
                </a:solidFill>
              </a:rPr>
              <a:t>знакомство с сенсорными эталонами;</a:t>
            </a:r>
          </a:p>
          <a:p>
            <a:pPr lvl="0"/>
            <a:r>
              <a:rPr lang="ru-RU" dirty="0" smtClean="0">
                <a:solidFill>
                  <a:srgbClr val="6600CC"/>
                </a:solidFill>
              </a:rPr>
              <a:t>развитие наглядно-образного мышления, внимания, памяти;</a:t>
            </a:r>
          </a:p>
          <a:p>
            <a:pPr lvl="0"/>
            <a:r>
              <a:rPr lang="ru-RU" dirty="0" smtClean="0">
                <a:solidFill>
                  <a:srgbClr val="6600CC"/>
                </a:solidFill>
              </a:rPr>
              <a:t>работать над пространственной ориентировкой на листе бумаги и в окружающем пространстве;</a:t>
            </a:r>
          </a:p>
          <a:p>
            <a:pPr lvl="0"/>
            <a:r>
              <a:rPr lang="ru-RU" dirty="0" smtClean="0">
                <a:solidFill>
                  <a:srgbClr val="6600CC"/>
                </a:solidFill>
              </a:rPr>
              <a:t>формирование умения выполнять действия с предметами, правильно держать ручку, карандаш, формировать умение владеть ими при помощи самомассажа, игр и упражнений;</a:t>
            </a:r>
          </a:p>
          <a:p>
            <a:r>
              <a:rPr lang="ru-RU" altLang="ru-RU" dirty="0" smtClean="0">
                <a:solidFill>
                  <a:srgbClr val="6600CC"/>
                </a:solidFill>
              </a:rPr>
              <a:t>подготовить </a:t>
            </a:r>
            <a:r>
              <a:rPr lang="ru-RU" altLang="ru-RU" dirty="0">
                <a:solidFill>
                  <a:srgbClr val="6600CC"/>
                </a:solidFill>
              </a:rPr>
              <a:t>методический материал, план работы, картотеку пальчиковых игр.</a:t>
            </a:r>
          </a:p>
          <a:p>
            <a:pPr lvl="0"/>
            <a:endParaRPr lang="ru-RU" dirty="0" smtClean="0"/>
          </a:p>
          <a:p>
            <a:pPr lvl="0"/>
            <a:endParaRPr lang="ru-RU" dirty="0" smtClean="0"/>
          </a:p>
          <a:p>
            <a:pPr lvl="0"/>
            <a:endParaRPr lang="ru-RU" dirty="0" smtClean="0"/>
          </a:p>
          <a:p>
            <a:endParaRPr lang="ru-RU" dirty="0"/>
          </a:p>
        </p:txBody>
      </p:sp>
      <p:sp>
        <p:nvSpPr>
          <p:cNvPr id="3" name="Заголовок 2"/>
          <p:cNvSpPr>
            <a:spLocks noGrp="1"/>
          </p:cNvSpPr>
          <p:nvPr>
            <p:ph type="title"/>
          </p:nvPr>
        </p:nvSpPr>
        <p:spPr/>
        <p:txBody>
          <a:bodyPr/>
          <a:lstStyle/>
          <a:p>
            <a:r>
              <a:rPr lang="ru-RU" sz="3600" dirty="0">
                <a:solidFill>
                  <a:srgbClr val="C00000"/>
                </a:solidFill>
              </a:rPr>
              <a:t>В соответствии с поставленной целью я решаю </a:t>
            </a:r>
            <a:r>
              <a:rPr lang="ru-RU" sz="3600" b="1" dirty="0">
                <a:solidFill>
                  <a:srgbClr val="C00000"/>
                </a:solidFill>
              </a:rPr>
              <a:t>задачи: </a:t>
            </a:r>
            <a:r>
              <a:rPr lang="ru-RU" sz="3600" dirty="0"/>
              <a:t/>
            </a:r>
            <a:br>
              <a:rPr lang="ru-RU" sz="3600" dirty="0"/>
            </a:br>
            <a:endParaRPr lang="ru-RU" sz="3600" dirty="0"/>
          </a:p>
        </p:txBody>
      </p:sp>
    </p:spTree>
    <p:extLst>
      <p:ext uri="{BB962C8B-B14F-4D97-AF65-F5344CB8AC3E}">
        <p14:creationId xmlns:p14="http://schemas.microsoft.com/office/powerpoint/2010/main" val="25848766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pPr algn="just"/>
            <a:r>
              <a:rPr lang="ru-RU" altLang="ru-RU" sz="3200" b="1" dirty="0">
                <a:solidFill>
                  <a:srgbClr val="C00000"/>
                </a:solidFill>
              </a:rPr>
              <a:t>Объектом исследования</a:t>
            </a:r>
            <a:r>
              <a:rPr lang="ru-RU" altLang="ru-RU" sz="3200" dirty="0">
                <a:solidFill>
                  <a:srgbClr val="C00000"/>
                </a:solidFill>
              </a:rPr>
              <a:t> </a:t>
            </a:r>
            <a:r>
              <a:rPr lang="ru-RU" altLang="ru-RU" sz="3200" dirty="0">
                <a:solidFill>
                  <a:srgbClr val="660066"/>
                </a:solidFill>
              </a:rPr>
              <a:t>является </a:t>
            </a:r>
            <a:r>
              <a:rPr lang="ru-RU" altLang="ru-RU" sz="3200" dirty="0" smtClean="0">
                <a:solidFill>
                  <a:srgbClr val="660066"/>
                </a:solidFill>
              </a:rPr>
              <a:t>всестороннее развитие детей </a:t>
            </a:r>
            <a:r>
              <a:rPr lang="ru-RU" altLang="ru-RU" sz="3200" dirty="0">
                <a:solidFill>
                  <a:srgbClr val="660066"/>
                </a:solidFill>
              </a:rPr>
              <a:t>младшего дошкольного возраста.</a:t>
            </a:r>
            <a:endParaRPr lang="ru-RU" altLang="ru-RU" sz="3200" b="1" dirty="0">
              <a:solidFill>
                <a:srgbClr val="660066"/>
              </a:solidFill>
            </a:endParaRPr>
          </a:p>
          <a:p>
            <a:pPr algn="just"/>
            <a:r>
              <a:rPr lang="ru-RU" altLang="ru-RU" sz="3200" b="1" dirty="0">
                <a:solidFill>
                  <a:srgbClr val="C00000"/>
                </a:solidFill>
              </a:rPr>
              <a:t>Предмет исследования:</a:t>
            </a:r>
            <a:r>
              <a:rPr lang="ru-RU" altLang="ru-RU" sz="3200" dirty="0">
                <a:solidFill>
                  <a:srgbClr val="C00000"/>
                </a:solidFill>
              </a:rPr>
              <a:t> </a:t>
            </a:r>
            <a:r>
              <a:rPr lang="ru-RU" altLang="ru-RU" sz="3200" dirty="0">
                <a:solidFill>
                  <a:srgbClr val="660066"/>
                </a:solidFill>
              </a:rPr>
              <a:t>использование пальчиковых игр как педагогическое </a:t>
            </a:r>
            <a:r>
              <a:rPr lang="ru-RU" altLang="ru-RU" sz="3200" dirty="0" smtClean="0">
                <a:solidFill>
                  <a:srgbClr val="660066"/>
                </a:solidFill>
              </a:rPr>
              <a:t>средство всестороннего развития </a:t>
            </a:r>
            <a:r>
              <a:rPr lang="ru-RU" altLang="ru-RU" sz="3200" dirty="0">
                <a:solidFill>
                  <a:srgbClr val="660066"/>
                </a:solidFill>
              </a:rPr>
              <a:t>детей </a:t>
            </a:r>
            <a:r>
              <a:rPr lang="sr-Cyrl-CS" altLang="ru-RU" sz="3200" dirty="0">
                <a:solidFill>
                  <a:srgbClr val="660066"/>
                </a:solidFill>
              </a:rPr>
              <a:t>младшего дошкольного возраста</a:t>
            </a:r>
            <a:r>
              <a:rPr lang="ru-RU" altLang="ru-RU" sz="3200" dirty="0">
                <a:solidFill>
                  <a:srgbClr val="660066"/>
                </a:solidFill>
              </a:rPr>
              <a:t>.</a:t>
            </a:r>
          </a:p>
          <a:p>
            <a:endParaRPr lang="ru-RU" dirty="0"/>
          </a:p>
        </p:txBody>
      </p:sp>
    </p:spTree>
    <p:extLst>
      <p:ext uri="{BB962C8B-B14F-4D97-AF65-F5344CB8AC3E}">
        <p14:creationId xmlns:p14="http://schemas.microsoft.com/office/powerpoint/2010/main" val="4164349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idx="1"/>
          </p:nvPr>
        </p:nvSpPr>
        <p:spPr/>
        <p:txBody>
          <a:bodyPr/>
          <a:lstStyle/>
          <a:p>
            <a:pPr marL="0" indent="0" eaLnBrk="1" hangingPunct="1">
              <a:buNone/>
            </a:pPr>
            <a:r>
              <a:rPr lang="ru-RU" altLang="ru-RU" dirty="0" smtClean="0">
                <a:solidFill>
                  <a:srgbClr val="6600CC"/>
                </a:solidFill>
              </a:rPr>
              <a:t>использование </a:t>
            </a:r>
            <a:r>
              <a:rPr lang="ru-RU" altLang="ru-RU" dirty="0" smtClean="0">
                <a:solidFill>
                  <a:srgbClr val="6600CC"/>
                </a:solidFill>
              </a:rPr>
              <a:t>пальчиковых игр будет способствовать </a:t>
            </a:r>
            <a:r>
              <a:rPr lang="ru-RU" altLang="ru-RU" dirty="0" smtClean="0">
                <a:solidFill>
                  <a:srgbClr val="6600CC"/>
                </a:solidFill>
              </a:rPr>
              <a:t>наиболее эффективному всестороннему развитию детей </a:t>
            </a:r>
            <a:r>
              <a:rPr lang="sr-Cyrl-CS" altLang="ru-RU" dirty="0" smtClean="0">
                <a:solidFill>
                  <a:srgbClr val="6600CC"/>
                </a:solidFill>
              </a:rPr>
              <a:t>младшего дошкольного </a:t>
            </a:r>
            <a:r>
              <a:rPr lang="sr-Cyrl-CS" altLang="ru-RU" dirty="0" smtClean="0">
                <a:solidFill>
                  <a:srgbClr val="6600CC"/>
                </a:solidFill>
              </a:rPr>
              <a:t>возраста, если</a:t>
            </a:r>
            <a:r>
              <a:rPr lang="ru-RU" altLang="ru-RU" dirty="0" smtClean="0">
                <a:solidFill>
                  <a:srgbClr val="6600CC"/>
                </a:solidFill>
              </a:rPr>
              <a:t>:</a:t>
            </a:r>
            <a:endParaRPr lang="ru-RU" altLang="ru-RU" dirty="0" smtClean="0">
              <a:solidFill>
                <a:srgbClr val="6600CC"/>
              </a:solidFill>
            </a:endParaRPr>
          </a:p>
          <a:p>
            <a:r>
              <a:rPr lang="ru-RU" altLang="ru-RU" dirty="0">
                <a:solidFill>
                  <a:srgbClr val="6600CC"/>
                </a:solidFill>
              </a:rPr>
              <a:t>п</a:t>
            </a:r>
            <a:r>
              <a:rPr lang="ru-RU" altLang="ru-RU" dirty="0" smtClean="0">
                <a:solidFill>
                  <a:srgbClr val="6600CC"/>
                </a:solidFill>
              </a:rPr>
              <a:t>рименять подборку </a:t>
            </a:r>
            <a:r>
              <a:rPr lang="ru-RU" altLang="ru-RU" dirty="0" smtClean="0">
                <a:solidFill>
                  <a:srgbClr val="6600CC"/>
                </a:solidFill>
              </a:rPr>
              <a:t>пальчиковых </a:t>
            </a:r>
            <a:r>
              <a:rPr lang="ru-RU" altLang="ru-RU" dirty="0" smtClean="0">
                <a:solidFill>
                  <a:srgbClr val="6600CC"/>
                </a:solidFill>
              </a:rPr>
              <a:t>игр, </a:t>
            </a:r>
            <a:r>
              <a:rPr lang="ru-RU" altLang="ru-RU" dirty="0" smtClean="0">
                <a:solidFill>
                  <a:srgbClr val="6600CC"/>
                </a:solidFill>
              </a:rPr>
              <a:t>способствующих развитию мелкой моторики руки;  </a:t>
            </a:r>
          </a:p>
          <a:p>
            <a:r>
              <a:rPr lang="ru-RU" altLang="ru-RU" dirty="0" smtClean="0">
                <a:solidFill>
                  <a:srgbClr val="6600CC"/>
                </a:solidFill>
              </a:rPr>
              <a:t> систематически проводить пальчиковые игры </a:t>
            </a:r>
            <a:r>
              <a:rPr lang="ru-RU" altLang="ru-RU" dirty="0" smtClean="0">
                <a:solidFill>
                  <a:srgbClr val="6600CC"/>
                </a:solidFill>
              </a:rPr>
              <a:t>с детьми в разных видах </a:t>
            </a:r>
            <a:r>
              <a:rPr lang="ru-RU" altLang="ru-RU" dirty="0" smtClean="0">
                <a:solidFill>
                  <a:srgbClr val="6600CC"/>
                </a:solidFill>
              </a:rPr>
              <a:t>деятельности не только в детском саду, но и дома.</a:t>
            </a:r>
            <a:endParaRPr lang="ru-RU" altLang="ru-RU" dirty="0" smtClean="0">
              <a:solidFill>
                <a:srgbClr val="6600CC"/>
              </a:solidFill>
            </a:endParaRPr>
          </a:p>
        </p:txBody>
      </p:sp>
      <p:sp>
        <p:nvSpPr>
          <p:cNvPr id="2" name="Заголовок 1"/>
          <p:cNvSpPr>
            <a:spLocks noGrp="1"/>
          </p:cNvSpPr>
          <p:nvPr>
            <p:ph type="title"/>
          </p:nvPr>
        </p:nvSpPr>
        <p:spPr/>
        <p:txBody>
          <a:bodyPr/>
          <a:lstStyle/>
          <a:p>
            <a:r>
              <a:rPr lang="ru-RU" altLang="ru-RU" b="1" dirty="0">
                <a:solidFill>
                  <a:srgbClr val="C00000"/>
                </a:solidFill>
              </a:rPr>
              <a:t>Гипотеза</a:t>
            </a:r>
            <a:endParaRPr lang="ru-RU" dirty="0">
              <a:solidFill>
                <a:srgbClr val="C00000"/>
              </a:solidFill>
            </a:endParaRPr>
          </a:p>
        </p:txBody>
      </p:sp>
    </p:spTree>
    <p:extLst>
      <p:ext uri="{BB962C8B-B14F-4D97-AF65-F5344CB8AC3E}">
        <p14:creationId xmlns:p14="http://schemas.microsoft.com/office/powerpoint/2010/main" val="4558499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a:xfrm>
            <a:off x="467544" y="1052736"/>
            <a:ext cx="8229600" cy="350838"/>
          </a:xfrm>
        </p:spPr>
        <p:txBody>
          <a:bodyPr/>
          <a:lstStyle/>
          <a:p>
            <a:pPr eaLnBrk="1" hangingPunct="1">
              <a:defRPr/>
            </a:pPr>
            <a:r>
              <a:rPr lang="ru-RU" sz="4000" b="1" dirty="0" smtClean="0">
                <a:solidFill>
                  <a:srgbClr val="C00000"/>
                </a:solidFill>
                <a:latin typeface="+mn-lt"/>
              </a:rPr>
              <a:t>Методы исследования:</a:t>
            </a:r>
            <a:r>
              <a:rPr lang="ru-RU" sz="4000" dirty="0" smtClean="0">
                <a:solidFill>
                  <a:srgbClr val="333399"/>
                </a:solidFill>
                <a:latin typeface="+mn-lt"/>
              </a:rPr>
              <a:t/>
            </a:r>
            <a:br>
              <a:rPr lang="ru-RU" sz="4000" dirty="0" smtClean="0">
                <a:solidFill>
                  <a:srgbClr val="333399"/>
                </a:solidFill>
                <a:latin typeface="+mn-lt"/>
              </a:rPr>
            </a:br>
            <a:endParaRPr lang="ru-RU" sz="4000" dirty="0" smtClean="0">
              <a:solidFill>
                <a:srgbClr val="333399"/>
              </a:solidFill>
              <a:latin typeface="+mn-lt"/>
            </a:endParaRPr>
          </a:p>
        </p:txBody>
      </p:sp>
      <p:sp>
        <p:nvSpPr>
          <p:cNvPr id="9220" name="Rectangle 3"/>
          <p:cNvSpPr>
            <a:spLocks noGrp="1" noChangeArrowheads="1"/>
          </p:cNvSpPr>
          <p:nvPr>
            <p:ph type="body" idx="1"/>
          </p:nvPr>
        </p:nvSpPr>
        <p:spPr>
          <a:xfrm>
            <a:off x="457200" y="2332038"/>
            <a:ext cx="8229600" cy="4525962"/>
          </a:xfrm>
        </p:spPr>
        <p:txBody>
          <a:bodyPr/>
          <a:lstStyle/>
          <a:p>
            <a:pPr marL="609600" indent="-609600" eaLnBrk="1" hangingPunct="1">
              <a:buFontTx/>
              <a:buAutoNum type="arabicPeriod"/>
            </a:pPr>
            <a:r>
              <a:rPr lang="ru-RU" altLang="ru-RU" sz="2800" dirty="0" smtClean="0">
                <a:solidFill>
                  <a:srgbClr val="6600CC"/>
                </a:solidFill>
              </a:rPr>
              <a:t>Анализ литературы по изучаемой теме.</a:t>
            </a:r>
          </a:p>
          <a:p>
            <a:pPr marL="609600" indent="-609600" eaLnBrk="1" hangingPunct="1">
              <a:buFontTx/>
              <a:buAutoNum type="arabicPeriod"/>
            </a:pPr>
            <a:r>
              <a:rPr lang="ru-RU" altLang="ru-RU" sz="2800" dirty="0" smtClean="0">
                <a:solidFill>
                  <a:srgbClr val="6600CC"/>
                </a:solidFill>
              </a:rPr>
              <a:t>Педагогический эксперимент, включающий:</a:t>
            </a:r>
          </a:p>
          <a:p>
            <a:pPr marL="609600" indent="-609600" eaLnBrk="1" hangingPunct="1">
              <a:buFontTx/>
              <a:buNone/>
            </a:pPr>
            <a:r>
              <a:rPr lang="ru-RU" altLang="ru-RU" sz="2800" dirty="0" smtClean="0">
                <a:solidFill>
                  <a:srgbClr val="6600CC"/>
                </a:solidFill>
              </a:rPr>
              <a:t>- выявление уровня развития мелкой моторики руки у </a:t>
            </a:r>
            <a:r>
              <a:rPr lang="ru-RU" altLang="ru-RU" sz="2800" dirty="0" smtClean="0">
                <a:solidFill>
                  <a:srgbClr val="6600CC"/>
                </a:solidFill>
              </a:rPr>
              <a:t>детей на начало и конец опыта;</a:t>
            </a:r>
            <a:r>
              <a:rPr lang="ru-RU" altLang="ru-RU" sz="2800" dirty="0" smtClean="0">
                <a:solidFill>
                  <a:srgbClr val="6600CC"/>
                </a:solidFill>
              </a:rPr>
              <a:t>	</a:t>
            </a:r>
          </a:p>
          <a:p>
            <a:pPr eaLnBrk="1" hangingPunct="1">
              <a:buFontTx/>
              <a:buChar char="-"/>
            </a:pPr>
            <a:r>
              <a:rPr lang="ru-RU" altLang="ru-RU" sz="2800" dirty="0" smtClean="0">
                <a:solidFill>
                  <a:srgbClr val="6600CC"/>
                </a:solidFill>
              </a:rPr>
              <a:t>статистическую </a:t>
            </a:r>
            <a:r>
              <a:rPr lang="ru-RU" altLang="ru-RU" sz="2800" dirty="0" smtClean="0">
                <a:solidFill>
                  <a:srgbClr val="6600CC"/>
                </a:solidFill>
              </a:rPr>
              <a:t>обработку полученных экспериментальных   </a:t>
            </a:r>
            <a:r>
              <a:rPr lang="ru-RU" altLang="ru-RU" sz="2800" dirty="0" smtClean="0">
                <a:solidFill>
                  <a:srgbClr val="6600CC"/>
                </a:solidFill>
              </a:rPr>
              <a:t>данных;</a:t>
            </a:r>
          </a:p>
          <a:p>
            <a:pPr eaLnBrk="1" hangingPunct="1">
              <a:buFontTx/>
              <a:buChar char="-"/>
            </a:pPr>
            <a:r>
              <a:rPr lang="ru-RU" altLang="ru-RU" sz="2800" dirty="0">
                <a:solidFill>
                  <a:srgbClr val="6600CC"/>
                </a:solidFill>
              </a:rPr>
              <a:t>п</a:t>
            </a:r>
            <a:r>
              <a:rPr lang="ru-RU" altLang="ru-RU" sz="2800" dirty="0" smtClean="0">
                <a:solidFill>
                  <a:srgbClr val="6600CC"/>
                </a:solidFill>
              </a:rPr>
              <a:t>рименение как традиционных, так и нетрадиционных форм работы по развитию меткой моторики.</a:t>
            </a:r>
            <a:endParaRPr lang="ru-RU" altLang="ru-RU" sz="2800" dirty="0" smtClean="0">
              <a:solidFill>
                <a:srgbClr val="6600CC"/>
              </a:solidFill>
            </a:endParaRPr>
          </a:p>
        </p:txBody>
      </p:sp>
    </p:spTree>
    <p:extLst>
      <p:ext uri="{BB962C8B-B14F-4D97-AF65-F5344CB8AC3E}">
        <p14:creationId xmlns:p14="http://schemas.microsoft.com/office/powerpoint/2010/main" val="19024170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Иришк\Documents\портфолио\сейчас\IMG_2710 (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2924944"/>
            <a:ext cx="3919204" cy="2927307"/>
          </a:xfrm>
          <a:prstGeom prst="rect">
            <a:avLst/>
          </a:prstGeom>
          <a:noFill/>
          <a:extLst>
            <a:ext uri="{909E8E84-426E-40DD-AFC4-6F175D3DCCD1}">
              <a14:hiddenFill xmlns:a14="http://schemas.microsoft.com/office/drawing/2010/main">
                <a:solidFill>
                  <a:srgbClr val="FFFFFF"/>
                </a:solidFill>
              </a14:hiddenFill>
            </a:ext>
          </a:extLst>
        </p:spPr>
      </p:pic>
      <p:sp>
        <p:nvSpPr>
          <p:cNvPr id="4" name="Заголовок 3"/>
          <p:cNvSpPr>
            <a:spLocks noGrp="1"/>
          </p:cNvSpPr>
          <p:nvPr>
            <p:ph type="title"/>
          </p:nvPr>
        </p:nvSpPr>
        <p:spPr>
          <a:xfrm>
            <a:off x="688490" y="570156"/>
            <a:ext cx="7756263" cy="2210772"/>
          </a:xfrm>
        </p:spPr>
        <p:txBody>
          <a:bodyPr/>
          <a:lstStyle/>
          <a:p>
            <a:pPr algn="l"/>
            <a:r>
              <a:rPr lang="ru-RU" altLang="ru-RU" sz="2400" b="1" dirty="0" smtClean="0">
                <a:solidFill>
                  <a:srgbClr val="000099"/>
                </a:solidFill>
                <a:latin typeface="Comic Sans MS" pitchFamily="66" charset="0"/>
              </a:rPr>
              <a:t>   </a:t>
            </a:r>
            <a:r>
              <a:rPr lang="ru-RU" altLang="ru-RU" sz="2400" dirty="0" smtClean="0">
                <a:solidFill>
                  <a:srgbClr val="C00000"/>
                </a:solidFill>
                <a:latin typeface="Comic Sans MS" pitchFamily="66" charset="0"/>
              </a:rPr>
              <a:t>Новизна </a:t>
            </a:r>
            <a:r>
              <a:rPr lang="ru-RU" altLang="ru-RU" sz="2400" dirty="0">
                <a:solidFill>
                  <a:srgbClr val="C00000"/>
                </a:solidFill>
                <a:latin typeface="Comic Sans MS" pitchFamily="66" charset="0"/>
              </a:rPr>
              <a:t>и практическая </a:t>
            </a:r>
            <a:r>
              <a:rPr lang="ru-RU" altLang="ru-RU" sz="2000" dirty="0">
                <a:solidFill>
                  <a:srgbClr val="C00000"/>
                </a:solidFill>
                <a:latin typeface="Comic Sans MS" pitchFamily="66" charset="0"/>
              </a:rPr>
              <a:t>значимость </a:t>
            </a:r>
            <a:r>
              <a:rPr lang="ru-RU" altLang="ru-RU" sz="2000" b="1" dirty="0">
                <a:solidFill>
                  <a:srgbClr val="6600CC"/>
                </a:solidFill>
                <a:latin typeface="Comic Sans MS" pitchFamily="66" charset="0"/>
              </a:rPr>
              <a:t>работы состоит в создании информационного банка пальчиковых игр, которые будут направлены на устранение имеющихся проблем речевого развития детей, развитие мелкой моторики рук.</a:t>
            </a:r>
            <a:r>
              <a:rPr lang="ru-RU" altLang="ru-RU" b="1" dirty="0">
                <a:solidFill>
                  <a:srgbClr val="6600CC"/>
                </a:solidFill>
                <a:latin typeface="Comic Sans MS" pitchFamily="66" charset="0"/>
              </a:rPr>
              <a:t/>
            </a:r>
            <a:br>
              <a:rPr lang="ru-RU" altLang="ru-RU" b="1" dirty="0">
                <a:solidFill>
                  <a:srgbClr val="6600CC"/>
                </a:solidFill>
                <a:latin typeface="Comic Sans MS" pitchFamily="66" charset="0"/>
              </a:rPr>
            </a:br>
            <a:r>
              <a:rPr lang="ru-RU" altLang="ru-RU" sz="1800" b="1" dirty="0">
                <a:solidFill>
                  <a:srgbClr val="C00000"/>
                </a:solidFill>
                <a:latin typeface="Comic Sans MS" pitchFamily="66" charset="0"/>
              </a:rPr>
              <a:t>Участники проекта:</a:t>
            </a:r>
            <a:r>
              <a:rPr lang="ru-RU" altLang="ru-RU" sz="1800" dirty="0">
                <a:solidFill>
                  <a:srgbClr val="C00000"/>
                </a:solidFill>
                <a:latin typeface="Comic Sans MS" pitchFamily="66" charset="0"/>
              </a:rPr>
              <a:t> </a:t>
            </a:r>
            <a:r>
              <a:rPr lang="ru-RU" altLang="ru-RU" sz="1800" dirty="0">
                <a:solidFill>
                  <a:srgbClr val="6600CC"/>
                </a:solidFill>
                <a:latin typeface="Comic Sans MS" pitchFamily="66" charset="0"/>
              </a:rPr>
              <a:t>воспитанники младшей </a:t>
            </a:r>
            <a:r>
              <a:rPr lang="ru-RU" altLang="ru-RU" sz="1800" dirty="0" smtClean="0">
                <a:solidFill>
                  <a:srgbClr val="6600CC"/>
                </a:solidFill>
                <a:latin typeface="Comic Sans MS" pitchFamily="66" charset="0"/>
              </a:rPr>
              <a:t>группы № 7 «Ладушки».</a:t>
            </a:r>
            <a:r>
              <a:rPr lang="ru-RU" altLang="ru-RU" sz="1800" b="1" dirty="0">
                <a:solidFill>
                  <a:srgbClr val="6600CC"/>
                </a:solidFill>
                <a:latin typeface="Comic Sans MS" pitchFamily="66" charset="0"/>
              </a:rPr>
              <a:t/>
            </a:r>
            <a:br>
              <a:rPr lang="ru-RU" altLang="ru-RU" sz="1800" b="1" dirty="0">
                <a:solidFill>
                  <a:srgbClr val="6600CC"/>
                </a:solidFill>
                <a:latin typeface="Comic Sans MS" pitchFamily="66" charset="0"/>
              </a:rPr>
            </a:br>
            <a:r>
              <a:rPr lang="ru-RU" altLang="ru-RU" sz="1800" b="1" dirty="0" smtClean="0">
                <a:solidFill>
                  <a:srgbClr val="C00000"/>
                </a:solidFill>
                <a:latin typeface="Comic Sans MS" pitchFamily="66" charset="0"/>
              </a:rPr>
              <a:t>Срок </a:t>
            </a:r>
            <a:r>
              <a:rPr lang="ru-RU" altLang="ru-RU" sz="1800" b="1" dirty="0">
                <a:solidFill>
                  <a:srgbClr val="C00000"/>
                </a:solidFill>
                <a:latin typeface="Comic Sans MS" pitchFamily="66" charset="0"/>
              </a:rPr>
              <a:t>реализации проекта:</a:t>
            </a:r>
            <a:r>
              <a:rPr lang="ru-RU" altLang="ru-RU" sz="1800" b="1" dirty="0">
                <a:solidFill>
                  <a:srgbClr val="6600CC"/>
                </a:solidFill>
                <a:latin typeface="Comic Sans MS" pitchFamily="66" charset="0"/>
              </a:rPr>
              <a:t> </a:t>
            </a:r>
            <a:r>
              <a:rPr lang="ru-RU" altLang="ru-RU" sz="1800" dirty="0">
                <a:solidFill>
                  <a:srgbClr val="6600CC"/>
                </a:solidFill>
                <a:latin typeface="Comic Sans MS" pitchFamily="66" charset="0"/>
              </a:rPr>
              <a:t>в течение учебного года</a:t>
            </a:r>
            <a:r>
              <a:rPr lang="ru-RU" altLang="ru-RU" dirty="0">
                <a:solidFill>
                  <a:srgbClr val="000099"/>
                </a:solidFill>
                <a:latin typeface="Comic Sans MS" pitchFamily="66" charset="0"/>
              </a:rPr>
              <a:t/>
            </a:r>
            <a:br>
              <a:rPr lang="ru-RU" altLang="ru-RU" dirty="0">
                <a:solidFill>
                  <a:srgbClr val="000099"/>
                </a:solidFill>
                <a:latin typeface="Comic Sans MS" pitchFamily="66" charset="0"/>
              </a:rPr>
            </a:br>
            <a:endParaRPr lang="ru-RU" dirty="0"/>
          </a:p>
        </p:txBody>
      </p:sp>
      <p:pic>
        <p:nvPicPr>
          <p:cNvPr id="1027" name="Picture 3" descr="C:\Users\Иришк\Documents\портфолио\сейчас\IMG_2786.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3717032"/>
            <a:ext cx="3798678" cy="28372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950471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image" Target="../media/image4.jpeg"/></Relationships>
</file>

<file path=ppt/theme/theme1.xml><?xml version="1.0" encoding="utf-8"?>
<a:theme xmlns:a="http://schemas.openxmlformats.org/drawingml/2006/main" name="Твердый переплет">
  <a:themeElements>
    <a:clrScheme name="Твердый переплет">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Твердый переплет">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Твердый переплет">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2.xml><?xml version="1.0" encoding="utf-8"?>
<a:theme xmlns:a="http://schemas.openxmlformats.org/drawingml/2006/main" name="Кнопка">
  <a:themeElements>
    <a:clrScheme name="Кнопка">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Кнопка">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Кнопка">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304</TotalTime>
  <Words>1666</Words>
  <Application>Microsoft Office PowerPoint</Application>
  <PresentationFormat>Экран (4:3)</PresentationFormat>
  <Paragraphs>198</Paragraphs>
  <Slides>25</Slides>
  <Notes>1</Notes>
  <HiddenSlides>0</HiddenSlides>
  <MMClips>0</MMClips>
  <ScaleCrop>false</ScaleCrop>
  <HeadingPairs>
    <vt:vector size="4" baseType="variant">
      <vt:variant>
        <vt:lpstr>Тема</vt:lpstr>
      </vt:variant>
      <vt:variant>
        <vt:i4>2</vt:i4>
      </vt:variant>
      <vt:variant>
        <vt:lpstr>Заголовки слайдов</vt:lpstr>
      </vt:variant>
      <vt:variant>
        <vt:i4>25</vt:i4>
      </vt:variant>
    </vt:vector>
  </HeadingPairs>
  <TitlesOfParts>
    <vt:vector size="27" baseType="lpstr">
      <vt:lpstr>Твердый переплет</vt:lpstr>
      <vt:lpstr>Кнопка</vt:lpstr>
      <vt:lpstr>Муниципальное бюджетное образовательное учреждение Центр развития  ребёнка – детский сад «Тюльпан»</vt:lpstr>
      <vt:lpstr>Проблема проекта</vt:lpstr>
      <vt:lpstr>Актуальность проекта заключается в том, что</vt:lpstr>
      <vt:lpstr>Цель проекта</vt:lpstr>
      <vt:lpstr>В соответствии с поставленной целью я решаю задачи:  </vt:lpstr>
      <vt:lpstr>Презентация PowerPoint</vt:lpstr>
      <vt:lpstr>Гипотеза</vt:lpstr>
      <vt:lpstr>Методы исследования: </vt:lpstr>
      <vt:lpstr>   Новизна и практическая значимость работы состоит в создании информационного банка пальчиковых игр, которые будут направлены на устранение имеющихся проблем речевого развития детей, развитие мелкой моторики рук. Участники проекта: воспитанники младшей группы № 7 «Ладушки». Срок реализации проекта: в течение учебного года </vt:lpstr>
      <vt:lpstr>Этапы проекта </vt:lpstr>
      <vt:lpstr>Презентация PowerPoint</vt:lpstr>
      <vt:lpstr>Презентация PowerPoint</vt:lpstr>
      <vt:lpstr>Презентация PowerPoint</vt:lpstr>
      <vt:lpstr>Рекомендации  по проведению пальчиковых игр </vt:lpstr>
      <vt:lpstr>Предметно-развивающая среда по мелкой моторике в нашей группе представлена </vt:lpstr>
      <vt:lpstr>Презентация PowerPoint</vt:lpstr>
      <vt:lpstr>Формы работы по развитию мелкой моторики рук </vt:lpstr>
      <vt:lpstr>Формы работы по развитию мелкой моторики рук </vt:lpstr>
      <vt:lpstr>Презентация PowerPoint</vt:lpstr>
      <vt:lpstr>Для чего нужны пальчиковые игры?</vt:lpstr>
      <vt:lpstr>Самомассаж  кистей и пальцев рук </vt:lpstr>
      <vt:lpstr>Пальчиковый тренинг </vt:lpstr>
      <vt:lpstr>Пальчиковый тренинг</vt:lpstr>
      <vt:lpstr>Список использованной литературы:</vt:lpstr>
      <vt:lpstr>Спасибо за внимание!</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Муниципальное бюджетное образовательное учреждение центр развития  ребёнка – детский сад «Тюльпан»</dc:title>
  <dc:creator>Марина</dc:creator>
  <cp:lastModifiedBy>Иришк</cp:lastModifiedBy>
  <cp:revision>30</cp:revision>
  <dcterms:created xsi:type="dcterms:W3CDTF">2014-11-12T09:11:00Z</dcterms:created>
  <dcterms:modified xsi:type="dcterms:W3CDTF">2015-02-11T12:54:43Z</dcterms:modified>
</cp:coreProperties>
</file>