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gif" ContentType="image/gif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</p:sldMasterIdLst>
  <p:notesMasterIdLst>
    <p:notesMasterId r:id="rId34"/>
  </p:notesMasterIdLst>
  <p:sldIdLst>
    <p:sldId id="256" r:id="rId2"/>
    <p:sldId id="309" r:id="rId3"/>
    <p:sldId id="305" r:id="rId4"/>
    <p:sldId id="306" r:id="rId5"/>
    <p:sldId id="294" r:id="rId6"/>
    <p:sldId id="295" r:id="rId7"/>
    <p:sldId id="320" r:id="rId8"/>
    <p:sldId id="307" r:id="rId9"/>
    <p:sldId id="308" r:id="rId10"/>
    <p:sldId id="258" r:id="rId11"/>
    <p:sldId id="259" r:id="rId12"/>
    <p:sldId id="311" r:id="rId13"/>
    <p:sldId id="261" r:id="rId14"/>
    <p:sldId id="312" r:id="rId15"/>
    <p:sldId id="314" r:id="rId16"/>
    <p:sldId id="262" r:id="rId17"/>
    <p:sldId id="263" r:id="rId18"/>
    <p:sldId id="264" r:id="rId19"/>
    <p:sldId id="265" r:id="rId20"/>
    <p:sldId id="267" r:id="rId21"/>
    <p:sldId id="289" r:id="rId22"/>
    <p:sldId id="291" r:id="rId23"/>
    <p:sldId id="315" r:id="rId24"/>
    <p:sldId id="316" r:id="rId25"/>
    <p:sldId id="302" r:id="rId26"/>
    <p:sldId id="303" r:id="rId27"/>
    <p:sldId id="304" r:id="rId28"/>
    <p:sldId id="287" r:id="rId29"/>
    <p:sldId id="318" r:id="rId30"/>
    <p:sldId id="319" r:id="rId31"/>
    <p:sldId id="310" r:id="rId32"/>
    <p:sldId id="284" r:id="rId33"/>
  </p:sldIdLst>
  <p:sldSz cx="9144000" cy="6858000" type="screen4x3"/>
  <p:notesSz cx="6858000" cy="914400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Microsoft YaHei" pitchFamily="34" charset="-122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Microsoft YaHei" pitchFamily="34" charset="-122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Microsoft YaHei" pitchFamily="34" charset="-122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Microsoft YaHei" pitchFamily="34" charset="-122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Microsoft YaHei" pitchFamily="34" charset="-122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Microsoft YaHei" pitchFamily="34" charset="-122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Microsoft YaHei" pitchFamily="34" charset="-122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Microsoft YaHei" pitchFamily="34" charset="-122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Microsoft YaHei" pitchFamily="34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FF7C8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6696" autoAdjust="0"/>
    <p:restoredTop sz="94660"/>
  </p:normalViewPr>
  <p:slideViewPr>
    <p:cSldViewPr>
      <p:cViewPr>
        <p:scale>
          <a:sx n="75" d="100"/>
          <a:sy n="75" d="100"/>
        </p:scale>
        <p:origin x="-1002" y="12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Grp="1" noChangeArrowheads="1"/>
          </p:cNvSpPr>
          <p:nvPr>
            <p:ph type="sldImg"/>
          </p:nvPr>
        </p:nvSpPr>
        <p:spPr bwMode="auto">
          <a:xfrm>
            <a:off x="0" y="695325"/>
            <a:ext cx="0" cy="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Arial" charset="0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Arial" charset="0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Arial" charset="0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Arial" charset="0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3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pPr eaLnBrk="1" hangingPunct="1"/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5059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pPr eaLnBrk="1" hangingPunct="1"/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6867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pPr eaLnBrk="1" hangingPunct="1"/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7891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pPr eaLnBrk="1" hangingPunct="1"/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8915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pPr eaLnBrk="1" hangingPunct="1"/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9939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pPr eaLnBrk="1" hangingPunct="1"/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0963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pPr eaLnBrk="1" hangingPunct="1"/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1987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pPr eaLnBrk="1" hangingPunct="1"/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3011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pPr eaLnBrk="1" hangingPunct="1"/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4035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pPr eaLnBrk="1" hangingPunct="1"/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C4765D-A9C4-48CF-8199-292B2FCE01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4E2B7B-6288-4C69-8C8D-96F1B1D047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28588"/>
            <a:ext cx="2055813" cy="59959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9800" cy="59959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21AA19-E315-4E44-867B-A8575E2739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06B63A-AF86-4935-883F-1CF7676F66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131A92-D835-4146-A4A8-03B4AC2743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F0B2A0-8F35-46CB-B0A6-8EC4BEAA6F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53F4C6-C052-42D1-9390-73924B2BF6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95C2C0-368C-4DFE-8A3F-1FC454EEF9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C6F6FD-EDC9-4024-8F5F-E79BCEF693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0DFA91-6A31-48EE-BB69-E5A75EAF0C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0543C1-0870-401A-A7DC-C8AD1CCEF1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8013" cy="1433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32013" cy="4746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>
                <a:solidFill>
                  <a:srgbClr val="000000"/>
                </a:solidFill>
                <a:latin typeface="+mn-lt"/>
                <a:ea typeface="+mn-ea"/>
                <a:cs typeface="Lucida Sans Unicode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>
                <a:solidFill>
                  <a:srgbClr val="000000"/>
                </a:solidFill>
                <a:latin typeface="+mn-lt"/>
                <a:ea typeface="+mn-ea"/>
                <a:cs typeface="Lucida Sans Unicode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>
                <a:solidFill>
                  <a:srgbClr val="000000"/>
                </a:solidFill>
                <a:latin typeface="+mn-lt"/>
                <a:ea typeface="+mn-ea"/>
                <a:cs typeface="Lucida Sans Unicode" charset="0"/>
              </a:defRPr>
            </a:lvl1pPr>
          </a:lstStyle>
          <a:p>
            <a:pPr>
              <a:defRPr/>
            </a:pPr>
            <a:fld id="{ED4110E2-617C-489D-A625-062217B148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icrosoft YaHei" pitchFamily="34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icrosoft YaHei" pitchFamily="34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icrosoft YaHei" pitchFamily="34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icrosoft YaHei" pitchFamily="34" charset="-122"/>
        </a:defRPr>
      </a:lvl5pPr>
      <a:lvl6pPr marL="4572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icrosoft YaHei" pitchFamily="34" charset="-122"/>
        </a:defRPr>
      </a:lvl6pPr>
      <a:lvl7pPr marL="9144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icrosoft YaHei" pitchFamily="34" charset="-122"/>
        </a:defRPr>
      </a:lvl7pPr>
      <a:lvl8pPr marL="1371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icrosoft YaHei" pitchFamily="34" charset="-122"/>
        </a:defRPr>
      </a:lvl8pPr>
      <a:lvl9pPr marL="18288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icrosoft YaHei" pitchFamily="34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wmf"/><Relationship Id="rId5" Type="http://schemas.openxmlformats.org/officeDocument/2006/relationships/image" Target="../media/image19.wmf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"/>
          <p:cNvSpPr>
            <a:spLocks noChangeArrowheads="1"/>
          </p:cNvSpPr>
          <p:nvPr/>
        </p:nvSpPr>
        <p:spPr bwMode="auto">
          <a:xfrm>
            <a:off x="755650" y="0"/>
            <a:ext cx="7705725" cy="3743325"/>
          </a:xfrm>
          <a:prstGeom prst="horizontalScroll">
            <a:avLst>
              <a:gd name="adj" fmla="val 12500"/>
            </a:avLst>
          </a:prstGeom>
          <a:noFill/>
          <a:ln w="9360" cap="sq">
            <a:solidFill>
              <a:srgbClr val="CC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sz="18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16013" y="692150"/>
            <a:ext cx="7200900" cy="2532063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smtClean="0">
                <a:solidFill>
                  <a:srgbClr val="003300"/>
                </a:solidFill>
                <a:latin typeface="Comic Sans MS" pitchFamily="66" charset="0"/>
              </a:rPr>
              <a:t>МБДОУ </a:t>
            </a:r>
            <a:r>
              <a:rPr lang="ru-RU" sz="1600" smtClean="0">
                <a:solidFill>
                  <a:srgbClr val="003300"/>
                </a:solidFill>
              </a:rPr>
              <a:t>д/с комбинированного вида №1 «Семицветик»</a:t>
            </a:r>
            <a:r>
              <a:rPr lang="ru-RU" sz="1600" smtClean="0">
                <a:solidFill>
                  <a:srgbClr val="003300"/>
                </a:solidFill>
                <a:latin typeface="Comic Sans MS" pitchFamily="66" charset="0"/>
              </a:rPr>
              <a:t/>
            </a:r>
            <a:br>
              <a:rPr lang="ru-RU" sz="1600" smtClean="0">
                <a:solidFill>
                  <a:srgbClr val="003300"/>
                </a:solidFill>
                <a:latin typeface="Comic Sans MS" pitchFamily="66" charset="0"/>
              </a:rPr>
            </a:br>
            <a:r>
              <a:rPr lang="ru-RU" sz="1600" smtClean="0">
                <a:solidFill>
                  <a:srgbClr val="003300"/>
                </a:solidFill>
                <a:latin typeface="Comic Sans MS" pitchFamily="66" charset="0"/>
              </a:rPr>
              <a:t/>
            </a:r>
            <a:br>
              <a:rPr lang="ru-RU" sz="1600" smtClean="0">
                <a:solidFill>
                  <a:srgbClr val="003300"/>
                </a:solidFill>
                <a:latin typeface="Comic Sans MS" pitchFamily="66" charset="0"/>
              </a:rPr>
            </a:br>
            <a:r>
              <a:rPr lang="ru-RU" sz="2400" b="1" smtClean="0">
                <a:solidFill>
                  <a:srgbClr val="003300"/>
                </a:solidFill>
              </a:rPr>
              <a:t>Устное народное творчество как средство духовно-нравственного воспитания детей младшего возраста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3708400" y="5013325"/>
            <a:ext cx="5040313" cy="1152525"/>
          </a:xfrm>
        </p:spPr>
        <p:txBody>
          <a:bodyPr/>
          <a:lstStyle/>
          <a:p>
            <a:pPr marL="0" indent="0" algn="r" eaLnBrk="1" hangingPunct="1">
              <a:lnSpc>
                <a:spcPct val="90000"/>
              </a:lnSpc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800" smtClean="0">
                <a:solidFill>
                  <a:srgbClr val="003300"/>
                </a:solidFill>
                <a:latin typeface="Comic Sans MS" pitchFamily="66" charset="0"/>
              </a:rPr>
              <a:t>Автор проекта: воспитатель</a:t>
            </a:r>
          </a:p>
          <a:p>
            <a:pPr marL="0" indent="0" algn="r" eaLnBrk="1" hangingPunct="1">
              <a:lnSpc>
                <a:spcPct val="90000"/>
              </a:lnSpc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800" smtClean="0">
                <a:solidFill>
                  <a:srgbClr val="003300"/>
                </a:solidFill>
              </a:rPr>
              <a:t>Стукалина Э.В.</a:t>
            </a:r>
          </a:p>
          <a:p>
            <a:pPr marL="0" indent="0" algn="r" eaLnBrk="1" hangingPunct="1">
              <a:lnSpc>
                <a:spcPct val="90000"/>
              </a:lnSpc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2000" smtClean="0">
              <a:solidFill>
                <a:srgbClr val="CC3300"/>
              </a:solidFill>
            </a:endParaRPr>
          </a:p>
        </p:txBody>
      </p:sp>
      <p:pic>
        <p:nvPicPr>
          <p:cNvPr id="2053" name="Picture 6" descr="img1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92275" y="3573463"/>
            <a:ext cx="2371725" cy="273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10" descr="Русские народные сказки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0200" y="3573463"/>
            <a:ext cx="1676400" cy="112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12" descr="Детские сказки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9750" y="4508500"/>
            <a:ext cx="1090613" cy="120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1"/>
          <p:cNvSpPr>
            <a:spLocks noChangeArrowheads="1"/>
          </p:cNvSpPr>
          <p:nvPr/>
        </p:nvSpPr>
        <p:spPr bwMode="auto">
          <a:xfrm>
            <a:off x="395288" y="476250"/>
            <a:ext cx="8424862" cy="1439863"/>
          </a:xfrm>
          <a:prstGeom prst="bevel">
            <a:avLst>
              <a:gd name="adj" fmla="val 12500"/>
            </a:avLst>
          </a:prstGeom>
          <a:noFill/>
          <a:ln w="9360" cap="sq">
            <a:solidFill>
              <a:srgbClr val="CC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sz="18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476250"/>
            <a:ext cx="8228012" cy="1433513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000" b="1" smtClean="0">
                <a:solidFill>
                  <a:srgbClr val="CC0000"/>
                </a:solidFill>
              </a:rPr>
              <a:t>Малые жанры фольклора –</a:t>
            </a:r>
            <a:br>
              <a:rPr lang="ru-RU" sz="4000" b="1" smtClean="0">
                <a:solidFill>
                  <a:srgbClr val="CC0000"/>
                </a:solidFill>
              </a:rPr>
            </a:br>
            <a:r>
              <a:rPr lang="ru-RU" sz="2000" b="1" i="1" smtClean="0">
                <a:solidFill>
                  <a:srgbClr val="CC3300"/>
                </a:solidFill>
              </a:rPr>
              <a:t>небольшие по размеру фольклорные произведения.</a:t>
            </a:r>
            <a:br>
              <a:rPr lang="ru-RU" sz="2000" b="1" i="1" smtClean="0">
                <a:solidFill>
                  <a:srgbClr val="CC3300"/>
                </a:solidFill>
              </a:rPr>
            </a:br>
            <a:endParaRPr lang="ru-RU" sz="2000" b="1" i="1" smtClean="0">
              <a:solidFill>
                <a:srgbClr val="CC3300"/>
              </a:solidFill>
            </a:endParaRPr>
          </a:p>
        </p:txBody>
      </p:sp>
      <p:sp>
        <p:nvSpPr>
          <p:cNvPr id="5123" name="AutoShape 3"/>
          <p:cNvSpPr>
            <a:spLocks noChangeArrowheads="1"/>
          </p:cNvSpPr>
          <p:nvPr/>
        </p:nvSpPr>
        <p:spPr bwMode="auto">
          <a:xfrm>
            <a:off x="611188" y="2060575"/>
            <a:ext cx="3600450" cy="360363"/>
          </a:xfrm>
          <a:prstGeom prst="foldedCorner">
            <a:avLst>
              <a:gd name="adj" fmla="val 12500"/>
            </a:avLst>
          </a:prstGeom>
          <a:noFill/>
          <a:ln w="9360" cap="sq">
            <a:solidFill>
              <a:srgbClr val="CC33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lnSpc>
                <a:spcPct val="80000"/>
              </a:lnSpc>
              <a:spcBef>
                <a:spcPts val="450"/>
              </a:spcBef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800">
              <a:solidFill>
                <a:srgbClr val="000000"/>
              </a:solidFill>
              <a:latin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ts val="450"/>
              </a:spcBef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800">
                <a:latin typeface="Arial" charset="0"/>
              </a:rPr>
              <a:t>Колыбельная песня</a:t>
            </a:r>
          </a:p>
          <a:p>
            <a:pPr algn="ctr" eaLnBrk="1" hangingPunct="1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800">
              <a:latin typeface="Arial" charset="0"/>
            </a:endParaRPr>
          </a:p>
        </p:txBody>
      </p:sp>
      <p:sp>
        <p:nvSpPr>
          <p:cNvPr id="5124" name="AutoShape 4"/>
          <p:cNvSpPr>
            <a:spLocks noChangeArrowheads="1"/>
          </p:cNvSpPr>
          <p:nvPr/>
        </p:nvSpPr>
        <p:spPr bwMode="auto">
          <a:xfrm>
            <a:off x="1042988" y="2420938"/>
            <a:ext cx="3600450" cy="360362"/>
          </a:xfrm>
          <a:prstGeom prst="foldedCorner">
            <a:avLst>
              <a:gd name="adj" fmla="val 12500"/>
            </a:avLst>
          </a:prstGeom>
          <a:noFill/>
          <a:ln w="9360" cap="sq">
            <a:solidFill>
              <a:srgbClr val="CC33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lnSpc>
                <a:spcPct val="80000"/>
              </a:lnSpc>
              <a:spcBef>
                <a:spcPts val="450"/>
              </a:spcBef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800">
              <a:solidFill>
                <a:srgbClr val="000000"/>
              </a:solidFill>
              <a:latin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ts val="450"/>
              </a:spcBef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800">
                <a:latin typeface="Arial" charset="0"/>
              </a:rPr>
              <a:t>Пестушка</a:t>
            </a:r>
          </a:p>
          <a:p>
            <a:pPr algn="ctr" eaLnBrk="1" hangingPunct="1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800">
              <a:latin typeface="Arial" charset="0"/>
            </a:endParaRPr>
          </a:p>
        </p:txBody>
      </p:sp>
      <p:sp>
        <p:nvSpPr>
          <p:cNvPr id="5125" name="AutoShape 5"/>
          <p:cNvSpPr>
            <a:spLocks noChangeArrowheads="1"/>
          </p:cNvSpPr>
          <p:nvPr/>
        </p:nvSpPr>
        <p:spPr bwMode="auto">
          <a:xfrm>
            <a:off x="1547813" y="2781300"/>
            <a:ext cx="3600450" cy="360363"/>
          </a:xfrm>
          <a:prstGeom prst="foldedCorner">
            <a:avLst>
              <a:gd name="adj" fmla="val 12500"/>
            </a:avLst>
          </a:prstGeom>
          <a:noFill/>
          <a:ln w="9360" cap="sq">
            <a:solidFill>
              <a:srgbClr val="CC33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lnSpc>
                <a:spcPct val="80000"/>
              </a:lnSpc>
              <a:spcBef>
                <a:spcPts val="450"/>
              </a:spcBef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800">
              <a:solidFill>
                <a:srgbClr val="000000"/>
              </a:solidFill>
              <a:latin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ts val="450"/>
              </a:spcBef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800">
                <a:latin typeface="Arial" charset="0"/>
              </a:rPr>
              <a:t>Потешка</a:t>
            </a:r>
          </a:p>
          <a:p>
            <a:pPr algn="ctr" eaLnBrk="1" hangingPunct="1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800">
              <a:solidFill>
                <a:srgbClr val="CC0000"/>
              </a:solidFill>
              <a:latin typeface="Arial" charset="0"/>
            </a:endParaRPr>
          </a:p>
        </p:txBody>
      </p:sp>
      <p:sp>
        <p:nvSpPr>
          <p:cNvPr id="5126" name="AutoShape 6"/>
          <p:cNvSpPr>
            <a:spLocks noChangeArrowheads="1"/>
          </p:cNvSpPr>
          <p:nvPr/>
        </p:nvSpPr>
        <p:spPr bwMode="auto">
          <a:xfrm>
            <a:off x="2124075" y="3141663"/>
            <a:ext cx="3600450" cy="360362"/>
          </a:xfrm>
          <a:prstGeom prst="foldedCorner">
            <a:avLst>
              <a:gd name="adj" fmla="val 12500"/>
            </a:avLst>
          </a:prstGeom>
          <a:noFill/>
          <a:ln w="9360" cap="sq">
            <a:solidFill>
              <a:srgbClr val="CC33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lnSpc>
                <a:spcPct val="80000"/>
              </a:lnSpc>
              <a:spcBef>
                <a:spcPts val="450"/>
              </a:spcBef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800">
              <a:solidFill>
                <a:srgbClr val="000000"/>
              </a:solidFill>
              <a:latin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ts val="450"/>
              </a:spcBef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800">
                <a:latin typeface="Arial" charset="0"/>
              </a:rPr>
              <a:t>Прибаутка</a:t>
            </a:r>
          </a:p>
          <a:p>
            <a:pPr algn="ctr" eaLnBrk="1" hangingPunct="1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800">
              <a:solidFill>
                <a:srgbClr val="CC0000"/>
              </a:solidFill>
              <a:latin typeface="Arial" charset="0"/>
            </a:endParaRPr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2555875" y="3500438"/>
            <a:ext cx="3600450" cy="360362"/>
          </a:xfrm>
          <a:prstGeom prst="foldedCorner">
            <a:avLst>
              <a:gd name="adj" fmla="val 12500"/>
            </a:avLst>
          </a:prstGeom>
          <a:noFill/>
          <a:ln w="9360" cap="sq">
            <a:solidFill>
              <a:srgbClr val="CC33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lnSpc>
                <a:spcPct val="80000"/>
              </a:lnSpc>
              <a:spcBef>
                <a:spcPts val="450"/>
              </a:spcBef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800">
              <a:solidFill>
                <a:srgbClr val="000000"/>
              </a:solidFill>
              <a:latin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ts val="450"/>
              </a:spcBef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800">
                <a:latin typeface="Arial" charset="0"/>
              </a:rPr>
              <a:t>Закличка</a:t>
            </a:r>
          </a:p>
          <a:p>
            <a:pPr algn="ctr" eaLnBrk="1" hangingPunct="1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800">
              <a:latin typeface="Arial" charset="0"/>
            </a:endParaRPr>
          </a:p>
        </p:txBody>
      </p:sp>
      <p:sp>
        <p:nvSpPr>
          <p:cNvPr id="5128" name="AutoShape 8"/>
          <p:cNvSpPr>
            <a:spLocks noChangeArrowheads="1"/>
          </p:cNvSpPr>
          <p:nvPr/>
        </p:nvSpPr>
        <p:spPr bwMode="auto">
          <a:xfrm>
            <a:off x="2843213" y="3860800"/>
            <a:ext cx="3600450" cy="431800"/>
          </a:xfrm>
          <a:prstGeom prst="foldedCorner">
            <a:avLst>
              <a:gd name="adj" fmla="val 12500"/>
            </a:avLst>
          </a:prstGeom>
          <a:noFill/>
          <a:ln w="9360" cap="sq">
            <a:solidFill>
              <a:srgbClr val="CC33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lnSpc>
                <a:spcPct val="80000"/>
              </a:lnSpc>
              <a:spcBef>
                <a:spcPts val="450"/>
              </a:spcBef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800">
              <a:solidFill>
                <a:srgbClr val="000000"/>
              </a:solidFill>
              <a:latin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ts val="450"/>
              </a:spcBef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800">
                <a:latin typeface="Arial" charset="0"/>
              </a:rPr>
              <a:t>Приговорка</a:t>
            </a:r>
          </a:p>
          <a:p>
            <a:pPr algn="ctr" eaLnBrk="1" hangingPunct="1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800">
              <a:latin typeface="Arial" charset="0"/>
            </a:endParaRPr>
          </a:p>
        </p:txBody>
      </p:sp>
      <p:sp>
        <p:nvSpPr>
          <p:cNvPr id="5129" name="AutoShape 9"/>
          <p:cNvSpPr>
            <a:spLocks noChangeArrowheads="1"/>
          </p:cNvSpPr>
          <p:nvPr/>
        </p:nvSpPr>
        <p:spPr bwMode="auto">
          <a:xfrm>
            <a:off x="3276600" y="4292600"/>
            <a:ext cx="3600450" cy="431800"/>
          </a:xfrm>
          <a:prstGeom prst="foldedCorner">
            <a:avLst>
              <a:gd name="adj" fmla="val 12500"/>
            </a:avLst>
          </a:prstGeom>
          <a:noFill/>
          <a:ln w="9360" cap="sq">
            <a:solidFill>
              <a:srgbClr val="CC33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spcBef>
                <a:spcPts val="450"/>
              </a:spcBef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800">
              <a:solidFill>
                <a:srgbClr val="CC0000"/>
              </a:solidFill>
              <a:latin typeface="Arial" charset="0"/>
            </a:endParaRPr>
          </a:p>
          <a:p>
            <a:pPr algn="ctr" eaLnBrk="1" hangingPunct="1">
              <a:spcBef>
                <a:spcPts val="450"/>
              </a:spcBef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800">
                <a:latin typeface="Arial" charset="0"/>
              </a:rPr>
              <a:t>Считалка</a:t>
            </a:r>
          </a:p>
          <a:p>
            <a:pPr algn="ctr" eaLnBrk="1" hangingPunct="1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800">
              <a:solidFill>
                <a:srgbClr val="CC0000"/>
              </a:solidFill>
              <a:latin typeface="Arial" charset="0"/>
            </a:endParaRPr>
          </a:p>
        </p:txBody>
      </p:sp>
      <p:sp>
        <p:nvSpPr>
          <p:cNvPr id="5130" name="AutoShape 10"/>
          <p:cNvSpPr>
            <a:spLocks noChangeArrowheads="1"/>
          </p:cNvSpPr>
          <p:nvPr/>
        </p:nvSpPr>
        <p:spPr bwMode="auto">
          <a:xfrm>
            <a:off x="3635375" y="4724400"/>
            <a:ext cx="3600450" cy="431800"/>
          </a:xfrm>
          <a:prstGeom prst="foldedCorner">
            <a:avLst>
              <a:gd name="adj" fmla="val 12500"/>
            </a:avLst>
          </a:prstGeom>
          <a:noFill/>
          <a:ln w="9360" cap="sq">
            <a:solidFill>
              <a:srgbClr val="CC33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spcBef>
                <a:spcPts val="450"/>
              </a:spcBef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800">
              <a:solidFill>
                <a:srgbClr val="000000"/>
              </a:solidFill>
              <a:latin typeface="Arial" charset="0"/>
            </a:endParaRPr>
          </a:p>
          <a:p>
            <a:pPr algn="ctr" eaLnBrk="1" hangingPunct="1">
              <a:spcBef>
                <a:spcPts val="450"/>
              </a:spcBef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800">
                <a:latin typeface="Arial" charset="0"/>
              </a:rPr>
              <a:t>Скороговорка</a:t>
            </a:r>
          </a:p>
          <a:p>
            <a:pPr algn="ctr" eaLnBrk="1" hangingPunct="1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800">
              <a:latin typeface="Arial" charset="0"/>
            </a:endParaRPr>
          </a:p>
        </p:txBody>
      </p:sp>
      <p:sp>
        <p:nvSpPr>
          <p:cNvPr id="5131" name="AutoShape 11"/>
          <p:cNvSpPr>
            <a:spLocks noChangeArrowheads="1"/>
          </p:cNvSpPr>
          <p:nvPr/>
        </p:nvSpPr>
        <p:spPr bwMode="auto">
          <a:xfrm>
            <a:off x="3924300" y="5157788"/>
            <a:ext cx="3600450" cy="431800"/>
          </a:xfrm>
          <a:prstGeom prst="foldedCorner">
            <a:avLst>
              <a:gd name="adj" fmla="val 12500"/>
            </a:avLst>
          </a:prstGeom>
          <a:noFill/>
          <a:ln w="9360" cap="sq">
            <a:solidFill>
              <a:srgbClr val="CC33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spcBef>
                <a:spcPts val="450"/>
              </a:spcBef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800">
              <a:solidFill>
                <a:srgbClr val="000000"/>
              </a:solidFill>
              <a:latin typeface="Arial" charset="0"/>
            </a:endParaRPr>
          </a:p>
          <a:p>
            <a:pPr algn="ctr" eaLnBrk="1" hangingPunct="1">
              <a:spcBef>
                <a:spcPts val="450"/>
              </a:spcBef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800">
                <a:latin typeface="Arial" charset="0"/>
              </a:rPr>
              <a:t>Загадка</a:t>
            </a:r>
          </a:p>
          <a:p>
            <a:pPr algn="ctr" eaLnBrk="1" hangingPunct="1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800">
              <a:latin typeface="Arial" charset="0"/>
            </a:endParaRPr>
          </a:p>
        </p:txBody>
      </p:sp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40725" y="5732463"/>
            <a:ext cx="803275" cy="1125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1278" name="Text Box 14"/>
          <p:cNvSpPr txBox="1">
            <a:spLocks noChangeArrowheads="1"/>
          </p:cNvSpPr>
          <p:nvPr/>
        </p:nvSpPr>
        <p:spPr bwMode="auto">
          <a:xfrm>
            <a:off x="5076825" y="5734050"/>
            <a:ext cx="1993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1800">
                <a:latin typeface="Arial" charset="0"/>
              </a:rPr>
              <a:t>Народные игры</a:t>
            </a:r>
          </a:p>
        </p:txBody>
      </p:sp>
      <p:sp>
        <p:nvSpPr>
          <p:cNvPr id="11279" name="Text Box 17"/>
          <p:cNvSpPr txBox="1">
            <a:spLocks noChangeArrowheads="1"/>
          </p:cNvSpPr>
          <p:nvPr/>
        </p:nvSpPr>
        <p:spPr bwMode="auto">
          <a:xfrm>
            <a:off x="5651500" y="6237288"/>
            <a:ext cx="10541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>
                <a:latin typeface="Arial" charset="0"/>
              </a:rPr>
              <a:t>Сказки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0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3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6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9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2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5" dur="1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8" dur="1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31" dur="10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34" dur="1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1"/>
          <p:cNvSpPr>
            <a:spLocks noChangeArrowheads="1"/>
          </p:cNvSpPr>
          <p:nvPr/>
        </p:nvSpPr>
        <p:spPr bwMode="auto">
          <a:xfrm>
            <a:off x="539750" y="333375"/>
            <a:ext cx="7920038" cy="1152525"/>
          </a:xfrm>
          <a:prstGeom prst="bevel">
            <a:avLst>
              <a:gd name="adj" fmla="val 12500"/>
            </a:avLst>
          </a:prstGeom>
          <a:noFill/>
          <a:ln w="9360" cap="sq">
            <a:solidFill>
              <a:srgbClr val="CC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sz="18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-85725"/>
            <a:ext cx="8229600" cy="1312863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000" smtClean="0">
                <a:solidFill>
                  <a:srgbClr val="FFFFFF"/>
                </a:solidFill>
              </a:rPr>
              <a:t/>
            </a:r>
            <a:br>
              <a:rPr lang="ru-RU" sz="4000" smtClean="0">
                <a:solidFill>
                  <a:srgbClr val="FFFFFF"/>
                </a:solidFill>
              </a:rPr>
            </a:br>
            <a:r>
              <a:rPr lang="ru-RU" sz="4000" b="1" smtClean="0">
                <a:solidFill>
                  <a:srgbClr val="CC0000"/>
                </a:solidFill>
              </a:rPr>
              <a:t>Колыбельная</a:t>
            </a:r>
            <a:r>
              <a:rPr lang="ru-RU" sz="4000" smtClean="0">
                <a:solidFill>
                  <a:srgbClr val="CC0000"/>
                </a:solidFill>
              </a:rPr>
              <a:t> </a:t>
            </a:r>
            <a:r>
              <a:rPr lang="ru-RU" sz="4000" b="1" smtClean="0">
                <a:solidFill>
                  <a:srgbClr val="CC0000"/>
                </a:solidFill>
              </a:rPr>
              <a:t>песня</a:t>
            </a:r>
            <a:r>
              <a:rPr lang="ru-RU" sz="4000" smtClean="0">
                <a:solidFill>
                  <a:srgbClr val="CC0000"/>
                </a:solidFill>
              </a:rPr>
              <a:t> -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2349500"/>
            <a:ext cx="8075613" cy="4432300"/>
          </a:xfrm>
        </p:spPr>
        <p:txBody>
          <a:bodyPr/>
          <a:lstStyle/>
          <a:p>
            <a:pPr marL="341313" indent="-341313" eaLnBrk="1" hangingPunct="1">
              <a:lnSpc>
                <a:spcPct val="80000"/>
              </a:lnSpc>
              <a:spcBef>
                <a:spcPts val="450"/>
              </a:spcBef>
              <a:buClr>
                <a:srgbClr val="CC6600"/>
              </a:buCl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1800" i="1" smtClean="0">
                <a:solidFill>
                  <a:srgbClr val="CC6600"/>
                </a:solidFill>
              </a:rPr>
              <a:t>Представляется будущее младенца;</a:t>
            </a:r>
          </a:p>
          <a:p>
            <a:pPr marL="341313" indent="-341313" eaLnBrk="1" hangingPunct="1">
              <a:lnSpc>
                <a:spcPct val="80000"/>
              </a:lnSpc>
              <a:spcBef>
                <a:spcPts val="450"/>
              </a:spcBef>
              <a:buClr>
                <a:srgbClr val="CC6600"/>
              </a:buCl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1800" i="1" smtClean="0">
                <a:solidFill>
                  <a:srgbClr val="CC6600"/>
                </a:solidFill>
              </a:rPr>
              <a:t>ребенку обещают счастье и богатство;</a:t>
            </a:r>
          </a:p>
          <a:p>
            <a:pPr marL="341313" indent="-341313" eaLnBrk="1" hangingPunct="1">
              <a:lnSpc>
                <a:spcPct val="80000"/>
              </a:lnSpc>
              <a:spcBef>
                <a:spcPts val="450"/>
              </a:spcBef>
              <a:buClr>
                <a:srgbClr val="CC6600"/>
              </a:buCl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1800" i="1" smtClean="0">
                <a:solidFill>
                  <a:srgbClr val="CC6600"/>
                </a:solidFill>
              </a:rPr>
              <a:t>навевают ребенку крепкий спокойный сон;</a:t>
            </a:r>
          </a:p>
          <a:p>
            <a:pPr marL="341313" indent="-341313" eaLnBrk="1" hangingPunct="1">
              <a:lnSpc>
                <a:spcPct val="80000"/>
              </a:lnSpc>
              <a:spcBef>
                <a:spcPts val="450"/>
              </a:spcBef>
              <a:buClr>
                <a:srgbClr val="CC6600"/>
              </a:buCl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1800" i="1" smtClean="0">
                <a:solidFill>
                  <a:srgbClr val="CC6600"/>
                </a:solidFill>
              </a:rPr>
              <a:t>пение зависит от покачивания колыбели, от ее ритмического движения.</a:t>
            </a:r>
          </a:p>
          <a:p>
            <a:pPr marL="341313" indent="-341313" algn="ctr" eaLnBrk="1" hangingPunct="1">
              <a:lnSpc>
                <a:spcPct val="80000"/>
              </a:lnSpc>
              <a:spcBef>
                <a:spcPts val="500"/>
              </a:spcBef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ru-RU" sz="2000" i="1" smtClean="0">
              <a:solidFill>
                <a:srgbClr val="CC3300"/>
              </a:solidFill>
            </a:endParaRPr>
          </a:p>
          <a:p>
            <a:pPr marL="341313" indent="-341313" algn="ctr" eaLnBrk="1" hangingPunct="1">
              <a:lnSpc>
                <a:spcPct val="80000"/>
              </a:lnSpc>
              <a:spcBef>
                <a:spcPts val="500"/>
              </a:spcBef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000" i="1" smtClean="0">
                <a:solidFill>
                  <a:srgbClr val="CC3300"/>
                </a:solidFill>
              </a:rPr>
              <a:t>Спи, посыпай,</a:t>
            </a:r>
          </a:p>
          <a:p>
            <a:pPr marL="341313" indent="-341313" algn="ctr" eaLnBrk="1" hangingPunct="1">
              <a:lnSpc>
                <a:spcPct val="80000"/>
              </a:lnSpc>
              <a:spcBef>
                <a:spcPts val="500"/>
              </a:spcBef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000" i="1" smtClean="0">
                <a:solidFill>
                  <a:srgbClr val="CC3300"/>
                </a:solidFill>
              </a:rPr>
              <a:t>Боронить поспевай.</a:t>
            </a:r>
          </a:p>
          <a:p>
            <a:pPr marL="341313" indent="-341313" algn="ctr" eaLnBrk="1" hangingPunct="1">
              <a:lnSpc>
                <a:spcPct val="80000"/>
              </a:lnSpc>
              <a:spcBef>
                <a:spcPts val="500"/>
              </a:spcBef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000" i="1" smtClean="0">
                <a:solidFill>
                  <a:srgbClr val="CC3300"/>
                </a:solidFill>
              </a:rPr>
              <a:t>Мы те шапочку купим,</a:t>
            </a:r>
          </a:p>
          <a:p>
            <a:pPr marL="341313" indent="-341313" algn="ctr" eaLnBrk="1" hangingPunct="1">
              <a:lnSpc>
                <a:spcPct val="80000"/>
              </a:lnSpc>
              <a:spcBef>
                <a:spcPts val="500"/>
              </a:spcBef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000" i="1" smtClean="0">
                <a:solidFill>
                  <a:srgbClr val="CC3300"/>
                </a:solidFill>
              </a:rPr>
              <a:t>Зипун сошьем,</a:t>
            </a:r>
          </a:p>
          <a:p>
            <a:pPr marL="341313" indent="-341313" algn="ctr" eaLnBrk="1" hangingPunct="1">
              <a:lnSpc>
                <a:spcPct val="80000"/>
              </a:lnSpc>
              <a:spcBef>
                <a:spcPts val="500"/>
              </a:spcBef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000" i="1" smtClean="0">
                <a:solidFill>
                  <a:srgbClr val="CC3300"/>
                </a:solidFill>
              </a:rPr>
              <a:t>Зипун сошьем,</a:t>
            </a:r>
          </a:p>
          <a:p>
            <a:pPr marL="341313" indent="-341313" algn="ctr" eaLnBrk="1" hangingPunct="1">
              <a:lnSpc>
                <a:spcPct val="80000"/>
              </a:lnSpc>
              <a:spcBef>
                <a:spcPts val="500"/>
              </a:spcBef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000" i="1" smtClean="0">
                <a:solidFill>
                  <a:srgbClr val="CC3300"/>
                </a:solidFill>
              </a:rPr>
              <a:t>Боронить сошлем</a:t>
            </a:r>
          </a:p>
          <a:p>
            <a:pPr marL="341313" indent="-341313" algn="ctr" eaLnBrk="1" hangingPunct="1">
              <a:lnSpc>
                <a:spcPct val="80000"/>
              </a:lnSpc>
              <a:spcBef>
                <a:spcPts val="500"/>
              </a:spcBef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000" i="1" smtClean="0">
                <a:solidFill>
                  <a:srgbClr val="CC3300"/>
                </a:solidFill>
              </a:rPr>
              <a:t>В чистые поля,</a:t>
            </a:r>
          </a:p>
          <a:p>
            <a:pPr marL="341313" indent="-341313" algn="ctr" eaLnBrk="1" hangingPunct="1">
              <a:lnSpc>
                <a:spcPct val="80000"/>
              </a:lnSpc>
              <a:spcBef>
                <a:spcPts val="500"/>
              </a:spcBef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000" i="1" smtClean="0">
                <a:solidFill>
                  <a:srgbClr val="CC3300"/>
                </a:solidFill>
              </a:rPr>
              <a:t>В зеленые луга.</a:t>
            </a:r>
          </a:p>
          <a:p>
            <a:pPr marL="341313" indent="-341313" algn="ctr" eaLnBrk="1" hangingPunct="1">
              <a:lnSpc>
                <a:spcPct val="80000"/>
              </a:lnSpc>
              <a:spcBef>
                <a:spcPts val="500"/>
              </a:spcBef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ru-RU" sz="2000" i="1" smtClean="0">
              <a:solidFill>
                <a:srgbClr val="CC3300"/>
              </a:solidFill>
            </a:endParaRP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1979613" y="1412875"/>
            <a:ext cx="5545137" cy="673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1" hangingPunct="1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800">
                <a:solidFill>
                  <a:srgbClr val="CC0000"/>
                </a:solidFill>
                <a:latin typeface="Arial" charset="0"/>
              </a:rPr>
              <a:t/>
            </a:r>
            <a:br>
              <a:rPr lang="ru-RU" sz="1800">
                <a:solidFill>
                  <a:srgbClr val="CC0000"/>
                </a:solidFill>
                <a:latin typeface="Arial" charset="0"/>
              </a:rPr>
            </a:br>
            <a:r>
              <a:rPr lang="ru-RU" sz="1800" b="1" i="1">
                <a:solidFill>
                  <a:srgbClr val="CC3300"/>
                </a:solidFill>
                <a:latin typeface="Arial" charset="0"/>
              </a:rPr>
              <a:t> </a:t>
            </a:r>
            <a:r>
              <a:rPr lang="ru-RU" b="1" i="1">
                <a:solidFill>
                  <a:srgbClr val="CC3300"/>
                </a:solidFill>
                <a:latin typeface="Arial" charset="0"/>
              </a:rPr>
              <a:t>песня, которой убаюкивают ребенка</a:t>
            </a:r>
            <a:r>
              <a:rPr lang="ru-RU" sz="1800" b="1" i="1">
                <a:solidFill>
                  <a:srgbClr val="CC3300"/>
                </a:solidFill>
                <a:latin typeface="Arial" charset="0"/>
              </a:rPr>
              <a:t>.</a:t>
            </a: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37450" y="5229225"/>
            <a:ext cx="1606550" cy="1628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2295" name="Picture 7" descr="img1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652963"/>
            <a:ext cx="291465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" dur="1000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0" dur="1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3" dur="1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6" dur="1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9" dur="1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22" dur="10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25" dur="10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28" dur="1000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31" dur="1000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34" dur="1000"/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37" dur="1000"/>
                                        <p:tgtEl>
                                          <p:spTgt spid="6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40" dur="1000"/>
                                        <p:tgtEl>
                                          <p:spTgt spid="61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43" dur="1000"/>
                                        <p:tgtEl>
                                          <p:spTgt spid="61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46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0"/>
          <p:cNvSpPr>
            <a:spLocks noGrp="1" noChangeArrowheads="1"/>
          </p:cNvSpPr>
          <p:nvPr>
            <p:ph type="title"/>
          </p:nvPr>
        </p:nvSpPr>
        <p:spPr>
          <a:xfrm>
            <a:off x="468313" y="4292600"/>
            <a:ext cx="8228012" cy="1433513"/>
          </a:xfrm>
        </p:spPr>
        <p:txBody>
          <a:bodyPr/>
          <a:lstStyle/>
          <a:p>
            <a:r>
              <a:rPr lang="ru-RU" sz="2000" smtClean="0">
                <a:solidFill>
                  <a:srgbClr val="003300"/>
                </a:solidFill>
              </a:rPr>
              <a:t>Не все дети охотно ложились в постель, некоторые испытывали</a:t>
            </a:r>
            <a:r>
              <a:rPr lang="ru-RU" sz="4000" smtClean="0">
                <a:solidFill>
                  <a:srgbClr val="003300"/>
                </a:solidFill>
              </a:rPr>
              <a:t> </a:t>
            </a:r>
            <a:r>
              <a:rPr lang="ru-RU" sz="2000" smtClean="0">
                <a:solidFill>
                  <a:srgbClr val="003300"/>
                </a:solidFill>
              </a:rPr>
              <a:t>чувство тревоги, тоски по дому, по маме. Таким детям ласково поем песенки </a:t>
            </a:r>
            <a:r>
              <a:rPr lang="ru-RU" sz="2000" b="1" i="1" smtClean="0">
                <a:solidFill>
                  <a:srgbClr val="003300"/>
                </a:solidFill>
              </a:rPr>
              <a:t>«Баю, баюшки, баю.»</a:t>
            </a:r>
            <a:br>
              <a:rPr lang="ru-RU" sz="2000" b="1" i="1" smtClean="0">
                <a:solidFill>
                  <a:srgbClr val="003300"/>
                </a:solidFill>
              </a:rPr>
            </a:br>
            <a:endParaRPr lang="ru-RU" sz="2000" b="1" i="1" smtClean="0">
              <a:solidFill>
                <a:srgbClr val="00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1"/>
          <p:cNvSpPr>
            <a:spLocks noChangeArrowheads="1"/>
          </p:cNvSpPr>
          <p:nvPr/>
        </p:nvSpPr>
        <p:spPr bwMode="auto">
          <a:xfrm>
            <a:off x="395288" y="333375"/>
            <a:ext cx="8135937" cy="1152525"/>
          </a:xfrm>
          <a:prstGeom prst="bevel">
            <a:avLst>
              <a:gd name="adj" fmla="val 12500"/>
            </a:avLst>
          </a:prstGeom>
          <a:noFill/>
          <a:ln w="9360" cap="sq">
            <a:solidFill>
              <a:srgbClr val="CC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sz="18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-693738"/>
            <a:ext cx="8229600" cy="2532063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000" smtClean="0">
                <a:solidFill>
                  <a:srgbClr val="FFFFFF"/>
                </a:solidFill>
              </a:rPr>
              <a:t/>
            </a:r>
            <a:br>
              <a:rPr lang="ru-RU" sz="4000" smtClean="0">
                <a:solidFill>
                  <a:srgbClr val="FFFFFF"/>
                </a:solidFill>
              </a:rPr>
            </a:br>
            <a:r>
              <a:rPr lang="ru-RU" sz="4000" smtClean="0">
                <a:solidFill>
                  <a:srgbClr val="FFFFFF"/>
                </a:solidFill>
              </a:rPr>
              <a:t/>
            </a:r>
            <a:br>
              <a:rPr lang="ru-RU" sz="4000" smtClean="0">
                <a:solidFill>
                  <a:srgbClr val="FFFFFF"/>
                </a:solidFill>
              </a:rPr>
            </a:br>
            <a:r>
              <a:rPr lang="ru-RU" sz="4000" b="1" smtClean="0">
                <a:solidFill>
                  <a:srgbClr val="CC0000"/>
                </a:solidFill>
              </a:rPr>
              <a:t>Потешка – </a:t>
            </a:r>
            <a:br>
              <a:rPr lang="ru-RU" sz="4000" b="1" smtClean="0">
                <a:solidFill>
                  <a:srgbClr val="CC0000"/>
                </a:solidFill>
              </a:rPr>
            </a:br>
            <a:endParaRPr lang="ru-RU" sz="4000" b="1" smtClean="0">
              <a:solidFill>
                <a:srgbClr val="CC0000"/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2636838"/>
            <a:ext cx="7848600" cy="4308475"/>
          </a:xfrm>
        </p:spPr>
        <p:txBody>
          <a:bodyPr/>
          <a:lstStyle/>
          <a:p>
            <a:pPr marL="341313" indent="-341313" eaLnBrk="1" hangingPunct="1">
              <a:lnSpc>
                <a:spcPct val="80000"/>
              </a:lnSpc>
              <a:spcBef>
                <a:spcPts val="500"/>
              </a:spcBef>
              <a:buClr>
                <a:srgbClr val="CC3300"/>
              </a:buCl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000" i="1" smtClean="0">
                <a:solidFill>
                  <a:srgbClr val="CC3300"/>
                </a:solidFill>
              </a:rPr>
              <a:t>Потешки сопровождают рост и развитие детей. Самые известные из них – «Коза рогатая», «Ладушки», «Сорока».</a:t>
            </a:r>
          </a:p>
          <a:p>
            <a:pPr marL="341313" indent="-341313" eaLnBrk="1" hangingPunct="1">
              <a:lnSpc>
                <a:spcPct val="80000"/>
              </a:lnSpc>
              <a:spcBef>
                <a:spcPts val="500"/>
              </a:spcBef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ru-RU" sz="2000" i="1" smtClean="0">
              <a:solidFill>
                <a:srgbClr val="CC3300"/>
              </a:solidFill>
            </a:endParaRPr>
          </a:p>
          <a:p>
            <a:pPr marL="341313" indent="-341313" algn="ctr" eaLnBrk="1" hangingPunct="1">
              <a:lnSpc>
                <a:spcPct val="80000"/>
              </a:lnSpc>
              <a:spcBef>
                <a:spcPts val="500"/>
              </a:spcBef>
              <a:buClr>
                <a:srgbClr val="CC0000"/>
              </a:buClr>
              <a:buFont typeface="Arial" charset="0"/>
              <a:buChar char="-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000" b="1" i="1" smtClean="0">
                <a:solidFill>
                  <a:srgbClr val="CC0000"/>
                </a:solidFill>
              </a:rPr>
              <a:t>Ладушки, ладушки!</a:t>
            </a:r>
          </a:p>
          <a:p>
            <a:pPr marL="341313" indent="-341313" algn="ctr" eaLnBrk="1" hangingPunct="1">
              <a:lnSpc>
                <a:spcPct val="80000"/>
              </a:lnSpc>
              <a:spcBef>
                <a:spcPts val="500"/>
              </a:spcBef>
              <a:buClr>
                <a:srgbClr val="CC0000"/>
              </a:buClr>
              <a:buFont typeface="Arial" charset="0"/>
              <a:buChar char="-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000" b="1" i="1" smtClean="0">
                <a:solidFill>
                  <a:srgbClr val="CC0000"/>
                </a:solidFill>
              </a:rPr>
              <a:t>Где были? </a:t>
            </a:r>
          </a:p>
          <a:p>
            <a:pPr marL="341313" indent="-341313" algn="ctr" eaLnBrk="1" hangingPunct="1">
              <a:lnSpc>
                <a:spcPct val="80000"/>
              </a:lnSpc>
              <a:spcBef>
                <a:spcPts val="500"/>
              </a:spcBef>
              <a:buClr>
                <a:srgbClr val="CC0000"/>
              </a:buClr>
              <a:buFont typeface="Arial" charset="0"/>
              <a:buChar char="-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000" b="1" i="1" smtClean="0">
                <a:solidFill>
                  <a:srgbClr val="CC0000"/>
                </a:solidFill>
              </a:rPr>
              <a:t>У бабушки.</a:t>
            </a:r>
          </a:p>
          <a:p>
            <a:pPr marL="341313" indent="-341313" algn="ctr" eaLnBrk="1" hangingPunct="1">
              <a:lnSpc>
                <a:spcPct val="80000"/>
              </a:lnSpc>
              <a:spcBef>
                <a:spcPts val="500"/>
              </a:spcBef>
              <a:buClr>
                <a:srgbClr val="CC0000"/>
              </a:buClr>
              <a:buFont typeface="Arial" charset="0"/>
              <a:buChar char="-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000" b="1" i="1" smtClean="0">
                <a:solidFill>
                  <a:srgbClr val="CC0000"/>
                </a:solidFill>
              </a:rPr>
              <a:t>Что ели? </a:t>
            </a:r>
          </a:p>
          <a:p>
            <a:pPr marL="341313" indent="-341313" algn="ctr" eaLnBrk="1" hangingPunct="1">
              <a:lnSpc>
                <a:spcPct val="80000"/>
              </a:lnSpc>
              <a:spcBef>
                <a:spcPts val="500"/>
              </a:spcBef>
              <a:buClr>
                <a:srgbClr val="CC0000"/>
              </a:buClr>
              <a:buFont typeface="Arial" charset="0"/>
              <a:buChar char="-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000" b="1" i="1" smtClean="0">
                <a:solidFill>
                  <a:srgbClr val="CC0000"/>
                </a:solidFill>
              </a:rPr>
              <a:t>Кашку.</a:t>
            </a:r>
          </a:p>
          <a:p>
            <a:pPr marL="341313" indent="-341313" algn="ctr" eaLnBrk="1" hangingPunct="1">
              <a:lnSpc>
                <a:spcPct val="80000"/>
              </a:lnSpc>
              <a:spcBef>
                <a:spcPts val="500"/>
              </a:spcBef>
              <a:buClr>
                <a:srgbClr val="CC0000"/>
              </a:buClr>
              <a:buFont typeface="Arial" charset="0"/>
              <a:buChar char="-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000" b="1" i="1" smtClean="0">
                <a:solidFill>
                  <a:srgbClr val="CC0000"/>
                </a:solidFill>
              </a:rPr>
              <a:t>Что пили? </a:t>
            </a:r>
          </a:p>
          <a:p>
            <a:pPr marL="341313" indent="-341313" algn="ctr" eaLnBrk="1" hangingPunct="1">
              <a:lnSpc>
                <a:spcPct val="80000"/>
              </a:lnSpc>
              <a:spcBef>
                <a:spcPts val="500"/>
              </a:spcBef>
              <a:buClr>
                <a:srgbClr val="CC0000"/>
              </a:buClr>
              <a:buFont typeface="Arial" charset="0"/>
              <a:buChar char="-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000" b="1" i="1" smtClean="0">
                <a:solidFill>
                  <a:srgbClr val="CC0000"/>
                </a:solidFill>
              </a:rPr>
              <a:t>Бражку.</a:t>
            </a:r>
          </a:p>
          <a:p>
            <a:pPr marL="341313" indent="-341313" algn="ctr" eaLnBrk="1" hangingPunct="1">
              <a:lnSpc>
                <a:spcPct val="80000"/>
              </a:lnSpc>
              <a:spcBef>
                <a:spcPts val="500"/>
              </a:spcBef>
              <a:buClr>
                <a:srgbClr val="CC0000"/>
              </a:buClr>
              <a:buFont typeface="Arial" charset="0"/>
              <a:buChar char="-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000" b="1" i="1" smtClean="0">
                <a:solidFill>
                  <a:srgbClr val="CC0000"/>
                </a:solidFill>
              </a:rPr>
              <a:t>Кого били? </a:t>
            </a:r>
          </a:p>
          <a:p>
            <a:pPr marL="341313" indent="-341313" algn="ctr" eaLnBrk="1" hangingPunct="1">
              <a:lnSpc>
                <a:spcPct val="80000"/>
              </a:lnSpc>
              <a:spcBef>
                <a:spcPts val="500"/>
              </a:spcBef>
              <a:buClr>
                <a:srgbClr val="CC0000"/>
              </a:buClr>
              <a:buFont typeface="Arial" charset="0"/>
              <a:buChar char="-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000" b="1" i="1" smtClean="0">
                <a:solidFill>
                  <a:srgbClr val="CC0000"/>
                </a:solidFill>
              </a:rPr>
              <a:t>Машку.</a:t>
            </a:r>
          </a:p>
          <a:p>
            <a:pPr marL="341313" indent="-341313" eaLnBrk="1" hangingPunct="1">
              <a:lnSpc>
                <a:spcPct val="80000"/>
              </a:lnSpc>
              <a:spcBef>
                <a:spcPts val="500"/>
              </a:spcBef>
              <a:buClr>
                <a:srgbClr val="CC0000"/>
              </a:buClr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ru-RU" sz="2000" b="1" i="1" smtClean="0">
              <a:solidFill>
                <a:srgbClr val="CC0000"/>
              </a:solidFill>
            </a:endParaRPr>
          </a:p>
          <a:p>
            <a:pPr marL="341313" indent="-341313" eaLnBrk="1" hangingPunct="1">
              <a:lnSpc>
                <a:spcPct val="80000"/>
              </a:lnSpc>
              <a:spcBef>
                <a:spcPts val="500"/>
              </a:spcBef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ru-RU" sz="2000" b="1" i="1" smtClean="0">
              <a:solidFill>
                <a:srgbClr val="CC0000"/>
              </a:solidFill>
            </a:endParaRP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461963" y="1628775"/>
            <a:ext cx="8380412" cy="1008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 eaLnBrk="1" hangingPunct="1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b="1" i="1">
                <a:solidFill>
                  <a:srgbClr val="CC3300"/>
                </a:solidFill>
                <a:latin typeface="Arial" charset="0"/>
              </a:rPr>
              <a:t>песенка-приговорка, </a:t>
            </a:r>
          </a:p>
          <a:p>
            <a:pPr algn="ctr" eaLnBrk="1" hangingPunct="1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b="1" i="1">
                <a:solidFill>
                  <a:srgbClr val="CC3300"/>
                </a:solidFill>
                <a:latin typeface="Arial" charset="0"/>
              </a:rPr>
              <a:t>сопутствующая игре с пальцами, ручками и ножками ребенка.</a:t>
            </a:r>
            <a:br>
              <a:rPr lang="ru-RU" b="1" i="1">
                <a:solidFill>
                  <a:srgbClr val="CC3300"/>
                </a:solidFill>
                <a:latin typeface="Arial" charset="0"/>
              </a:rPr>
            </a:br>
            <a:endParaRPr lang="ru-RU" b="1" i="1">
              <a:solidFill>
                <a:srgbClr val="CC3300"/>
              </a:solidFill>
              <a:latin typeface="Arial" charset="0"/>
            </a:endParaRP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78700" y="5022850"/>
            <a:ext cx="1765300" cy="1835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" dur="1000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0" dur="1000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3" dur="1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6" dur="10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9" dur="10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22" dur="10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25" dur="10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28" dur="1000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31" dur="1000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34" dur="1000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37" dur="1000"/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40" dur="1000"/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43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title"/>
          </p:nvPr>
        </p:nvSpPr>
        <p:spPr>
          <a:xfrm>
            <a:off x="684213" y="4581525"/>
            <a:ext cx="8228012" cy="1433513"/>
          </a:xfrm>
        </p:spPr>
        <p:txBody>
          <a:bodyPr/>
          <a:lstStyle/>
          <a:p>
            <a:r>
              <a:rPr lang="ru-RU" sz="2000" b="1" smtClean="0">
                <a:solidFill>
                  <a:srgbClr val="003300"/>
                </a:solidFill>
              </a:rPr>
              <a:t>Помогает потешка и в процессе кормления. Чтобы вызвать у детей желание есть, произносим: </a:t>
            </a:r>
            <a:br>
              <a:rPr lang="ru-RU" sz="2000" b="1" smtClean="0">
                <a:solidFill>
                  <a:srgbClr val="003300"/>
                </a:solidFill>
              </a:rPr>
            </a:br>
            <a:r>
              <a:rPr lang="ru-RU" sz="2000" b="1" i="1" smtClean="0">
                <a:solidFill>
                  <a:srgbClr val="003300"/>
                </a:solidFill>
              </a:rPr>
              <a:t>«Умница Ванечка, ешь кашку сладеньку, вкусную, душистую».</a:t>
            </a:r>
            <a:br>
              <a:rPr lang="ru-RU" sz="2000" b="1" i="1" smtClean="0">
                <a:solidFill>
                  <a:srgbClr val="003300"/>
                </a:solidFill>
              </a:rPr>
            </a:br>
            <a:endParaRPr lang="ru-RU" sz="2000" b="1" i="1" smtClean="0">
              <a:solidFill>
                <a:srgbClr val="00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smtClean="0">
                <a:solidFill>
                  <a:srgbClr val="003300"/>
                </a:solidFill>
              </a:rPr>
              <a:t>Использую малые формы фольклора в разных видах деятельности</a:t>
            </a:r>
            <a:br>
              <a:rPr lang="ru-RU" sz="2400" b="1" smtClean="0">
                <a:solidFill>
                  <a:srgbClr val="003300"/>
                </a:solidFill>
              </a:rPr>
            </a:br>
            <a:endParaRPr lang="ru-RU" sz="2400" b="1" smtClean="0">
              <a:solidFill>
                <a:srgbClr val="003300"/>
              </a:solidFill>
            </a:endParaRPr>
          </a:p>
        </p:txBody>
      </p:sp>
      <p:sp>
        <p:nvSpPr>
          <p:cNvPr id="16387" name="Rectangle 6"/>
          <p:cNvSpPr>
            <a:spLocks noChangeArrowheads="1"/>
          </p:cNvSpPr>
          <p:nvPr/>
        </p:nvSpPr>
        <p:spPr bwMode="auto">
          <a:xfrm>
            <a:off x="179388" y="1484313"/>
            <a:ext cx="4751387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1800">
                <a:solidFill>
                  <a:srgbClr val="003300"/>
                </a:solidFill>
                <a:latin typeface="Arial" charset="0"/>
              </a:rPr>
              <a:t>На лепке - лепим оладушки, обыгрываем потешкой </a:t>
            </a:r>
            <a:endParaRPr lang="en-US" sz="1800">
              <a:solidFill>
                <a:srgbClr val="003300"/>
              </a:solidFill>
              <a:latin typeface="Arial" charset="0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1800" b="1" i="1">
                <a:solidFill>
                  <a:srgbClr val="003300"/>
                </a:solidFill>
                <a:latin typeface="Arial" charset="0"/>
              </a:rPr>
              <a:t>«Ладушки-ладушки испечем оладушки».</a:t>
            </a:r>
          </a:p>
        </p:txBody>
      </p:sp>
      <p:sp>
        <p:nvSpPr>
          <p:cNvPr id="16388" name="Rectangle 7"/>
          <p:cNvSpPr>
            <a:spLocks noChangeArrowheads="1"/>
          </p:cNvSpPr>
          <p:nvPr/>
        </p:nvSpPr>
        <p:spPr bwMode="auto">
          <a:xfrm>
            <a:off x="0" y="2924175"/>
            <a:ext cx="4572000" cy="187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sz="1800">
                <a:solidFill>
                  <a:srgbClr val="003300"/>
                </a:solidFill>
                <a:latin typeface="Arial" charset="0"/>
              </a:rPr>
              <a:t>На конструировании строим домик (избушку), обыгрываем ее, приговаривая: </a:t>
            </a:r>
            <a:r>
              <a:rPr lang="ru-RU" sz="1800" b="1" i="1">
                <a:solidFill>
                  <a:srgbClr val="003300"/>
                </a:solidFill>
                <a:latin typeface="Arial" charset="0"/>
              </a:rPr>
              <a:t>«Кошка в окошке рубашку шьет», «Курочка в сапожках избушку метет».</a:t>
            </a:r>
          </a:p>
          <a:p>
            <a:pPr eaLnBrk="1" hangingPunct="1"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sz="1800" b="1" i="1">
              <a:solidFill>
                <a:srgbClr val="003300"/>
              </a:solidFill>
              <a:latin typeface="Arial" charset="0"/>
            </a:endParaRPr>
          </a:p>
        </p:txBody>
      </p:sp>
      <p:sp>
        <p:nvSpPr>
          <p:cNvPr id="16389" name="Rectangle 8"/>
          <p:cNvSpPr>
            <a:spLocks noChangeArrowheads="1"/>
          </p:cNvSpPr>
          <p:nvPr/>
        </p:nvSpPr>
        <p:spPr bwMode="auto">
          <a:xfrm>
            <a:off x="0" y="5157788"/>
            <a:ext cx="4572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1800">
                <a:latin typeface="Arial" charset="0"/>
              </a:rPr>
              <a:t>В режимных моментах использую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1800">
                <a:latin typeface="Arial" charset="0"/>
              </a:rPr>
              <a:t>Подвижные фольклорные игры:»</a:t>
            </a:r>
            <a:r>
              <a:rPr lang="ru-RU" sz="1800" b="1">
                <a:latin typeface="Arial" charset="0"/>
              </a:rPr>
              <a:t>У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1800" b="1">
                <a:latin typeface="Arial" charset="0"/>
              </a:rPr>
              <a:t>Медведя во бору»,»Солнышко и 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1800" b="1">
                <a:latin typeface="Arial" charset="0"/>
              </a:rPr>
              <a:t>Дождик» и т.д.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1"/>
          <p:cNvSpPr>
            <a:spLocks noChangeArrowheads="1"/>
          </p:cNvSpPr>
          <p:nvPr/>
        </p:nvSpPr>
        <p:spPr bwMode="auto">
          <a:xfrm>
            <a:off x="611188" y="260350"/>
            <a:ext cx="8208962" cy="1008063"/>
          </a:xfrm>
          <a:prstGeom prst="bevel">
            <a:avLst>
              <a:gd name="adj" fmla="val 12500"/>
            </a:avLst>
          </a:prstGeom>
          <a:noFill/>
          <a:ln w="9360" cap="sq">
            <a:solidFill>
              <a:srgbClr val="CC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sz="18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-369888"/>
            <a:ext cx="8229600" cy="1922463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000" smtClean="0">
                <a:solidFill>
                  <a:srgbClr val="FFFFFF"/>
                </a:solidFill>
              </a:rPr>
              <a:t/>
            </a:r>
            <a:br>
              <a:rPr lang="ru-RU" sz="4000" smtClean="0">
                <a:solidFill>
                  <a:srgbClr val="FFFFFF"/>
                </a:solidFill>
              </a:rPr>
            </a:br>
            <a:r>
              <a:rPr lang="ru-RU" sz="4000" b="1" smtClean="0">
                <a:solidFill>
                  <a:srgbClr val="CC0000"/>
                </a:solidFill>
              </a:rPr>
              <a:t>Прибаутка – </a:t>
            </a:r>
            <a:br>
              <a:rPr lang="ru-RU" sz="4000" b="1" smtClean="0">
                <a:solidFill>
                  <a:srgbClr val="CC0000"/>
                </a:solidFill>
              </a:rPr>
            </a:br>
            <a:endParaRPr lang="ru-RU" sz="4000" b="1" smtClean="0">
              <a:solidFill>
                <a:srgbClr val="CC0000"/>
              </a:solidFill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27088" y="2492375"/>
            <a:ext cx="7138987" cy="3417888"/>
          </a:xfrm>
        </p:spPr>
        <p:txBody>
          <a:bodyPr/>
          <a:lstStyle/>
          <a:p>
            <a:pPr marL="341313" indent="-341313" eaLnBrk="1" hangingPunct="1">
              <a:lnSpc>
                <a:spcPct val="80000"/>
              </a:lnSpc>
              <a:spcBef>
                <a:spcPts val="900"/>
              </a:spcBef>
              <a:buClr>
                <a:srgbClr val="CC3300"/>
              </a:buCl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400" i="1" smtClean="0">
                <a:solidFill>
                  <a:srgbClr val="CC3300"/>
                </a:solidFill>
              </a:rPr>
              <a:t>Прибаутки – это веселые истории о том, как скачет галка по ельничку, как ехал Фома на курице, как курочка в сапожках избушку метет, как поссорился кот с кошкой.</a:t>
            </a:r>
            <a:r>
              <a:rPr lang="ru-RU" sz="3600" smtClean="0"/>
              <a:t> </a:t>
            </a:r>
          </a:p>
          <a:p>
            <a:pPr marL="341313" indent="-341313" algn="ctr" eaLnBrk="1" hangingPunct="1">
              <a:lnSpc>
                <a:spcPct val="80000"/>
              </a:lnSpc>
              <a:spcBef>
                <a:spcPts val="600"/>
              </a:spcBef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ru-RU" sz="2400" b="1" i="1" smtClean="0">
              <a:solidFill>
                <a:srgbClr val="CC0000"/>
              </a:solidFill>
            </a:endParaRPr>
          </a:p>
          <a:p>
            <a:pPr marL="341313" indent="-341313" algn="ctr" eaLnBrk="1" hangingPunct="1">
              <a:lnSpc>
                <a:spcPct val="80000"/>
              </a:lnSpc>
              <a:spcBef>
                <a:spcPts val="600"/>
              </a:spcBef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400" b="1" i="1" smtClean="0">
                <a:solidFill>
                  <a:srgbClr val="CC0000"/>
                </a:solidFill>
              </a:rPr>
              <a:t>Сова, совинька, сова,</a:t>
            </a:r>
          </a:p>
          <a:p>
            <a:pPr marL="341313" indent="-341313" algn="ctr" eaLnBrk="1" hangingPunct="1">
              <a:lnSpc>
                <a:spcPct val="80000"/>
              </a:lnSpc>
              <a:spcBef>
                <a:spcPts val="600"/>
              </a:spcBef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400" b="1" i="1" smtClean="0">
                <a:solidFill>
                  <a:srgbClr val="CC0000"/>
                </a:solidFill>
              </a:rPr>
              <a:t>Большая голова,</a:t>
            </a:r>
          </a:p>
          <a:p>
            <a:pPr marL="341313" indent="-341313" algn="ctr" eaLnBrk="1" hangingPunct="1">
              <a:lnSpc>
                <a:spcPct val="80000"/>
              </a:lnSpc>
              <a:spcBef>
                <a:spcPts val="600"/>
              </a:spcBef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400" b="1" i="1" smtClean="0">
                <a:solidFill>
                  <a:srgbClr val="CC0000"/>
                </a:solidFill>
              </a:rPr>
              <a:t>На кол сидела, в стороны глядела,</a:t>
            </a:r>
          </a:p>
          <a:p>
            <a:pPr marL="341313" indent="-341313" algn="ctr" eaLnBrk="1" hangingPunct="1">
              <a:lnSpc>
                <a:spcPct val="80000"/>
              </a:lnSpc>
              <a:spcBef>
                <a:spcPts val="600"/>
              </a:spcBef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400" b="1" i="1" smtClean="0">
                <a:solidFill>
                  <a:srgbClr val="CC0000"/>
                </a:solidFill>
              </a:rPr>
              <a:t>Головой вертела.</a:t>
            </a: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1536700" y="1412875"/>
            <a:ext cx="6324600" cy="701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 eaLnBrk="1" hangingPunct="1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b="1" i="1">
                <a:solidFill>
                  <a:srgbClr val="CC3300"/>
                </a:solidFill>
                <a:latin typeface="Arial" charset="0"/>
              </a:rPr>
              <a:t>стихотворение, похожее на короткую сказку. </a:t>
            </a:r>
          </a:p>
          <a:p>
            <a:pPr algn="ctr" eaLnBrk="1" hangingPunct="1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b="1" i="1">
              <a:solidFill>
                <a:srgbClr val="CC3300"/>
              </a:solidFill>
              <a:latin typeface="Arial" charset="0"/>
            </a:endParaRPr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81850" y="4987925"/>
            <a:ext cx="1962150" cy="1870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" dur="1000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0" dur="1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3" dur="10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6" dur="10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9" dur="10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22" dur="10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25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1"/>
          <p:cNvSpPr>
            <a:spLocks noChangeArrowheads="1"/>
          </p:cNvSpPr>
          <p:nvPr/>
        </p:nvSpPr>
        <p:spPr bwMode="auto">
          <a:xfrm>
            <a:off x="468313" y="333375"/>
            <a:ext cx="8135937" cy="1079500"/>
          </a:xfrm>
          <a:prstGeom prst="bevel">
            <a:avLst>
              <a:gd name="adj" fmla="val 12500"/>
            </a:avLst>
          </a:prstGeom>
          <a:noFill/>
          <a:ln w="9360" cap="sq">
            <a:solidFill>
              <a:srgbClr val="CC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sz="18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1188" y="476250"/>
            <a:ext cx="8229600" cy="1312863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000" b="1" smtClean="0">
                <a:solidFill>
                  <a:srgbClr val="CC0000"/>
                </a:solidFill>
              </a:rPr>
              <a:t>Закличка -</a:t>
            </a:r>
            <a:r>
              <a:rPr lang="ru-RU" sz="4000" b="1" smtClean="0">
                <a:solidFill>
                  <a:srgbClr val="FFFFFF"/>
                </a:solidFill>
              </a:rPr>
              <a:t/>
            </a:r>
            <a:br>
              <a:rPr lang="ru-RU" sz="4000" b="1" smtClean="0">
                <a:solidFill>
                  <a:srgbClr val="FFFFFF"/>
                </a:solidFill>
              </a:rPr>
            </a:br>
            <a:endParaRPr lang="ru-RU" sz="4000" b="1" smtClean="0">
              <a:solidFill>
                <a:srgbClr val="FFFFFF"/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2781300"/>
            <a:ext cx="7427913" cy="3344863"/>
          </a:xfrm>
        </p:spPr>
        <p:txBody>
          <a:bodyPr/>
          <a:lstStyle/>
          <a:p>
            <a:pPr indent="-341313" algn="ctr" eaLnBrk="1" hangingPunct="1">
              <a:spcBef>
                <a:spcPts val="50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2000" b="1" i="1" smtClean="0">
                <a:solidFill>
                  <a:srgbClr val="CC0000"/>
                </a:solidFill>
              </a:rPr>
              <a:t>- Весна красна! На чем пришла?</a:t>
            </a:r>
          </a:p>
          <a:p>
            <a:pPr indent="-341313" algn="ctr" eaLnBrk="1" hangingPunct="1">
              <a:spcBef>
                <a:spcPts val="500"/>
              </a:spcBef>
              <a:buClr>
                <a:srgbClr val="CC0000"/>
              </a:buClr>
              <a:buFont typeface="Arial" charset="0"/>
              <a:buChar char="-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2000" b="1" i="1" smtClean="0">
                <a:solidFill>
                  <a:srgbClr val="CC0000"/>
                </a:solidFill>
              </a:rPr>
              <a:t>На сошечке, на бороночке!</a:t>
            </a:r>
          </a:p>
          <a:p>
            <a:pPr indent="-341313" algn="ctr" eaLnBrk="1" hangingPunct="1">
              <a:spcBef>
                <a:spcPts val="500"/>
              </a:spcBef>
              <a:buClr>
                <a:srgbClr val="CC0000"/>
              </a:buClr>
              <a:buFont typeface="Arial" charset="0"/>
              <a:buChar char="-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2000" b="1" i="1" smtClean="0">
                <a:solidFill>
                  <a:srgbClr val="CC0000"/>
                </a:solidFill>
              </a:rPr>
              <a:t>На овсяном снопочку,</a:t>
            </a:r>
          </a:p>
          <a:p>
            <a:pPr indent="-341313" algn="ctr" eaLnBrk="1" hangingPunct="1">
              <a:spcBef>
                <a:spcPts val="500"/>
              </a:spcBef>
              <a:buClr>
                <a:srgbClr val="CC0000"/>
              </a:buClr>
              <a:buFont typeface="Arial" charset="0"/>
              <a:buChar char="-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2000" b="1" i="1" smtClean="0">
                <a:solidFill>
                  <a:srgbClr val="CC0000"/>
                </a:solidFill>
              </a:rPr>
              <a:t>На ржаном колосочку!</a:t>
            </a:r>
          </a:p>
          <a:p>
            <a:pPr indent="-341313" algn="ctr" eaLnBrk="1" hangingPunct="1">
              <a:spcBef>
                <a:spcPts val="500"/>
              </a:spcBef>
              <a:buClr>
                <a:srgbClr val="CC0000"/>
              </a:buClr>
              <a:buFont typeface="Arial" charset="0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ru-RU" sz="2000" b="1" i="1" smtClean="0">
              <a:solidFill>
                <a:srgbClr val="CC0000"/>
              </a:solidFill>
            </a:endParaRPr>
          </a:p>
          <a:p>
            <a:pPr indent="-341313" algn="r" eaLnBrk="1" hangingPunct="1">
              <a:spcBef>
                <a:spcPts val="500"/>
              </a:spcBef>
              <a:buClr>
                <a:srgbClr val="CC0000"/>
              </a:buClr>
              <a:buFont typeface="Arial" charset="0"/>
              <a:buChar char="-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2000" b="1" i="1" smtClean="0">
                <a:solidFill>
                  <a:srgbClr val="CC0000"/>
                </a:solidFill>
              </a:rPr>
              <a:t>Иди, дождик, дождичек,</a:t>
            </a:r>
          </a:p>
          <a:p>
            <a:pPr indent="-341313" algn="r" eaLnBrk="1" hangingPunct="1">
              <a:spcBef>
                <a:spcPts val="500"/>
              </a:spcBef>
              <a:buClr>
                <a:srgbClr val="CC0000"/>
              </a:buClr>
              <a:buFont typeface="Arial" charset="0"/>
              <a:buChar char="-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2000" b="1" i="1" smtClean="0">
                <a:solidFill>
                  <a:srgbClr val="CC0000"/>
                </a:solidFill>
              </a:rPr>
              <a:t>Пробуравь землицу,</a:t>
            </a:r>
          </a:p>
          <a:p>
            <a:pPr indent="-341313" algn="r" eaLnBrk="1" hangingPunct="1">
              <a:spcBef>
                <a:spcPts val="500"/>
              </a:spcBef>
              <a:buClr>
                <a:srgbClr val="CC0000"/>
              </a:buClr>
              <a:buFont typeface="Arial" charset="0"/>
              <a:buChar char="-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2000" b="1" i="1" smtClean="0">
                <a:solidFill>
                  <a:srgbClr val="CC0000"/>
                </a:solidFill>
              </a:rPr>
              <a:t>Дай нам водицу!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750" y="5572125"/>
            <a:ext cx="1257300" cy="1285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395288" y="1557338"/>
            <a:ext cx="8280400" cy="703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1" hangingPunct="1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b="1" i="1">
                <a:solidFill>
                  <a:srgbClr val="CC3300"/>
                </a:solidFill>
                <a:latin typeface="Arial" charset="0"/>
              </a:rPr>
              <a:t>короткое стихотворение, </a:t>
            </a:r>
          </a:p>
          <a:p>
            <a:pPr algn="ctr" eaLnBrk="1" hangingPunct="1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b="1" i="1">
                <a:solidFill>
                  <a:srgbClr val="CC3300"/>
                </a:solidFill>
                <a:latin typeface="Arial" charset="0"/>
              </a:rPr>
              <a:t>которое выкликали, участвуя в обрядах календарного цикла.</a:t>
            </a:r>
          </a:p>
        </p:txBody>
      </p:sp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581525"/>
            <a:ext cx="581025" cy="619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" dur="1000"/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0" dur="1000"/>
                                        <p:tgtEl>
                                          <p:spTgt spid="10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3" dur="1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6" dur="10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9" dur="10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22" dur="10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25" dur="1000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28" dur="1000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31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34" dur="1000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37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1"/>
          <p:cNvSpPr>
            <a:spLocks noChangeArrowheads="1"/>
          </p:cNvSpPr>
          <p:nvPr/>
        </p:nvSpPr>
        <p:spPr bwMode="auto">
          <a:xfrm>
            <a:off x="539750" y="404813"/>
            <a:ext cx="8064500" cy="1223962"/>
          </a:xfrm>
          <a:prstGeom prst="bevel">
            <a:avLst>
              <a:gd name="adj" fmla="val 12500"/>
            </a:avLst>
          </a:prstGeom>
          <a:noFill/>
          <a:ln w="9360" cap="sq">
            <a:solidFill>
              <a:srgbClr val="CC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sz="18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-115888"/>
            <a:ext cx="8229600" cy="1922463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000" smtClean="0"/>
              <a:t/>
            </a:r>
            <a:br>
              <a:rPr lang="ru-RU" sz="4000" smtClean="0"/>
            </a:br>
            <a:r>
              <a:rPr lang="ru-RU" sz="4000" b="1" smtClean="0">
                <a:solidFill>
                  <a:srgbClr val="CC0000"/>
                </a:solidFill>
              </a:rPr>
              <a:t>Приговорка</a:t>
            </a:r>
            <a:r>
              <a:rPr lang="ru-RU" sz="4000" smtClean="0"/>
              <a:t> </a:t>
            </a:r>
            <a:r>
              <a:rPr lang="ru-RU" sz="4000" smtClean="0">
                <a:solidFill>
                  <a:srgbClr val="CC0000"/>
                </a:solidFill>
              </a:rPr>
              <a:t>–</a:t>
            </a:r>
            <a:r>
              <a:rPr lang="ru-RU" sz="4000" smtClean="0"/>
              <a:t> </a:t>
            </a:r>
            <a:br>
              <a:rPr lang="ru-RU" sz="4000" smtClean="0"/>
            </a:br>
            <a:endParaRPr lang="ru-RU" sz="4000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9750" y="3141663"/>
            <a:ext cx="6923088" cy="3217862"/>
          </a:xfrm>
        </p:spPr>
        <p:txBody>
          <a:bodyPr/>
          <a:lstStyle/>
          <a:p>
            <a:pPr marL="341313" indent="-341313" eaLnBrk="1" hangingPunct="1">
              <a:lnSpc>
                <a:spcPct val="90000"/>
              </a:lnSpc>
              <a:spcBef>
                <a:spcPts val="500"/>
              </a:spcBef>
              <a:buClr>
                <a:srgbClr val="CC3300"/>
              </a:buCl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000" i="1" smtClean="0">
                <a:solidFill>
                  <a:srgbClr val="CC3300"/>
                </a:solidFill>
              </a:rPr>
              <a:t>От воды, залившейся в уши, избавляются прыгая и произнося приговорку.</a:t>
            </a:r>
          </a:p>
          <a:p>
            <a:pPr marL="341313" indent="-341313" eaLnBrk="1" hangingPunct="1">
              <a:lnSpc>
                <a:spcPct val="90000"/>
              </a:lnSpc>
              <a:spcBef>
                <a:spcPts val="500"/>
              </a:spcBef>
              <a:buClr>
                <a:srgbClr val="CC3300"/>
              </a:buCl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000" i="1" smtClean="0">
                <a:solidFill>
                  <a:srgbClr val="CC3300"/>
                </a:solidFill>
              </a:rPr>
              <a:t>Во время купания ныряют на последних словах приговорки.</a:t>
            </a:r>
          </a:p>
          <a:p>
            <a:pPr marL="341313" indent="-341313" eaLnBrk="1" hangingPunct="1">
              <a:lnSpc>
                <a:spcPct val="90000"/>
              </a:lnSpc>
              <a:spcBef>
                <a:spcPts val="500"/>
              </a:spcBef>
              <a:buClr>
                <a:srgbClr val="CC3300"/>
              </a:buCl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000" i="1" smtClean="0">
                <a:solidFill>
                  <a:srgbClr val="CC3300"/>
                </a:solidFill>
              </a:rPr>
              <a:t>С помощью приговорки спрашивают у кукушки, сколько лет жить.</a:t>
            </a:r>
          </a:p>
          <a:p>
            <a:pPr marL="341313" indent="-341313" eaLnBrk="1" hangingPunct="1">
              <a:lnSpc>
                <a:spcPct val="90000"/>
              </a:lnSpc>
              <a:spcBef>
                <a:spcPts val="500"/>
              </a:spcBef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ru-RU" sz="2000" i="1" smtClean="0">
              <a:solidFill>
                <a:srgbClr val="CC3300"/>
              </a:solidFill>
            </a:endParaRPr>
          </a:p>
          <a:p>
            <a:pPr marL="341313" indent="-341313" algn="ctr" eaLnBrk="1" hangingPunct="1">
              <a:lnSpc>
                <a:spcPct val="90000"/>
              </a:lnSpc>
              <a:spcBef>
                <a:spcPts val="500"/>
              </a:spcBef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000" b="1" i="1" smtClean="0">
                <a:solidFill>
                  <a:srgbClr val="CC0000"/>
                </a:solidFill>
              </a:rPr>
              <a:t>Мышка, мышка,</a:t>
            </a:r>
          </a:p>
          <a:p>
            <a:pPr marL="341313" indent="-341313" algn="ctr" eaLnBrk="1" hangingPunct="1">
              <a:lnSpc>
                <a:spcPct val="90000"/>
              </a:lnSpc>
              <a:spcBef>
                <a:spcPts val="500"/>
              </a:spcBef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000" b="1" i="1" smtClean="0">
                <a:solidFill>
                  <a:srgbClr val="CC0000"/>
                </a:solidFill>
              </a:rPr>
              <a:t>На тебе зуб костяной,</a:t>
            </a:r>
          </a:p>
          <a:p>
            <a:pPr marL="341313" indent="-341313" algn="ctr" eaLnBrk="1" hangingPunct="1">
              <a:lnSpc>
                <a:spcPct val="90000"/>
              </a:lnSpc>
              <a:spcBef>
                <a:spcPts val="500"/>
              </a:spcBef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000" b="1" i="1" smtClean="0">
                <a:solidFill>
                  <a:srgbClr val="CC0000"/>
                </a:solidFill>
              </a:rPr>
              <a:t>А мне стальной.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539750" y="1773238"/>
            <a:ext cx="7920038" cy="13128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1" hangingPunct="1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b="1" i="1">
                <a:solidFill>
                  <a:srgbClr val="CC3300"/>
                </a:solidFill>
                <a:latin typeface="Arial" charset="0"/>
              </a:rPr>
              <a:t>коротенькое стихотворение, </a:t>
            </a:r>
          </a:p>
          <a:p>
            <a:pPr algn="ctr" eaLnBrk="1" hangingPunct="1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b="1" i="1">
                <a:solidFill>
                  <a:srgbClr val="CC3300"/>
                </a:solidFill>
                <a:latin typeface="Arial" charset="0"/>
              </a:rPr>
              <a:t>которое произносят в разных случаях, например, обращаясь к живым существам – улитке, божьей коровке, птицам, домашним животным.</a:t>
            </a:r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29475" y="5340350"/>
            <a:ext cx="1914525" cy="1517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" dur="1000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0" dur="1000"/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3" dur="1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6" dur="10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9" dur="10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22" dur="10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25" dur="10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28" dur="1000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31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1"/>
          <p:cNvSpPr>
            <a:spLocks noChangeArrowheads="1"/>
          </p:cNvSpPr>
          <p:nvPr/>
        </p:nvSpPr>
        <p:spPr bwMode="auto">
          <a:xfrm>
            <a:off x="539750" y="260350"/>
            <a:ext cx="8135938" cy="1008063"/>
          </a:xfrm>
          <a:prstGeom prst="bevel">
            <a:avLst>
              <a:gd name="adj" fmla="val 12500"/>
            </a:avLst>
          </a:prstGeom>
          <a:noFill/>
          <a:ln w="9360" cap="sq">
            <a:solidFill>
              <a:srgbClr val="CC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sz="18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-315913"/>
            <a:ext cx="8229600" cy="1922463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000" smtClean="0">
                <a:solidFill>
                  <a:srgbClr val="FFFFFF"/>
                </a:solidFill>
              </a:rPr>
              <a:t/>
            </a:r>
            <a:br>
              <a:rPr lang="ru-RU" sz="4000" smtClean="0">
                <a:solidFill>
                  <a:srgbClr val="FFFFFF"/>
                </a:solidFill>
              </a:rPr>
            </a:br>
            <a:r>
              <a:rPr lang="ru-RU" sz="4000" b="1" smtClean="0">
                <a:solidFill>
                  <a:srgbClr val="CC0000"/>
                </a:solidFill>
              </a:rPr>
              <a:t>Считалка – </a:t>
            </a:r>
            <a:br>
              <a:rPr lang="ru-RU" sz="4000" b="1" smtClean="0">
                <a:solidFill>
                  <a:srgbClr val="CC0000"/>
                </a:solidFill>
              </a:rPr>
            </a:br>
            <a:endParaRPr lang="ru-RU" sz="4000" b="1" smtClean="0">
              <a:solidFill>
                <a:srgbClr val="CC0000"/>
              </a:solidFill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2205038"/>
            <a:ext cx="8075613" cy="3998912"/>
          </a:xfrm>
        </p:spPr>
        <p:txBody>
          <a:bodyPr/>
          <a:lstStyle/>
          <a:p>
            <a:pPr marL="341313" indent="-341313" algn="ctr" eaLnBrk="1" hangingPunct="1">
              <a:spcBef>
                <a:spcPts val="300"/>
              </a:spcBef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ru-RU" b="1" i="1" smtClean="0">
              <a:solidFill>
                <a:srgbClr val="CC6600"/>
              </a:solidFill>
            </a:endParaRP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395288" y="1412875"/>
            <a:ext cx="8532812" cy="1008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1" hangingPunct="1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b="1" i="1">
                <a:solidFill>
                  <a:srgbClr val="CC3300"/>
                </a:solidFill>
                <a:latin typeface="Arial" charset="0"/>
              </a:rPr>
              <a:t>короткий стишок, </a:t>
            </a:r>
          </a:p>
          <a:p>
            <a:pPr algn="ctr" eaLnBrk="1" hangingPunct="1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b="1" i="1">
                <a:solidFill>
                  <a:srgbClr val="CC3300"/>
                </a:solidFill>
                <a:latin typeface="Arial" charset="0"/>
              </a:rPr>
              <a:t>с помощью которого определяют, кто в игре водит.</a:t>
            </a:r>
            <a:br>
              <a:rPr lang="ru-RU" b="1" i="1">
                <a:solidFill>
                  <a:srgbClr val="CC3300"/>
                </a:solidFill>
                <a:latin typeface="Arial" charset="0"/>
              </a:rPr>
            </a:br>
            <a:endParaRPr lang="ru-RU" b="1" i="1">
              <a:solidFill>
                <a:srgbClr val="CC3300"/>
              </a:solidFill>
              <a:latin typeface="Arial" charset="0"/>
            </a:endParaRPr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4724400"/>
            <a:ext cx="1697038" cy="1679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0487" name="Picture 8" descr="Deti27_Ru-67434"/>
          <p:cNvPicPr>
            <a:picLocks noChangeAspect="1" noChangeArrowheads="1"/>
          </p:cNvPicPr>
          <p:nvPr/>
        </p:nvPicPr>
        <p:blipFill>
          <a:blip r:embed="rId5"/>
          <a:srcRect l="-25325"/>
          <a:stretch>
            <a:fillRect/>
          </a:stretch>
        </p:blipFill>
        <p:spPr bwMode="auto">
          <a:xfrm>
            <a:off x="539750" y="2276475"/>
            <a:ext cx="3217863" cy="198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10" descr="Deti27_Ru-5632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79838" y="2276475"/>
            <a:ext cx="3375025" cy="225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Picture 12" descr="Deti27_Ru-3353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24075" y="4354513"/>
            <a:ext cx="3752850" cy="250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" dur="1000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0" dur="1000"/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3" dur="1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6" dur="1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CC3300"/>
                </a:solidFill>
              </a:rPr>
              <a:t>Устное народное творчество. Фольклор.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smtClean="0">
                <a:solidFill>
                  <a:srgbClr val="996633"/>
                </a:solidFill>
              </a:rPr>
              <a:t>Фольклор -</a:t>
            </a:r>
          </a:p>
          <a:p>
            <a:endParaRPr lang="ru-RU" smtClean="0"/>
          </a:p>
        </p:txBody>
      </p:sp>
      <p:sp>
        <p:nvSpPr>
          <p:cNvPr id="4100" name="AutoShape 4"/>
          <p:cNvSpPr>
            <a:spLocks noChangeArrowheads="1"/>
          </p:cNvSpPr>
          <p:nvPr/>
        </p:nvSpPr>
        <p:spPr bwMode="auto">
          <a:xfrm rot="7440000">
            <a:off x="2358231" y="2763044"/>
            <a:ext cx="1457325" cy="198438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706770930 h 21600"/>
              <a:gd name="T4" fmla="*/ 2147483647 w 21600"/>
              <a:gd name="T5" fmla="*/ 1413543037 h 21600"/>
              <a:gd name="T6" fmla="*/ 2147483647 w 21600"/>
              <a:gd name="T7" fmla="*/ 70677093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9900">
              <a:alpha val="52940"/>
            </a:srgbClr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sz="18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101" name="AutoShape 5"/>
          <p:cNvSpPr>
            <a:spLocks noChangeArrowheads="1"/>
          </p:cNvSpPr>
          <p:nvPr/>
        </p:nvSpPr>
        <p:spPr bwMode="auto">
          <a:xfrm rot="5400000">
            <a:off x="3383757" y="3321843"/>
            <a:ext cx="2089150" cy="144463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144521321 h 21600"/>
              <a:gd name="T4" fmla="*/ 2147483647 w 21600"/>
              <a:gd name="T5" fmla="*/ 289042643 h 21600"/>
              <a:gd name="T6" fmla="*/ 2147483647 w 21600"/>
              <a:gd name="T7" fmla="*/ 144521321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9900">
              <a:alpha val="50980"/>
            </a:srgbClr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sz="18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102" name="AutoShape 6"/>
          <p:cNvSpPr>
            <a:spLocks noChangeArrowheads="1"/>
          </p:cNvSpPr>
          <p:nvPr/>
        </p:nvSpPr>
        <p:spPr bwMode="auto">
          <a:xfrm rot="4020000">
            <a:off x="5022056" y="2905919"/>
            <a:ext cx="1457325" cy="198438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706767990 h 21600"/>
              <a:gd name="T4" fmla="*/ 2147483647 w 21600"/>
              <a:gd name="T5" fmla="*/ 1413527749 h 21600"/>
              <a:gd name="T6" fmla="*/ 2147483647 w 21600"/>
              <a:gd name="T7" fmla="*/ 70676799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9900">
              <a:alpha val="56862"/>
            </a:srgbClr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sz="18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079" name="Rectangle 9"/>
          <p:cNvSpPr>
            <a:spLocks noChangeArrowheads="1"/>
          </p:cNvSpPr>
          <p:nvPr/>
        </p:nvSpPr>
        <p:spPr bwMode="auto">
          <a:xfrm>
            <a:off x="900113" y="3716338"/>
            <a:ext cx="26558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buSzPct val="100000"/>
            </a:pPr>
            <a:r>
              <a:rPr lang="ru-RU" sz="1800" b="1">
                <a:solidFill>
                  <a:srgbClr val="996633"/>
                </a:solidFill>
                <a:latin typeface="Arial" charset="0"/>
              </a:rPr>
              <a:t>народное</a:t>
            </a:r>
            <a:r>
              <a:rPr lang="ru-RU" sz="1800" b="1">
                <a:solidFill>
                  <a:srgbClr val="99CC00"/>
                </a:solidFill>
                <a:latin typeface="Arial" charset="0"/>
              </a:rPr>
              <a:t> </a:t>
            </a:r>
            <a:r>
              <a:rPr lang="ru-RU" sz="1800" b="1">
                <a:solidFill>
                  <a:srgbClr val="996633"/>
                </a:solidFill>
                <a:latin typeface="Arial" charset="0"/>
              </a:rPr>
              <a:t>творчество</a:t>
            </a:r>
          </a:p>
        </p:txBody>
      </p:sp>
      <p:sp>
        <p:nvSpPr>
          <p:cNvPr id="3080" name="Rectangle 10"/>
          <p:cNvSpPr>
            <a:spLocks noChangeArrowheads="1"/>
          </p:cNvSpPr>
          <p:nvPr/>
        </p:nvSpPr>
        <p:spPr bwMode="auto">
          <a:xfrm>
            <a:off x="2484438" y="4652963"/>
            <a:ext cx="45720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1800" b="1">
                <a:solidFill>
                  <a:srgbClr val="996633"/>
                </a:solidFill>
                <a:latin typeface="Arial" charset="0"/>
              </a:rPr>
              <a:t>совокупность обычаев, обрядов, 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1800" b="1">
                <a:solidFill>
                  <a:srgbClr val="996633"/>
                </a:solidFill>
                <a:latin typeface="Arial" charset="0"/>
              </a:rPr>
              <a:t>песен и других явлений народного быта.</a:t>
            </a:r>
          </a:p>
        </p:txBody>
      </p:sp>
      <p:sp>
        <p:nvSpPr>
          <p:cNvPr id="3081" name="Rectangle 11"/>
          <p:cNvSpPr>
            <a:spLocks noChangeArrowheads="1"/>
          </p:cNvSpPr>
          <p:nvPr/>
        </p:nvSpPr>
        <p:spPr bwMode="auto">
          <a:xfrm>
            <a:off x="5795963" y="3716338"/>
            <a:ext cx="4572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1800" b="1">
                <a:solidFill>
                  <a:srgbClr val="996633"/>
                </a:solidFill>
                <a:latin typeface="Arial" charset="0"/>
              </a:rPr>
              <a:t>англ. </a:t>
            </a:r>
            <a:r>
              <a:rPr lang="en-US" sz="1800" b="1">
                <a:solidFill>
                  <a:srgbClr val="996633"/>
                </a:solidFill>
                <a:latin typeface="Arial" charset="0"/>
              </a:rPr>
              <a:t>folk – </a:t>
            </a:r>
            <a:r>
              <a:rPr lang="ru-RU" sz="1800" b="1">
                <a:solidFill>
                  <a:srgbClr val="996633"/>
                </a:solidFill>
                <a:latin typeface="Arial" charset="0"/>
              </a:rPr>
              <a:t>народ,</a:t>
            </a:r>
            <a:r>
              <a:rPr lang="en-US" sz="1800" b="1">
                <a:solidFill>
                  <a:srgbClr val="996633"/>
                </a:solidFill>
                <a:latin typeface="Arial" charset="0"/>
              </a:rPr>
              <a:t> 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800" b="1">
                <a:solidFill>
                  <a:srgbClr val="996633"/>
                </a:solidFill>
                <a:latin typeface="Arial" charset="0"/>
              </a:rPr>
              <a:t>lore </a:t>
            </a:r>
            <a:r>
              <a:rPr lang="ru-RU" sz="1800" b="1">
                <a:solidFill>
                  <a:srgbClr val="996633"/>
                </a:solidFill>
                <a:latin typeface="Arial" charset="0"/>
              </a:rPr>
              <a:t>– мудрость, знание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0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3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nimBg="1"/>
      <p:bldP spid="4101" grpId="0" animBg="1"/>
      <p:bldP spid="410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323850" y="4254500"/>
            <a:ext cx="7488238" cy="2349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marL="342900" indent="-341313" algn="ctr" eaLnBrk="1" hangingPunct="1">
              <a:buSzPct val="10000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endParaRPr lang="ru-RU" sz="1800">
              <a:solidFill>
                <a:srgbClr val="000000"/>
              </a:solidFill>
              <a:latin typeface="Arial" charset="0"/>
            </a:endParaRPr>
          </a:p>
          <a:p>
            <a:pPr marL="342900" indent="-341313" algn="ctr" eaLnBrk="1" hangingPunct="1">
              <a:buClr>
                <a:srgbClr val="CC0000"/>
              </a:buClr>
              <a:buSzPct val="100000"/>
              <a:buFont typeface="Times New Roman" pitchFamily="18" charset="0"/>
              <a:buAutoNum type="arabicPeriod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ru-RU" sz="1800" b="1" i="1">
                <a:solidFill>
                  <a:srgbClr val="CC0000"/>
                </a:solidFill>
                <a:latin typeface="Arial" charset="0"/>
              </a:rPr>
              <a:t>Стоит копна посреди двора, спереди вилы, а сзади метла.</a:t>
            </a:r>
          </a:p>
          <a:p>
            <a:pPr marL="342900" indent="-341313" algn="ctr" eaLnBrk="1" hangingPunct="1">
              <a:buSzPct val="10000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endParaRPr lang="ru-RU" sz="1800" b="1" i="1">
              <a:solidFill>
                <a:srgbClr val="CC0000"/>
              </a:solidFill>
              <a:latin typeface="Arial" charset="0"/>
            </a:endParaRPr>
          </a:p>
          <a:p>
            <a:pPr marL="342900" indent="-341313" algn="ctr" eaLnBrk="1" hangingPunct="1">
              <a:buSzPct val="10000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ru-RU" sz="1800" b="1" i="1">
                <a:solidFill>
                  <a:srgbClr val="CC0000"/>
                </a:solidFill>
                <a:latin typeface="Arial" charset="0"/>
              </a:rPr>
              <a:t> </a:t>
            </a:r>
          </a:p>
          <a:p>
            <a:pPr marL="342900" indent="-341313" algn="ctr" eaLnBrk="1" hangingPunct="1">
              <a:buSzPct val="10000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endParaRPr lang="ru-RU" sz="1800" b="1" i="1">
              <a:solidFill>
                <a:srgbClr val="CC0000"/>
              </a:solidFill>
              <a:latin typeface="Arial" charset="0"/>
            </a:endParaRPr>
          </a:p>
          <a:p>
            <a:pPr marL="342900" indent="-341313" algn="ctr" eaLnBrk="1" hangingPunct="1">
              <a:buSzPct val="10000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ru-RU" sz="1800" b="1" i="1">
                <a:solidFill>
                  <a:srgbClr val="CC0000"/>
                </a:solidFill>
                <a:latin typeface="Arial" charset="0"/>
              </a:rPr>
              <a:t>2. Русская барыня в платке расписном имеет много детишек.</a:t>
            </a:r>
            <a:r>
              <a:rPr lang="ru-RU" b="1" i="1">
                <a:solidFill>
                  <a:srgbClr val="CC0000"/>
                </a:solidFill>
                <a:latin typeface="Arial" charset="0"/>
              </a:rPr>
              <a:t> </a:t>
            </a:r>
          </a:p>
          <a:p>
            <a:pPr marL="342900" indent="-341313" algn="ctr">
              <a:buSzPct val="10000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endParaRPr lang="ru-RU" b="1" i="1">
              <a:solidFill>
                <a:srgbClr val="CC0000"/>
              </a:solidFill>
              <a:latin typeface="Arial" charset="0"/>
            </a:endParaRPr>
          </a:p>
        </p:txBody>
      </p:sp>
      <p:sp>
        <p:nvSpPr>
          <p:cNvPr id="21507" name="AutoShape 2"/>
          <p:cNvSpPr>
            <a:spLocks noChangeArrowheads="1"/>
          </p:cNvSpPr>
          <p:nvPr/>
        </p:nvSpPr>
        <p:spPr bwMode="auto">
          <a:xfrm>
            <a:off x="539750" y="476250"/>
            <a:ext cx="8064500" cy="1008063"/>
          </a:xfrm>
          <a:prstGeom prst="bevel">
            <a:avLst>
              <a:gd name="adj" fmla="val 12500"/>
            </a:avLst>
          </a:prstGeom>
          <a:noFill/>
          <a:ln w="9360" cap="sq">
            <a:solidFill>
              <a:srgbClr val="CC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sz="18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-115888"/>
            <a:ext cx="8229600" cy="1922463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000" b="1" smtClean="0">
                <a:solidFill>
                  <a:srgbClr val="CC0000"/>
                </a:solidFill>
              </a:rPr>
              <a:t/>
            </a:r>
            <a:br>
              <a:rPr lang="ru-RU" sz="4000" b="1" smtClean="0">
                <a:solidFill>
                  <a:srgbClr val="CC0000"/>
                </a:solidFill>
              </a:rPr>
            </a:br>
            <a:r>
              <a:rPr lang="ru-RU" sz="4000" b="1" smtClean="0">
                <a:solidFill>
                  <a:srgbClr val="CC0000"/>
                </a:solidFill>
              </a:rPr>
              <a:t>Загадка – </a:t>
            </a:r>
            <a:br>
              <a:rPr lang="ru-RU" sz="4000" b="1" smtClean="0">
                <a:solidFill>
                  <a:srgbClr val="CC0000"/>
                </a:solidFill>
              </a:rPr>
            </a:br>
            <a:endParaRPr lang="ru-RU" sz="4000" b="1" smtClean="0">
              <a:solidFill>
                <a:srgbClr val="CC0000"/>
              </a:solidFill>
            </a:endParaRP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2276475"/>
            <a:ext cx="7993062" cy="2014538"/>
          </a:xfrm>
        </p:spPr>
        <p:txBody>
          <a:bodyPr/>
          <a:lstStyle/>
          <a:p>
            <a:pPr marL="0" indent="457200" algn="just" eaLnBrk="1" hangingPunct="1">
              <a:lnSpc>
                <a:spcPct val="80000"/>
              </a:lnSpc>
              <a:spcBef>
                <a:spcPts val="600"/>
              </a:spcBef>
              <a:buClr>
                <a:srgbClr val="CC6600"/>
              </a:buClr>
              <a:buFont typeface="Times New Roman" pitchFamily="18" charset="0"/>
              <a:buBlip>
                <a:blip r:embed="rId4"/>
              </a:buBlip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ru-RU" sz="2400" b="1" i="1" smtClean="0">
                <a:solidFill>
                  <a:srgbClr val="CC6600"/>
                </a:solidFill>
              </a:rPr>
              <a:t>Придумывать загадки – это значит находить важное, интересное, необычное в явлениях и предметах.</a:t>
            </a:r>
          </a:p>
          <a:p>
            <a:pPr marL="0" indent="457200" algn="just" eaLnBrk="1" hangingPunct="1">
              <a:lnSpc>
                <a:spcPct val="80000"/>
              </a:lnSpc>
              <a:spcBef>
                <a:spcPts val="700"/>
              </a:spcBef>
              <a:buClr>
                <a:srgbClr val="CC6600"/>
              </a:buClr>
              <a:buFont typeface="Times New Roman" pitchFamily="18" charset="0"/>
              <a:buBlip>
                <a:blip r:embed="rId4"/>
              </a:buBlip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ru-RU" sz="2400" b="1" i="1" smtClean="0">
                <a:solidFill>
                  <a:srgbClr val="CC6600"/>
                </a:solidFill>
              </a:rPr>
              <a:t>Находить отгадки – это значит по признакам, действиям и подобию определять предмет или явление.</a:t>
            </a:r>
            <a:r>
              <a:rPr lang="ru-RU" sz="2800" i="1" smtClean="0">
                <a:solidFill>
                  <a:srgbClr val="CC6600"/>
                </a:solidFill>
              </a:rPr>
              <a:t> </a:t>
            </a: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971550" y="1628775"/>
            <a:ext cx="6264275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1" hangingPunct="1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b="1" i="1">
                <a:solidFill>
                  <a:srgbClr val="CC3300"/>
                </a:solidFill>
                <a:latin typeface="Arial" charset="0"/>
              </a:rPr>
              <a:t>выражение, которое нуждается в разгадке.</a:t>
            </a:r>
          </a:p>
        </p:txBody>
      </p:sp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27988" y="5876925"/>
            <a:ext cx="625475" cy="981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32700" y="4797425"/>
            <a:ext cx="1511300" cy="1122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" dur="1000"/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0" dur="1000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3" dur="1000"/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8" dur="1000"/>
                                        <p:tgtEl>
                                          <p:spTgt spid="143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23" dur="1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28" dur="1000"/>
                                        <p:tgtEl>
                                          <p:spTgt spid="143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33" dur="1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Народные игры и танцы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Народная игра – естественный спутник жизни, ребенка, источник радостных эмоций, обладающий великой воспитательной силой. </a:t>
            </a:r>
          </a:p>
        </p:txBody>
      </p:sp>
      <p:pic>
        <p:nvPicPr>
          <p:cNvPr id="22532" name="Picture 8" descr="фото01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1638" y="3763963"/>
            <a:ext cx="3267075" cy="309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10" descr="фото01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4387850"/>
            <a:ext cx="3292475" cy="247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8012" cy="1433513"/>
          </a:xfrm>
        </p:spPr>
        <p:txBody>
          <a:bodyPr/>
          <a:lstStyle/>
          <a:p>
            <a:r>
              <a:rPr lang="ru-RU" smtClean="0"/>
              <a:t>Сказки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Сказка – это вымышленная история со счастливым концом и обязательной победой добра над злом. </a:t>
            </a:r>
          </a:p>
        </p:txBody>
      </p:sp>
      <p:pic>
        <p:nvPicPr>
          <p:cNvPr id="23556" name="Picture 5" descr="Иллюстрация 3 к сказке Кот и лис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0"/>
            <a:ext cx="1385888" cy="158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7" descr="Иллюстрация 5 к сказке Кот и лис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16238" y="3500438"/>
            <a:ext cx="2343150" cy="320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9" descr="Иллюстрация 9 к сказке Кот и лис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9700" y="3429000"/>
            <a:ext cx="3641725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11" descr="Иллюстрация 10 к сказке Кот и лис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3573463"/>
            <a:ext cx="2678112" cy="314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Picture 13" descr="Иллюстрация 2 к сказке Кот и лиса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51725" y="0"/>
            <a:ext cx="1490663" cy="166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фото015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88913"/>
            <a:ext cx="3468688" cy="462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5" descr="фото015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3938" y="260350"/>
            <a:ext cx="2497137" cy="332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6" descr="фото015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1863" y="260350"/>
            <a:ext cx="2928937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8" descr="фото016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48038" y="3168650"/>
            <a:ext cx="2767012" cy="368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фото016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49275"/>
            <a:ext cx="2954338" cy="393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5" descr="фото016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19475" y="404813"/>
            <a:ext cx="2713038" cy="361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6" descr="фото016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59538" y="476250"/>
            <a:ext cx="2684462" cy="357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7" descr="фото016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16238" y="3960813"/>
            <a:ext cx="2173287" cy="289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8" descr="фото016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08625" y="3998913"/>
            <a:ext cx="2144713" cy="285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28588"/>
            <a:ext cx="8228013" cy="1433512"/>
          </a:xfrm>
        </p:spPr>
        <p:txBody>
          <a:bodyPr/>
          <a:lstStyle/>
          <a:p>
            <a:r>
              <a:rPr lang="ru-RU" sz="4000" smtClean="0"/>
              <a:t>Художественно-речевой уголок с элементами устного народного творчества</a:t>
            </a:r>
          </a:p>
        </p:txBody>
      </p:sp>
      <p:pic>
        <p:nvPicPr>
          <p:cNvPr id="26627" name="Picture 6" descr="фото013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63" y="2565400"/>
            <a:ext cx="2928937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9" descr="img4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0200" y="3789363"/>
            <a:ext cx="214312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10" descr="фото015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708275"/>
            <a:ext cx="4300538" cy="322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1" descr="фото017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08400" y="3200400"/>
            <a:ext cx="4876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12" descr="фото017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0"/>
            <a:ext cx="3657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13" descr="фото015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32363" y="0"/>
            <a:ext cx="2684462" cy="357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Пальчиковый театр</a:t>
            </a:r>
          </a:p>
        </p:txBody>
      </p:sp>
      <p:pic>
        <p:nvPicPr>
          <p:cNvPr id="28675" name="Picture 5" descr="фото014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341438"/>
            <a:ext cx="4156075" cy="311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11" descr="фото015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7538" y="1341438"/>
            <a:ext cx="3657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ChangeArrowheads="1"/>
          </p:cNvSpPr>
          <p:nvPr/>
        </p:nvSpPr>
        <p:spPr bwMode="auto">
          <a:xfrm>
            <a:off x="-1189038" y="34290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sz="1800">
              <a:solidFill>
                <a:srgbClr val="003300"/>
              </a:solidFill>
              <a:latin typeface="Arial" charset="0"/>
            </a:endParaRPr>
          </a:p>
        </p:txBody>
      </p:sp>
      <p:sp>
        <p:nvSpPr>
          <p:cNvPr id="29699" name="Rectangle 5"/>
          <p:cNvSpPr>
            <a:spLocks noGrp="1" noChangeArrowheads="1"/>
          </p:cNvSpPr>
          <p:nvPr>
            <p:ph type="title"/>
          </p:nvPr>
        </p:nvSpPr>
        <p:spPr>
          <a:xfrm>
            <a:off x="468313" y="836613"/>
            <a:ext cx="8228012" cy="1433512"/>
          </a:xfrm>
        </p:spPr>
        <p:txBody>
          <a:bodyPr/>
          <a:lstStyle/>
          <a:p>
            <a:r>
              <a:rPr lang="ru-RU" sz="2000" smtClean="0">
                <a:solidFill>
                  <a:srgbClr val="003300"/>
                </a:solidFill>
                <a:latin typeface="Comic Sans MS" pitchFamily="66" charset="0"/>
              </a:rPr>
              <a:t>Таким образом,</a:t>
            </a:r>
            <a:r>
              <a:rPr lang="ru-RU" sz="2000" b="1" smtClean="0">
                <a:solidFill>
                  <a:srgbClr val="003300"/>
                </a:solidFill>
                <a:latin typeface="Comic Sans MS" pitchFamily="66" charset="0"/>
              </a:rPr>
              <a:t> исследования психологов и практиков показывают что:</a:t>
            </a:r>
            <a:r>
              <a:rPr lang="ru-RU" sz="2000" smtClean="0">
                <a:solidFill>
                  <a:srgbClr val="003300"/>
                </a:solidFill>
                <a:latin typeface="Comic Sans MS" pitchFamily="66" charset="0"/>
              </a:rPr>
              <a:t/>
            </a:r>
            <a:br>
              <a:rPr lang="ru-RU" sz="2000" smtClean="0">
                <a:solidFill>
                  <a:srgbClr val="003300"/>
                </a:solidFill>
                <a:latin typeface="Comic Sans MS" pitchFamily="66" charset="0"/>
              </a:rPr>
            </a:br>
            <a:r>
              <a:rPr lang="ru-RU" sz="2000" smtClean="0">
                <a:solidFill>
                  <a:srgbClr val="003300"/>
                </a:solidFill>
                <a:latin typeface="Comic Sans MS" pitchFamily="66" charset="0"/>
              </a:rPr>
              <a:t>устное народное творчество (народные  песенки,  потешки,  пестушки)  представляют   собой прекрасный речевой материал,  который  можно  использовать, как в организованной образовательной деятельности, так и в совместно-партнерской деятельности   детей   раннего   возраста.  </a:t>
            </a:r>
            <a:r>
              <a:rPr lang="en-US" sz="2000" smtClean="0">
                <a:solidFill>
                  <a:srgbClr val="003300"/>
                </a:solidFill>
                <a:latin typeface="Comic Sans MS" pitchFamily="66" charset="0"/>
              </a:rPr>
              <a:t/>
            </a:r>
            <a:br>
              <a:rPr lang="en-US" sz="2000" smtClean="0">
                <a:solidFill>
                  <a:srgbClr val="003300"/>
                </a:solidFill>
                <a:latin typeface="Comic Sans MS" pitchFamily="66" charset="0"/>
              </a:rPr>
            </a:br>
            <a:endParaRPr lang="ru-RU" sz="2000" smtClean="0">
              <a:solidFill>
                <a:srgbClr val="003300"/>
              </a:solidFill>
              <a:latin typeface="Comic Sans MS" pitchFamily="66" charset="0"/>
            </a:endParaRPr>
          </a:p>
        </p:txBody>
      </p:sp>
      <p:sp>
        <p:nvSpPr>
          <p:cNvPr id="29700" name="Rectangle 6"/>
          <p:cNvSpPr>
            <a:spLocks noChangeArrowheads="1"/>
          </p:cNvSpPr>
          <p:nvPr/>
        </p:nvSpPr>
        <p:spPr bwMode="auto">
          <a:xfrm>
            <a:off x="2627313" y="2708275"/>
            <a:ext cx="3756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sz="1800">
                <a:solidFill>
                  <a:srgbClr val="003300"/>
                </a:solidFill>
                <a:latin typeface="Arial" charset="0"/>
              </a:rPr>
              <a:t>С их помощью можно развивать:</a:t>
            </a:r>
            <a:r>
              <a:rPr lang="ru-RU" sz="1800">
                <a:solidFill>
                  <a:schemeClr val="bg1"/>
                </a:solidFill>
                <a:latin typeface="Arial" charset="0"/>
              </a:rPr>
              <a:t> </a:t>
            </a:r>
          </a:p>
        </p:txBody>
      </p:sp>
      <p:sp>
        <p:nvSpPr>
          <p:cNvPr id="29701" name="Rectangle 8"/>
          <p:cNvSpPr>
            <a:spLocks noChangeArrowheads="1"/>
          </p:cNvSpPr>
          <p:nvPr/>
        </p:nvSpPr>
        <p:spPr bwMode="auto">
          <a:xfrm>
            <a:off x="3059113" y="3284538"/>
            <a:ext cx="3252787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buFontTx/>
              <a:buChar char="•"/>
            </a:pPr>
            <a:r>
              <a:rPr lang="ru-RU">
                <a:solidFill>
                  <a:srgbClr val="1111F3"/>
                </a:solidFill>
                <a:latin typeface="Arial" charset="0"/>
              </a:rPr>
              <a:t>Грамматический строй речи</a:t>
            </a:r>
          </a:p>
          <a:p>
            <a:pPr marL="342900" indent="-342900" eaLnBrk="1" hangingPunct="1">
              <a:buFontTx/>
              <a:buChar char="•"/>
            </a:pPr>
            <a:r>
              <a:rPr lang="ru-RU">
                <a:solidFill>
                  <a:srgbClr val="1111F3"/>
                </a:solidFill>
                <a:latin typeface="Arial" charset="0"/>
              </a:rPr>
              <a:t>Фонематический слух</a:t>
            </a:r>
          </a:p>
          <a:p>
            <a:pPr marL="342900" indent="-342900" eaLnBrk="1" hangingPunct="1">
              <a:buFontTx/>
              <a:buChar char="•"/>
            </a:pPr>
            <a:r>
              <a:rPr lang="ru-RU">
                <a:solidFill>
                  <a:srgbClr val="1111F3"/>
                </a:solidFill>
                <a:latin typeface="Arial" charset="0"/>
              </a:rPr>
              <a:t>Звуковую  культуру речи</a:t>
            </a:r>
          </a:p>
          <a:p>
            <a:pPr marL="342900" indent="-342900" eaLnBrk="1" hangingPunct="1">
              <a:buFontTx/>
              <a:buChar char="•"/>
            </a:pPr>
            <a:r>
              <a:rPr lang="ru-RU">
                <a:solidFill>
                  <a:srgbClr val="1111F3"/>
                </a:solidFill>
                <a:latin typeface="Arial" charset="0"/>
              </a:rPr>
              <a:t>Обогащать словарь</a:t>
            </a:r>
          </a:p>
          <a:p>
            <a:pPr marL="342900" indent="-342900" eaLnBrk="1" hangingPunct="1">
              <a:buFontTx/>
              <a:buChar char="•"/>
            </a:pPr>
            <a:endParaRPr lang="ru-RU">
              <a:solidFill>
                <a:srgbClr val="1111F3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Этапы проекта: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268413"/>
            <a:ext cx="8228012" cy="4524375"/>
          </a:xfrm>
        </p:spPr>
        <p:txBody>
          <a:bodyPr/>
          <a:lstStyle/>
          <a:p>
            <a:pPr>
              <a:lnSpc>
                <a:spcPct val="90000"/>
              </a:lnSpc>
              <a:buFont typeface="Times New Roman" pitchFamily="18" charset="0"/>
              <a:buNone/>
            </a:pPr>
            <a:r>
              <a:rPr lang="ru-RU" sz="2800" smtClean="0"/>
              <a:t>   </a:t>
            </a:r>
          </a:p>
          <a:p>
            <a:pPr>
              <a:lnSpc>
                <a:spcPct val="90000"/>
              </a:lnSpc>
              <a:buFont typeface="Times New Roman" pitchFamily="18" charset="0"/>
              <a:buNone/>
            </a:pPr>
            <a:r>
              <a:rPr lang="ru-RU" sz="2800" smtClean="0"/>
              <a:t> 1) подготовительный: подготовка целей и задач, подбор литературы по устному народному творчеству;</a:t>
            </a:r>
          </a:p>
          <a:p>
            <a:pPr>
              <a:lnSpc>
                <a:spcPct val="90000"/>
              </a:lnSpc>
              <a:buFont typeface="Times New Roman" pitchFamily="18" charset="0"/>
              <a:buNone/>
            </a:pPr>
            <a:r>
              <a:rPr lang="ru-RU" sz="2800" smtClean="0"/>
              <a:t>2) собственно – исследовательский(основной):  выполнение основных мероприятий, предусмотренных проектом;</a:t>
            </a:r>
          </a:p>
          <a:p>
            <a:pPr>
              <a:lnSpc>
                <a:spcPct val="90000"/>
              </a:lnSpc>
              <a:buFont typeface="Times New Roman" pitchFamily="18" charset="0"/>
              <a:buNone/>
            </a:pPr>
            <a:r>
              <a:rPr lang="ru-RU" sz="2800" smtClean="0"/>
              <a:t>3) заключительный: обобщение результатов работы, их анализ, формулировка выводов.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Актуальность: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1188" y="1484313"/>
            <a:ext cx="8228012" cy="45243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000" smtClean="0"/>
              <a:t>Формирование основ моральных качеств начинается еще в дошкольном детстве. От того насколько успешно осуществляется этот процесс, во многом зависит духовно-нравственное развитие ребенка. Одним из средств духовно-нравственного воспитания дошкольников является устное народное творчество. Неслучайно фольклор с давних времен должным образом оценивается в разных аспектах: как средство педагогического воздействия, как средство психолого-педагогического изучения ребенка, как средство формирования духовно-нравственной культуры, как средство обогащения словарного запаса детей и как средство передачи красоты и образности русского языка.</a:t>
            </a:r>
          </a:p>
          <a:p>
            <a:pPr>
              <a:lnSpc>
                <a:spcPct val="80000"/>
              </a:lnSpc>
            </a:pPr>
            <a:r>
              <a:rPr lang="ru-RU" sz="2000" smtClean="0"/>
              <a:t>Только произведения устного народного творчества удивительным образом совмещают в себе глубокую мудрость, легкость осознания и простоту запоминания, соответствующие психофизиологическим особенностям дошкольников и развитию духовно-нравственных качеств.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Анализ результатов работы:</a:t>
            </a:r>
            <a:br>
              <a:rPr lang="ru-RU" smtClean="0"/>
            </a:br>
            <a:endParaRPr lang="ru-RU" smtClean="0"/>
          </a:p>
        </p:txBody>
      </p:sp>
      <p:sp>
        <p:nvSpPr>
          <p:cNvPr id="31747" name="Rectangle 1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Итоговая диагностика детей</a:t>
            </a:r>
          </a:p>
          <a:p>
            <a:r>
              <a:rPr lang="ru-RU" smtClean="0"/>
              <a:t>Анкетирование  родителей</a:t>
            </a:r>
          </a:p>
          <a:p>
            <a:r>
              <a:rPr lang="ru-RU" smtClean="0"/>
              <a:t>Корректировка планов работы с детьми и родителями</a:t>
            </a:r>
          </a:p>
          <a:p>
            <a:r>
              <a:rPr lang="ru-RU" smtClean="0"/>
              <a:t>Сопоставление имеющихся результатов с прогнозируемыми</a:t>
            </a:r>
          </a:p>
          <a:p>
            <a:r>
              <a:rPr lang="ru-RU" smtClean="0"/>
              <a:t>Обобщение опыта работы по теме</a:t>
            </a:r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Ожидаемые результаты: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/>
            <a:r>
              <a:rPr lang="ru-RU" b="1" smtClean="0">
                <a:latin typeface="Times New Roman" pitchFamily="18" charset="0"/>
              </a:rPr>
              <a:t>знание детьми малых фольклорных форм.</a:t>
            </a:r>
          </a:p>
          <a:p>
            <a:pPr marL="533400" indent="-533400"/>
            <a:r>
              <a:rPr lang="ru-RU" b="1" smtClean="0">
                <a:latin typeface="Times New Roman" pitchFamily="18" charset="0"/>
              </a:rPr>
              <a:t>формирование знаний о культуре русского народа.</a:t>
            </a:r>
          </a:p>
          <a:p>
            <a:pPr marL="533400" indent="-533400"/>
            <a:r>
              <a:rPr lang="ru-RU" b="1" smtClean="0">
                <a:latin typeface="Times New Roman" pitchFamily="18" charset="0"/>
              </a:rPr>
              <a:t>понимание детьми жанра устного народного творчества.</a:t>
            </a:r>
          </a:p>
          <a:p>
            <a:pPr marL="533400" indent="-533400"/>
            <a:r>
              <a:rPr lang="ru-RU" b="1" smtClean="0">
                <a:latin typeface="Times New Roman" pitchFamily="18" charset="0"/>
              </a:rPr>
              <a:t>использование фольклора в повседневной разговорной речи.</a:t>
            </a:r>
          </a:p>
          <a:p>
            <a:pPr marL="533400" indent="-533400"/>
            <a:endParaRPr lang="ru-RU" b="1" smtClean="0">
              <a:latin typeface="Times New Roman" pitchFamily="18" charset="0"/>
            </a:endParaRPr>
          </a:p>
          <a:p>
            <a:pPr marL="533400" indent="-533400"/>
            <a:endParaRPr lang="ru-RU" b="1" smtClean="0">
              <a:latin typeface="Times New Roman" pitchFamily="18" charset="0"/>
            </a:endParaRPr>
          </a:p>
          <a:p>
            <a:pPr marL="533400" indent="-533400"/>
            <a:endParaRPr lang="ru-RU" sz="3600" b="1" smtClean="0">
              <a:latin typeface="Times New Roman" pitchFamily="18" charset="0"/>
            </a:endParaRPr>
          </a:p>
          <a:p>
            <a:pPr marL="533400" indent="-533400">
              <a:lnSpc>
                <a:spcPct val="90000"/>
              </a:lnSpc>
            </a:pPr>
            <a:endParaRPr lang="ru-RU" sz="4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indent="-341313" algn="ctr" eaLnBrk="1" hangingPunct="1">
              <a:spcBef>
                <a:spcPts val="120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ru-RU" sz="4800" b="1">
                <a:solidFill>
                  <a:srgbClr val="CC0000"/>
                </a:solidFill>
                <a:latin typeface="+mj-lt"/>
                <a:ea typeface="+mj-ea"/>
                <a:cs typeface="+mj-cs"/>
              </a:rPr>
              <a:t>Спасибо </a:t>
            </a:r>
          </a:p>
          <a:p>
            <a:pPr indent="-341313" algn="ctr" eaLnBrk="1" hangingPunct="1">
              <a:spcBef>
                <a:spcPts val="120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ru-RU" sz="4800" b="1">
                <a:solidFill>
                  <a:srgbClr val="CC0000"/>
                </a:solidFill>
                <a:latin typeface="+mj-lt"/>
                <a:ea typeface="+mj-ea"/>
                <a:cs typeface="+mj-cs"/>
              </a:rPr>
              <a:t>за </a:t>
            </a:r>
          </a:p>
          <a:p>
            <a:pPr indent="-341313" algn="ctr" eaLnBrk="1" hangingPunct="1">
              <a:spcBef>
                <a:spcPts val="120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ru-RU" sz="4800" b="1">
                <a:solidFill>
                  <a:srgbClr val="CC0000"/>
                </a:solidFill>
                <a:latin typeface="+mj-lt"/>
                <a:ea typeface="+mj-ea"/>
                <a:cs typeface="+mj-cs"/>
              </a:rPr>
              <a:t>внимание!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317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317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1000"/>
                                        <p:tgtEl>
                                          <p:spTgt spid="317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1000" fill="hold"/>
                                        <p:tgtEl>
                                          <p:spTgt spid="317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1000" fill="hold"/>
                                        <p:tgtEl>
                                          <p:spTgt spid="317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4" dur="1000"/>
                                        <p:tgtEl>
                                          <p:spTgt spid="317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1000" fill="hold"/>
                                        <p:tgtEl>
                                          <p:spTgt spid="317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1000" fill="hold"/>
                                        <p:tgtEl>
                                          <p:spTgt spid="317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9" dur="1000"/>
                                        <p:tgtEl>
                                          <p:spTgt spid="317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Тип проекта: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800" smtClean="0"/>
              <a:t>Долгосрочный</a:t>
            </a:r>
          </a:p>
          <a:p>
            <a:r>
              <a:rPr lang="ru-RU" sz="2800" smtClean="0"/>
              <a:t>Практико-ориентировочный, информационно-творческий</a:t>
            </a:r>
          </a:p>
          <a:p>
            <a:r>
              <a:rPr lang="ru-RU" sz="2800" smtClean="0"/>
              <a:t>Групповой</a:t>
            </a:r>
          </a:p>
          <a:p>
            <a:r>
              <a:rPr lang="ru-RU" sz="2800" smtClean="0"/>
              <a:t>Место реализации: Дс №1»Семицветик», группа №3 «Подснежник»</a:t>
            </a:r>
          </a:p>
          <a:p>
            <a:r>
              <a:rPr lang="ru-RU" sz="2800" smtClean="0"/>
              <a:t>Участники: воспитатель, воспитанники, родители.</a:t>
            </a:r>
          </a:p>
          <a:p>
            <a:r>
              <a:rPr lang="ru-RU" sz="2800" smtClean="0"/>
              <a:t>Сроки реализации:  2013- 2014(декабрь)</a:t>
            </a:r>
          </a:p>
          <a:p>
            <a:endParaRPr lang="ru-RU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title"/>
          </p:nvPr>
        </p:nvSpPr>
        <p:spPr>
          <a:xfrm>
            <a:off x="323850" y="4581525"/>
            <a:ext cx="8228013" cy="1433513"/>
          </a:xfrm>
        </p:spPr>
        <p:txBody>
          <a:bodyPr/>
          <a:lstStyle/>
          <a:p>
            <a:r>
              <a:rPr lang="ru-RU" sz="4000" b="1" smtClean="0"/>
              <a:t>Цель: приобщение детей к духовным и нравственным ценностям, развитие личности через устное народное творчество.</a:t>
            </a:r>
            <a:endParaRPr lang="ru-RU" sz="4000" smtClean="0"/>
          </a:p>
        </p:txBody>
      </p:sp>
      <p:pic>
        <p:nvPicPr>
          <p:cNvPr id="6147" name="Picture 7" descr="u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1413" y="188913"/>
            <a:ext cx="4781550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Задачи: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lnSpc>
                <a:spcPct val="80000"/>
              </a:lnSpc>
            </a:pPr>
            <a:r>
              <a:rPr lang="ru-RU" sz="2000" smtClean="0">
                <a:latin typeface="Times New Roman" pitchFamily="18" charset="0"/>
              </a:rPr>
              <a:t>Знакомить </a:t>
            </a:r>
            <a:r>
              <a:rPr lang="ru-RU" sz="2400" smtClean="0">
                <a:latin typeface="Times New Roman" pitchFamily="18" charset="0"/>
              </a:rPr>
              <a:t>воспитанников</a:t>
            </a:r>
            <a:r>
              <a:rPr lang="ru-RU" sz="2000" smtClean="0">
                <a:latin typeface="Times New Roman" pitchFamily="18" charset="0"/>
              </a:rPr>
              <a:t> с историей русского народа, его традициями, с укладом жизни и народной мудростью.</a:t>
            </a:r>
          </a:p>
          <a:p>
            <a:pPr marL="609600" indent="-609600">
              <a:lnSpc>
                <a:spcPct val="80000"/>
              </a:lnSpc>
            </a:pPr>
            <a:r>
              <a:rPr lang="ru-RU" sz="2000" smtClean="0"/>
              <a:t> Воспитывать интерес детей к устному народному творчеству.</a:t>
            </a:r>
          </a:p>
          <a:p>
            <a:pPr marL="609600" indent="-609600">
              <a:lnSpc>
                <a:spcPct val="80000"/>
              </a:lnSpc>
            </a:pPr>
            <a:r>
              <a:rPr lang="ru-RU" sz="2000" smtClean="0"/>
              <a:t>Раскрыть перед детьми смысл пословиц и поговорок, которые открывают правила поведения, моральные нормы.</a:t>
            </a:r>
          </a:p>
          <a:p>
            <a:pPr marL="609600" indent="-609600">
              <a:lnSpc>
                <a:spcPct val="80000"/>
              </a:lnSpc>
            </a:pPr>
            <a:r>
              <a:rPr lang="ru-RU" sz="2000" smtClean="0"/>
              <a:t> Расширять знания об окружающем мире посредством русского фольклора.</a:t>
            </a:r>
          </a:p>
          <a:p>
            <a:pPr marL="609600" indent="-609600">
              <a:lnSpc>
                <a:spcPct val="80000"/>
              </a:lnSpc>
            </a:pPr>
            <a:r>
              <a:rPr lang="ru-RU" sz="2000" smtClean="0"/>
              <a:t> Развивать умение разыгрывать сказки по ролям.</a:t>
            </a:r>
          </a:p>
          <a:p>
            <a:pPr marL="609600" indent="-609600">
              <a:lnSpc>
                <a:spcPct val="80000"/>
              </a:lnSpc>
            </a:pPr>
            <a:r>
              <a:rPr lang="ru-RU" sz="2000" smtClean="0"/>
              <a:t> Развивать интерес к народным играм. Учить использовать фольклор в самостоятельной игровой и театрализованной деятельности.</a:t>
            </a:r>
            <a:r>
              <a:rPr lang="ru-RU" sz="1800" smtClean="0"/>
              <a:t>.</a:t>
            </a:r>
          </a:p>
          <a:p>
            <a:pPr marL="609600" indent="-609600">
              <a:lnSpc>
                <a:spcPct val="80000"/>
              </a:lnSpc>
            </a:pPr>
            <a:endParaRPr lang="ru-RU" sz="1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smtClean="0"/>
              <a:t>Реализацию поставленных задач я начала:</a:t>
            </a:r>
            <a:br>
              <a:rPr lang="ru-RU" sz="4000" smtClean="0"/>
            </a:br>
            <a:endParaRPr lang="ru-RU" sz="400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Times New Roman" pitchFamily="18" charset="0"/>
              <a:buNone/>
            </a:pPr>
            <a:r>
              <a:rPr lang="ru-RU" smtClean="0"/>
              <a:t>- с систематизации фольклорного материала по устному народному творчеству</a:t>
            </a:r>
            <a:endParaRPr lang="ru-RU" i="1" smtClean="0"/>
          </a:p>
          <a:p>
            <a:pPr>
              <a:buFont typeface="Times New Roman" pitchFamily="18" charset="0"/>
              <a:buNone/>
            </a:pPr>
            <a:r>
              <a:rPr lang="ru-RU" i="1" smtClean="0"/>
              <a:t>- </a:t>
            </a:r>
            <a:r>
              <a:rPr lang="ru-RU" smtClean="0"/>
              <a:t>с составления перспективного плана работы для детей младшего дошкольного возраста</a:t>
            </a:r>
          </a:p>
          <a:p>
            <a:pPr>
              <a:buFont typeface="Times New Roman" pitchFamily="18" charset="0"/>
              <a:buNone/>
            </a:pPr>
            <a:r>
              <a:rPr lang="ru-RU" smtClean="0"/>
              <a:t>- с консультаций и бесед для родителей.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Формы работы:</a:t>
            </a:r>
            <a:br>
              <a:rPr lang="ru-RU" smtClean="0"/>
            </a:br>
            <a:endParaRPr lang="ru-RU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sz="1800" b="1" smtClean="0"/>
              <a:t>Организационно-методическая работа</a:t>
            </a:r>
            <a:r>
              <a:rPr lang="ru-RU" sz="1800" smtClean="0"/>
              <a:t> (изучение литературы по данной теме)</a:t>
            </a:r>
          </a:p>
          <a:p>
            <a:pPr>
              <a:lnSpc>
                <a:spcPct val="80000"/>
              </a:lnSpc>
            </a:pPr>
            <a:r>
              <a:rPr lang="ru-RU" sz="1800" b="1" smtClean="0"/>
              <a:t>Работа с воспитанниками </a:t>
            </a:r>
            <a:r>
              <a:rPr lang="ru-RU" sz="1800" smtClean="0"/>
              <a:t>(развивающие игры, игры - драматизации, сюжетно -ролевые игры, упражнения подражательно - исполнительского творческого характера, импровизации, наблюдения, прогулки, экскурссии, рассматривание рисунков, фото, свободное и тематическое рисование, лепка, чтение художественных произведений, рассказ педагога и рассказ детей, сочинение историй, беседы, мини - конкурсы, игры - соревнования.</a:t>
            </a:r>
          </a:p>
          <a:p>
            <a:pPr>
              <a:lnSpc>
                <a:spcPct val="80000"/>
              </a:lnSpc>
            </a:pPr>
            <a:r>
              <a:rPr lang="ru-RU" sz="1800" b="1" smtClean="0"/>
              <a:t>Работа с родителями (</a:t>
            </a:r>
            <a:r>
              <a:rPr lang="ru-RU" sz="1800" smtClean="0"/>
              <a:t>родительские собрания, консультации для родителей, индивидуальные беседы, совместное разучивание произведений устного народного творчества.</a:t>
            </a:r>
          </a:p>
          <a:p>
            <a:pPr>
              <a:lnSpc>
                <a:spcPct val="80000"/>
              </a:lnSpc>
            </a:pPr>
            <a:r>
              <a:rPr lang="ru-RU" sz="1800" b="1" smtClean="0"/>
              <a:t>Работа с педагогами (</a:t>
            </a:r>
            <a:r>
              <a:rPr lang="ru-RU" sz="1800" smtClean="0"/>
              <a:t>выступления на пед.совете, семинары-практикумы, показ открытых занятий, подготовка презентаций по теме.)</a:t>
            </a:r>
          </a:p>
          <a:p>
            <a:pPr>
              <a:lnSpc>
                <a:spcPct val="80000"/>
              </a:lnSpc>
            </a:pPr>
            <a:r>
              <a:rPr lang="ru-RU" sz="1800" b="1" smtClean="0"/>
              <a:t>Обогащение развивающей среды </a:t>
            </a:r>
            <a:r>
              <a:rPr lang="ru-RU" sz="1800" smtClean="0"/>
              <a:t>(возрастной подход, функциональность, вариативность, наглядность, системность, комфортность, самостоятельность, доступность, применяемость, соответствие требованиям программы)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smtClean="0">
                <a:solidFill>
                  <a:srgbClr val="003300"/>
                </a:solidFill>
                <a:latin typeface="Comic Sans MS" pitchFamily="66" charset="0"/>
              </a:rPr>
              <a:t>Реализация проекта осуществляется по  </a:t>
            </a:r>
            <a:r>
              <a:rPr lang="ru-RU" sz="2800" b="1" smtClean="0">
                <a:solidFill>
                  <a:srgbClr val="003300"/>
                </a:solidFill>
                <a:latin typeface="Comic Sans MS" pitchFamily="66" charset="0"/>
              </a:rPr>
              <a:t>двум направлениям:</a:t>
            </a:r>
            <a:r>
              <a:rPr lang="ru-RU" sz="2800" smtClean="0">
                <a:solidFill>
                  <a:srgbClr val="003300"/>
                </a:solidFill>
                <a:latin typeface="Comic Sans MS" pitchFamily="66" charset="0"/>
              </a:rPr>
              <a:t/>
            </a:r>
            <a:br>
              <a:rPr lang="ru-RU" sz="2800" smtClean="0">
                <a:solidFill>
                  <a:srgbClr val="003300"/>
                </a:solidFill>
                <a:latin typeface="Comic Sans MS" pitchFamily="66" charset="0"/>
              </a:rPr>
            </a:br>
            <a:endParaRPr lang="ru-RU" sz="2800" smtClean="0">
              <a:solidFill>
                <a:srgbClr val="003300"/>
              </a:solidFill>
              <a:latin typeface="Comic Sans MS" pitchFamily="66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ru-RU" sz="2800" smtClean="0">
                <a:solidFill>
                  <a:srgbClr val="003300"/>
                </a:solidFill>
                <a:latin typeface="Arial Unicode MS" pitchFamily="34" charset="-128"/>
              </a:rPr>
              <a:t>Использование фольклорных произведений в совместно-партнерской деятельности.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2800" smtClean="0">
                <a:solidFill>
                  <a:srgbClr val="003300"/>
                </a:solidFill>
                <a:latin typeface="Arial Unicode MS" pitchFamily="34" charset="-128"/>
              </a:rPr>
              <a:t>Использование фольклора в непосредственно</a:t>
            </a:r>
            <a:r>
              <a:rPr lang="ru-RU" sz="2800" smtClean="0">
                <a:solidFill>
                  <a:srgbClr val="003300"/>
                </a:solidFill>
              </a:rPr>
              <a:t>-</a:t>
            </a:r>
            <a:r>
              <a:rPr lang="ru-RU" sz="2800" smtClean="0">
                <a:solidFill>
                  <a:srgbClr val="003300"/>
                </a:solidFill>
                <a:latin typeface="Arial Unicode MS" pitchFamily="34" charset="-128"/>
              </a:rPr>
              <a:t> образовательной деятельности: коммуникация, чтение  художественной литературы, художественное творчество, познание, музыка, физическая культура, социализация, труд, здоровье, безопасность.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Microsoft YaHei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Microsoft YaHei" pitchFamily="34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1190</TotalTime>
  <Words>935</Words>
  <PresentationFormat>Экран (4:3)</PresentationFormat>
  <Paragraphs>176</Paragraphs>
  <Slides>32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40" baseType="lpstr">
      <vt:lpstr>Times New Roman</vt:lpstr>
      <vt:lpstr>Microsoft YaHei</vt:lpstr>
      <vt:lpstr>Arial</vt:lpstr>
      <vt:lpstr>Lucida Sans Unicode</vt:lpstr>
      <vt:lpstr>Comic Sans MS</vt:lpstr>
      <vt:lpstr>Arial Unicode MS</vt:lpstr>
      <vt:lpstr>Wingdings</vt:lpstr>
      <vt:lpstr>Тема Office</vt:lpstr>
      <vt:lpstr>МБДОУ д/с комбинированного вида №1 «Семицветик»  Устное народное творчество как средство духовно-нравственного воспитания детей младшего возраста</vt:lpstr>
      <vt:lpstr>Устное народное творчество. Фольклор.</vt:lpstr>
      <vt:lpstr>Актуальность:</vt:lpstr>
      <vt:lpstr>Тип проекта:</vt:lpstr>
      <vt:lpstr>Цель: приобщение детей к духовным и нравственным ценностям, развитие личности через устное народное творчество.</vt:lpstr>
      <vt:lpstr>Задачи:</vt:lpstr>
      <vt:lpstr>Реализацию поставленных задач я начала: </vt:lpstr>
      <vt:lpstr>Формы работы: </vt:lpstr>
      <vt:lpstr>Реализация проекта осуществляется по  двум направлениям: </vt:lpstr>
      <vt:lpstr>Малые жанры фольклора – небольшие по размеру фольклорные произведения. </vt:lpstr>
      <vt:lpstr> Колыбельная песня -</vt:lpstr>
      <vt:lpstr>Не все дети охотно ложились в постель, некоторые испытывали чувство тревоги, тоски по дому, по маме. Таким детям ласково поем песенки «Баю, баюшки, баю.» </vt:lpstr>
      <vt:lpstr>  Потешка –  </vt:lpstr>
      <vt:lpstr>Помогает потешка и в процессе кормления. Чтобы вызвать у детей желание есть, произносим:  «Умница Ванечка, ешь кашку сладеньку, вкусную, душистую». </vt:lpstr>
      <vt:lpstr>Использую малые формы фольклора в разных видах деятельности </vt:lpstr>
      <vt:lpstr> Прибаутка –  </vt:lpstr>
      <vt:lpstr>Закличка - </vt:lpstr>
      <vt:lpstr> Приговорка –  </vt:lpstr>
      <vt:lpstr> Считалка –  </vt:lpstr>
      <vt:lpstr> Загадка –  </vt:lpstr>
      <vt:lpstr>Народные игры и танцы</vt:lpstr>
      <vt:lpstr>Сказки</vt:lpstr>
      <vt:lpstr>Слайд 23</vt:lpstr>
      <vt:lpstr>Слайд 24</vt:lpstr>
      <vt:lpstr>Художественно-речевой уголок с элементами устного народного творчества</vt:lpstr>
      <vt:lpstr>Слайд 26</vt:lpstr>
      <vt:lpstr>Пальчиковый театр</vt:lpstr>
      <vt:lpstr>Таким образом, исследования психологов и практиков показывают что: устное народное творчество (народные  песенки,  потешки,  пестушки)  представляют   собой прекрасный речевой материал,  который  можно  использовать, как в организованной образовательной деятельности, так и в совместно-партнерской деятельности   детей   раннего   возраста.   </vt:lpstr>
      <vt:lpstr>Этапы проекта:</vt:lpstr>
      <vt:lpstr>Анализ результатов работы: </vt:lpstr>
      <vt:lpstr>Ожидаемые результаты:</vt:lpstr>
      <vt:lpstr>Слайд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Устное народное творчество.  Малые жанры фольклора.</dc:title>
  <dc:creator>Шецко Л.Г.</dc:creator>
  <cp:lastModifiedBy>user</cp:lastModifiedBy>
  <cp:revision>67</cp:revision>
  <cp:lastPrinted>1601-01-01T00:00:00Z</cp:lastPrinted>
  <dcterms:created xsi:type="dcterms:W3CDTF">2009-07-11T19:34:26Z</dcterms:created>
  <dcterms:modified xsi:type="dcterms:W3CDTF">2014-11-04T17:55:16Z</dcterms:modified>
</cp:coreProperties>
</file>