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8" r:id="rId2"/>
    <p:sldId id="270" r:id="rId3"/>
    <p:sldId id="272" r:id="rId4"/>
    <p:sldId id="271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6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000808"/>
    <a:srgbClr val="009900"/>
    <a:srgbClr val="7BE59E"/>
    <a:srgbClr val="000099"/>
    <a:srgbClr val="FF00FF"/>
    <a:srgbClr val="825700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>
        <p:scale>
          <a:sx n="100" d="100"/>
          <a:sy n="100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08BDE-C6C1-4155-9CEA-268DC39B2A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9C96-880E-4CF4-9785-92D2AC63C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44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CD0-F057-46BE-8E99-AC45C0DD5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35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B9AD-E8A3-4C3E-BB85-FBEC0C1DD3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14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BC55-8772-4AF9-9DFA-3DA15D831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25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E7FA-7BDA-496C-BFFB-7CD191119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425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2306-5BB2-465F-8E5C-95C701E6C5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07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A1DF-3C7E-4CC0-877A-53D5C7F54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9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E554-9613-414D-997A-336CFDABB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35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15DA-5B09-42C4-B7F1-781B9A917C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3A86-0741-4072-AD0E-5E220806AB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57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14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4029A-A213-4F00-A61C-F77B2E20F0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37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C795-278D-4D76-8615-742B8C2DC7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1C5D-8365-4898-AB11-91A16039D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39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086C0F6-9656-42CA-B4D0-EA5BD511ED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3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hyperlink" Target="http://images.yandex.ru/search?p=23&amp;ed=1&amp;text=%D0%B3%D0%BE%D1%80%D1%8F%D1%89%D0%B0%D1%8F%20%D1%81%D0%B2%D0%B5%D1%87%D0%B0&amp;spsite=fake-026-858255.ru&amp;img_url=i15.beon.ru%2F8%2F55%2F515508%2F41%2F22964041%2F1226845627_candle5.jpeg&amp;rpt=simage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png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928688"/>
            <a:ext cx="694213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«Обучение</a:t>
            </a:r>
            <a:r>
              <a:rPr lang="en-US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с</a:t>
            </a:r>
            <a:r>
              <a:rPr lang="en-US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общим</a:t>
            </a:r>
            <a:r>
              <a:rPr lang="en-US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недоразвитием речи </a:t>
            </a:r>
          </a:p>
          <a:p>
            <a:pPr algn="ctr">
              <a:defRPr/>
            </a:pPr>
            <a:r>
              <a:rPr lang="ru-RU" sz="4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составлению рассказов по картине</a:t>
            </a:r>
            <a:r>
              <a:rPr lang="ru-RU" sz="32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0" y="3929063"/>
            <a:ext cx="5715000" cy="5238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/>
              <a:t> </a:t>
            </a:r>
            <a:r>
              <a:rPr lang="ru-RU" sz="2800" dirty="0">
                <a:solidFill>
                  <a:srgbClr val="333333"/>
                </a:solidFill>
              </a:rPr>
              <a:t>Кудрявцева Оксана Николаевна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619672" y="4572000"/>
            <a:ext cx="61797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333333"/>
                </a:solidFill>
              </a:rPr>
              <a:t>                        Учитель-логопед </a:t>
            </a:r>
          </a:p>
          <a:p>
            <a:pPr eaLnBrk="1" hangingPunct="1"/>
            <a:endParaRPr lang="ru-RU" altLang="ru-RU" sz="2000" dirty="0">
              <a:solidFill>
                <a:srgbClr val="333333"/>
              </a:solidFill>
            </a:endParaRPr>
          </a:p>
          <a:p>
            <a:pPr algn="ctr" eaLnBrk="1" hangingPunct="1"/>
            <a:r>
              <a:rPr lang="ru-RU" altLang="ru-RU" sz="2000" dirty="0">
                <a:solidFill>
                  <a:srgbClr val="333333"/>
                </a:solidFill>
              </a:rPr>
              <a:t> </a:t>
            </a:r>
            <a:r>
              <a:rPr lang="ru-RU" altLang="ru-RU" sz="2000" dirty="0" smtClean="0">
                <a:solidFill>
                  <a:srgbClr val="333333"/>
                </a:solidFill>
              </a:rPr>
              <a:t> ГБДОУ </a:t>
            </a:r>
            <a:r>
              <a:rPr lang="ru-RU" altLang="ru-RU" sz="2000" dirty="0">
                <a:solidFill>
                  <a:srgbClr val="333333"/>
                </a:solidFill>
              </a:rPr>
              <a:t>детский сад </a:t>
            </a:r>
            <a:r>
              <a:rPr lang="en-US" altLang="ru-RU" sz="2000" dirty="0">
                <a:solidFill>
                  <a:srgbClr val="333333"/>
                </a:solidFill>
              </a:rPr>
              <a:t>N</a:t>
            </a:r>
            <a:r>
              <a:rPr lang="ru-RU" altLang="ru-RU" sz="2000" dirty="0">
                <a:solidFill>
                  <a:srgbClr val="333333"/>
                </a:solidFill>
              </a:rPr>
              <a:t> 15 </a:t>
            </a:r>
            <a:r>
              <a:rPr lang="en-US" altLang="ru-RU" sz="2000" dirty="0">
                <a:solidFill>
                  <a:srgbClr val="333333"/>
                </a:solidFill>
              </a:rPr>
              <a:t>         </a:t>
            </a:r>
            <a:r>
              <a:rPr lang="ru-RU" altLang="ru-RU" sz="2000" dirty="0">
                <a:solidFill>
                  <a:srgbClr val="333333"/>
                </a:solidFill>
              </a:rPr>
              <a:t>комбинированного вида </a:t>
            </a:r>
            <a:endParaRPr lang="ru-RU" altLang="ru-RU" sz="2000" dirty="0" smtClean="0">
              <a:solidFill>
                <a:srgbClr val="333333"/>
              </a:solidFill>
            </a:endParaRPr>
          </a:p>
          <a:p>
            <a:pPr algn="ctr" eaLnBrk="1" hangingPunct="1"/>
            <a:r>
              <a:rPr lang="ru-RU" altLang="ru-RU" sz="2000" dirty="0" smtClean="0">
                <a:solidFill>
                  <a:srgbClr val="333333"/>
                </a:solidFill>
              </a:rPr>
              <a:t>Красносельского района</a:t>
            </a:r>
          </a:p>
          <a:p>
            <a:pPr algn="ctr" eaLnBrk="1" hangingPunct="1"/>
            <a:r>
              <a:rPr lang="ru-RU" altLang="ru-RU" sz="2000" dirty="0" smtClean="0">
                <a:solidFill>
                  <a:srgbClr val="333333"/>
                </a:solidFill>
              </a:rPr>
              <a:t>Санкт-Петербурга</a:t>
            </a:r>
            <a:endParaRPr lang="ru-RU" altLang="ru-RU" sz="20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«Актёры»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1C1C1C"/>
                </a:solidFill>
              </a:rPr>
              <a:t>    Цель: </a:t>
            </a:r>
            <a:r>
              <a:rPr lang="ru-RU" sz="2000" dirty="0" smtClean="0">
                <a:solidFill>
                  <a:srgbClr val="1C1C1C"/>
                </a:solidFill>
              </a:rPr>
              <a:t>развитие зрительного внимания, памяти, пространственного восприятия.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1C1C1C"/>
                </a:solidFill>
              </a:rPr>
              <a:t>    Оборудование:</a:t>
            </a:r>
            <a:r>
              <a:rPr lang="ru-RU" sz="2000" dirty="0" smtClean="0">
                <a:solidFill>
                  <a:srgbClr val="1C1C1C"/>
                </a:solidFill>
              </a:rPr>
              <a:t> картина.</a:t>
            </a:r>
            <a:endParaRPr lang="ru-RU" sz="2000" b="1" dirty="0" smtClean="0">
              <a:solidFill>
                <a:srgbClr val="1C1C1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1C1C1C"/>
                </a:solidFill>
              </a:rPr>
              <a:t>    Ход игры:</a:t>
            </a:r>
            <a:r>
              <a:rPr lang="ru-RU" sz="2000" dirty="0" smtClean="0">
                <a:solidFill>
                  <a:srgbClr val="1C1C1C"/>
                </a:solidFill>
              </a:rPr>
              <a:t> </a:t>
            </a:r>
            <a:r>
              <a:rPr lang="en-US" sz="2000" dirty="0" smtClean="0">
                <a:solidFill>
                  <a:srgbClr val="1C1C1C"/>
                </a:solidFill>
              </a:rPr>
              <a:t>I</a:t>
            </a:r>
            <a:r>
              <a:rPr lang="ru-RU" sz="2000" dirty="0" smtClean="0">
                <a:solidFill>
                  <a:srgbClr val="1C1C1C"/>
                </a:solidFill>
              </a:rPr>
              <a:t> вариант: логопед просит ребёнка передать позу того или иного персонажа картины, остальные дети оценивают точность изображения.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1C1C1C"/>
                </a:solidFill>
              </a:rPr>
              <a:t>    </a:t>
            </a:r>
            <a:r>
              <a:rPr lang="en-US" sz="2000" dirty="0" smtClean="0">
                <a:solidFill>
                  <a:srgbClr val="1C1C1C"/>
                </a:solidFill>
              </a:rPr>
              <a:t>II</a:t>
            </a:r>
            <a:r>
              <a:rPr lang="ru-RU" sz="2000" dirty="0" smtClean="0">
                <a:solidFill>
                  <a:srgbClr val="1C1C1C"/>
                </a:solidFill>
              </a:rPr>
              <a:t> вариант: ребёнок изображает персонаж картины, а дети отгадывают, кто это.</a:t>
            </a:r>
          </a:p>
        </p:txBody>
      </p:sp>
      <p:pic>
        <p:nvPicPr>
          <p:cNvPr id="13316" name="Picture 9" descr="Кабинет 1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4813"/>
            <a:ext cx="3887788" cy="2916237"/>
          </a:xfrm>
        </p:spPr>
      </p:pic>
      <p:pic>
        <p:nvPicPr>
          <p:cNvPr id="13317" name="Picture 10" descr="DSC00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334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«Реставраторы»</a:t>
            </a:r>
            <a:b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571625"/>
            <a:ext cx="4352925" cy="3881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1C1C1C"/>
                </a:solidFill>
              </a:rPr>
              <a:t>     Цель:</a:t>
            </a:r>
            <a:r>
              <a:rPr lang="ru-RU" sz="1600" dirty="0" smtClean="0">
                <a:solidFill>
                  <a:srgbClr val="1C1C1C"/>
                </a:solidFill>
              </a:rPr>
              <a:t> Развитие зрительного  внимания, памяти, аналитико-синтетической деятельности.</a:t>
            </a:r>
            <a:endParaRPr lang="ru-RU" sz="1600" b="1" dirty="0" smtClean="0">
              <a:solidFill>
                <a:srgbClr val="1C1C1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1C1C1C"/>
                </a:solidFill>
              </a:rPr>
              <a:t>     Оборудование:</a:t>
            </a:r>
            <a:r>
              <a:rPr lang="ru-RU" sz="1600" dirty="0" smtClean="0">
                <a:solidFill>
                  <a:srgbClr val="1C1C1C"/>
                </a:solidFill>
              </a:rPr>
              <a:t> картина,  разрезанные  части картины; отдельные объекты картины.</a:t>
            </a:r>
            <a:endParaRPr lang="ru-RU" sz="1600" b="1" dirty="0" smtClean="0">
              <a:solidFill>
                <a:srgbClr val="1C1C1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1C1C1C"/>
                </a:solidFill>
              </a:rPr>
              <a:t>     Ход игры: </a:t>
            </a:r>
            <a:r>
              <a:rPr lang="en-US" sz="1600" dirty="0" smtClean="0">
                <a:solidFill>
                  <a:srgbClr val="1C1C1C"/>
                </a:solidFill>
              </a:rPr>
              <a:t>I</a:t>
            </a:r>
            <a:r>
              <a:rPr lang="ru-RU" sz="1600" dirty="0" smtClean="0">
                <a:solidFill>
                  <a:srgbClr val="1C1C1C"/>
                </a:solidFill>
              </a:rPr>
              <a:t> вариант:</a:t>
            </a:r>
            <a:r>
              <a:rPr lang="ru-RU" sz="1600" b="1" dirty="0" smtClean="0">
                <a:solidFill>
                  <a:srgbClr val="1C1C1C"/>
                </a:solidFill>
              </a:rPr>
              <a:t> </a:t>
            </a:r>
            <a:r>
              <a:rPr lang="ru-RU" sz="1600" dirty="0" smtClean="0">
                <a:solidFill>
                  <a:srgbClr val="1C1C1C"/>
                </a:solidFill>
              </a:rPr>
              <a:t>логопед просит    детей вспомнить, как называются  люди, которые «лечат» картины и просит восстановить картину из   частей по образцу или по памяти.</a:t>
            </a:r>
            <a:endParaRPr lang="en-US" sz="1600" dirty="0" smtClean="0">
              <a:solidFill>
                <a:srgbClr val="1C1C1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1C1C1C"/>
                </a:solidFill>
              </a:rPr>
              <a:t>     </a:t>
            </a:r>
            <a:r>
              <a:rPr lang="en-US" sz="1600" dirty="0" smtClean="0">
                <a:solidFill>
                  <a:srgbClr val="1C1C1C"/>
                </a:solidFill>
              </a:rPr>
              <a:t>II</a:t>
            </a:r>
            <a:r>
              <a:rPr lang="ru-RU" sz="1600" dirty="0" smtClean="0">
                <a:solidFill>
                  <a:srgbClr val="1C1C1C"/>
                </a:solidFill>
              </a:rPr>
              <a:t> вариант: логопед просит    восстановить картину из отдельных объектов, точно их располагая. 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4106863"/>
            <a:ext cx="4038600" cy="1989137"/>
          </a:xfrm>
        </p:spPr>
        <p:txBody>
          <a:bodyPr/>
          <a:lstStyle/>
          <a:p>
            <a:pPr eaLnBrk="1" hangingPunct="1">
              <a:defRPr/>
            </a:pPr>
            <a:endParaRPr lang="ru-RU" sz="2400" dirty="0" smtClean="0"/>
          </a:p>
        </p:txBody>
      </p:sp>
      <p:pic>
        <p:nvPicPr>
          <p:cNvPr id="14341" name="Picture 9" descr="кабинет 0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3850" y="1643063"/>
            <a:ext cx="5010150" cy="429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что похоже 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-396552" y="692697"/>
            <a:ext cx="4185914" cy="6165304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1800" dirty="0" smtClean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Цель: развивать умение детей выделять характерные признаки объекта и сравнивать его с другим объектом, подбирать эпитеты</a:t>
            </a:r>
            <a:r>
              <a:rPr lang="ru-RU" sz="1800" dirty="0" smtClean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Ответы детей: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- Берёзка, словно усыпана золотыми монетками.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- Берёзка, словно стройная красавица в золотом платье.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и т.д.</a:t>
            </a:r>
            <a:endParaRPr lang="ru-RU" sz="1800" dirty="0" smtClean="0">
              <a:solidFill>
                <a:srgbClr val="00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63" name="Picture 3" descr="K:\Документы Оксана\6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488" y="634572"/>
            <a:ext cx="6429420" cy="6612169"/>
          </a:xfrm>
          <a:effectLst>
            <a:softEdge rad="635000"/>
          </a:effectLst>
        </p:spPr>
      </p:pic>
      <p:pic>
        <p:nvPicPr>
          <p:cNvPr id="15365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8572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29250"/>
            <a:ext cx="1071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005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357813"/>
            <a:ext cx="700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00563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500563"/>
            <a:ext cx="9747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500563"/>
            <a:ext cx="8683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Cloud"/>
          <p:cNvSpPr>
            <a:spLocks noChangeAspect="1" noEditPoints="1" noChangeArrowheads="1"/>
          </p:cNvSpPr>
          <p:nvPr/>
        </p:nvSpPr>
        <p:spPr bwMode="auto">
          <a:xfrm>
            <a:off x="1143000" y="5500688"/>
            <a:ext cx="1000125" cy="669925"/>
          </a:xfrm>
          <a:custGeom>
            <a:avLst/>
            <a:gdLst>
              <a:gd name="T0" fmla="*/ 3102 w 21600"/>
              <a:gd name="T1" fmla="*/ 334963 h 21600"/>
              <a:gd name="T2" fmla="*/ 500063 w 21600"/>
              <a:gd name="T3" fmla="*/ 669212 h 21600"/>
              <a:gd name="T4" fmla="*/ 999292 w 21600"/>
              <a:gd name="T5" fmla="*/ 334963 h 21600"/>
              <a:gd name="T6" fmla="*/ 500063 w 21600"/>
              <a:gd name="T7" fmla="*/ 3830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0255" name="Picture 15" descr="i?id=29738108&amp;tov=4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57813"/>
            <a:ext cx="7207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5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46458 -0.32546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72448 -0.33611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2049 -0.1787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6545 -0.12592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77778E-6 L 0.44097 -0.13635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0"/>
          <p:cNvSpPr txBox="1">
            <a:spLocks noChangeArrowheads="1"/>
          </p:cNvSpPr>
          <p:nvPr/>
        </p:nvSpPr>
        <p:spPr bwMode="auto">
          <a:xfrm>
            <a:off x="357188" y="500063"/>
            <a:ext cx="89027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400"/>
              <a:t>Как показал опыт работы по этой теме, использование</a:t>
            </a:r>
          </a:p>
          <a:p>
            <a:pPr eaLnBrk="1" hangingPunct="1"/>
            <a:r>
              <a:rPr lang="ru-RU" altLang="ru-RU" sz="2400"/>
              <a:t>системного подхода в обучении, специальное планирование</a:t>
            </a:r>
          </a:p>
          <a:p>
            <a:pPr eaLnBrk="1" hangingPunct="1"/>
            <a:r>
              <a:rPr lang="ru-RU" altLang="ru-RU" sz="2400"/>
              <a:t>работы по развитию связной речи в тесной взаимосвязи</a:t>
            </a:r>
          </a:p>
          <a:p>
            <a:pPr eaLnBrk="1" hangingPunct="1"/>
            <a:r>
              <a:rPr lang="ru-RU" altLang="ru-RU" sz="2400"/>
              <a:t>с воспитателями и преподавателем по музейной педагогике,</a:t>
            </a:r>
          </a:p>
          <a:p>
            <a:pPr eaLnBrk="1" hangingPunct="1"/>
            <a:r>
              <a:rPr lang="ru-RU" altLang="ru-RU" sz="2400"/>
              <a:t>использование наглядности, разнообразных, дополняющих</a:t>
            </a:r>
          </a:p>
          <a:p>
            <a:pPr eaLnBrk="1" hangingPunct="1"/>
            <a:r>
              <a:rPr lang="ru-RU" altLang="ru-RU" sz="2400"/>
              <a:t>друг друга приёмов значительно способствуют развитию </a:t>
            </a:r>
          </a:p>
          <a:p>
            <a:pPr eaLnBrk="1" hangingPunct="1"/>
            <a:r>
              <a:rPr lang="ru-RU" altLang="ru-RU" sz="2400"/>
              <a:t>связной речи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9" y="2133600"/>
            <a:ext cx="8100392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800" dirty="0" smtClean="0">
                <a:solidFill>
                  <a:srgbClr val="00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357188" y="714375"/>
            <a:ext cx="8572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333333"/>
                </a:solidFill>
              </a:rPr>
              <a:t>Развитие связной речи занимает центральное место в подготовке ребёнка к школе, так как одним из основных показателей уровня развития умственных способностей ребёнка можно считать богатство его речи. 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57188" y="3143250"/>
            <a:ext cx="8501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333333"/>
                </a:solidFill>
              </a:rPr>
              <a:t>Обучение рассказыванию по картинам занимает важное место в общей коррекционной работе с детьми с ОНР, является средством развития  эмоциональной восприимчивости, образной речи.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071563" y="1285875"/>
            <a:ext cx="65341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4800">
                <a:solidFill>
                  <a:srgbClr val="333333"/>
                </a:solidFill>
              </a:rPr>
              <a:t>Цель: формирование</a:t>
            </a:r>
          </a:p>
          <a:p>
            <a:pPr algn="ctr" eaLnBrk="1" hangingPunct="1"/>
            <a:r>
              <a:rPr lang="ru-RU" altLang="ru-RU" sz="4800">
                <a:solidFill>
                  <a:srgbClr val="333333"/>
                </a:solidFill>
              </a:rPr>
              <a:t>         навыка </a:t>
            </a:r>
          </a:p>
          <a:p>
            <a:pPr algn="ctr" eaLnBrk="1" hangingPunct="1"/>
            <a:r>
              <a:rPr lang="ru-RU" altLang="ru-RU" sz="4800">
                <a:solidFill>
                  <a:srgbClr val="333333"/>
                </a:solidFill>
              </a:rPr>
              <a:t>           рассказывания</a:t>
            </a:r>
          </a:p>
          <a:p>
            <a:pPr algn="ctr" eaLnBrk="1" hangingPunct="1"/>
            <a:r>
              <a:rPr lang="ru-RU" altLang="ru-RU" sz="4800">
                <a:solidFill>
                  <a:srgbClr val="333333"/>
                </a:solidFill>
              </a:rPr>
              <a:t>           по картине.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28625" y="1000125"/>
            <a:ext cx="85725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- закрепление и развитие у детей навыков речевого общения;</a:t>
            </a:r>
          </a:p>
          <a:p>
            <a:r>
              <a:rPr lang="ru-RU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- формирование навыков планирования развёрнутых связных высказываний</a:t>
            </a:r>
            <a:r>
              <a:rPr lang="en-US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 </a:t>
            </a:r>
            <a:r>
              <a:rPr lang="ru-RU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    ( формирование представлений о структуре текста- начало, середина, конец; развитие умения раскрывать тему и основную мысль высказывания, озаглавить текст, соблюдение последовательности в передаче событий );</a:t>
            </a:r>
          </a:p>
          <a:p>
            <a:r>
              <a:rPr lang="ru-RU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- обучение лексико-грамматическому оформлению связных высказываний в соответствии с нормами родного языка;</a:t>
            </a:r>
          </a:p>
          <a:p>
            <a:r>
              <a:rPr lang="ru-RU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- активизация и развитие психических процессов ( восприятия, внимания, памяти, мышления );</a:t>
            </a:r>
          </a:p>
          <a:p>
            <a:r>
              <a:rPr lang="ru-RU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- развитие визуальной грамотности ( формирование навыков смотрения, детального рассматривания, выделение главного в изображении, обобщение увиденного );</a:t>
            </a:r>
          </a:p>
          <a:p>
            <a:r>
              <a:rPr lang="ru-RU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- воспитание нравственных качеств личности: доброты, отзывчивости, </a:t>
            </a:r>
            <a:r>
              <a:rPr lang="en-US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             </a:t>
            </a:r>
            <a:r>
              <a:rPr lang="ru-RU" altLang="ru-RU" sz="2000">
                <a:solidFill>
                  <a:srgbClr val="333333"/>
                </a:solidFill>
                <a:ea typeface="Calibri" pitchFamily="34" charset="0"/>
                <a:cs typeface="Tahoma" pitchFamily="34" charset="0"/>
              </a:rPr>
              <a:t>способности к сопереживанию.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71500" y="214313"/>
            <a:ext cx="203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rgbClr val="333333"/>
                </a:solidFill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Игры для подготовки детей к описанию картины</a:t>
            </a: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14313" y="428625"/>
            <a:ext cx="86439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333333"/>
                </a:solidFill>
              </a:rPr>
              <a:t>   Так как мозг человека- это «операционная»    система, он лучше запоминает не статику, а действие. Чем больше действий ребёнок совершит с картиной, тем полнее и эмоциональнее будет</a:t>
            </a:r>
          </a:p>
          <a:p>
            <a:pPr algn="ctr" eaLnBrk="1" hangingPunct="1"/>
            <a:r>
              <a:rPr lang="ru-RU" altLang="ru-RU" sz="2800">
                <a:solidFill>
                  <a:srgbClr val="333333"/>
                </a:solidFill>
              </a:rPr>
              <a:t>его рассказ. Поэтому, в своей работе, помимо хорошо известных игр, я использую следующие</a:t>
            </a:r>
          </a:p>
          <a:p>
            <a:pPr eaLnBrk="1" hangingPunct="1"/>
            <a:endParaRPr lang="ru-RU" alt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50850"/>
            <a:ext cx="7978775" cy="12985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«Сыщики»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5580063" y="1412875"/>
            <a:ext cx="3313112" cy="3600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/>
              <a:t>      </a:t>
            </a:r>
            <a:r>
              <a:rPr lang="ru-RU" sz="1600" b="1" dirty="0" smtClean="0">
                <a:solidFill>
                  <a:srgbClr val="1C1C1C"/>
                </a:solidFill>
              </a:rPr>
              <a:t>Цель: </a:t>
            </a:r>
            <a:r>
              <a:rPr lang="ru-RU" sz="1600" dirty="0" smtClean="0">
                <a:solidFill>
                  <a:srgbClr val="1C1C1C"/>
                </a:solidFill>
              </a:rPr>
              <a:t>детальное рассматривание картины.</a:t>
            </a:r>
            <a:endParaRPr lang="ru-RU" sz="1600" b="1" dirty="0" smtClean="0">
              <a:solidFill>
                <a:srgbClr val="1C1C1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1C1C1C"/>
                </a:solidFill>
              </a:rPr>
              <a:t>     Оборудование: </a:t>
            </a:r>
            <a:r>
              <a:rPr lang="ru-RU" sz="1600" dirty="0" smtClean="0">
                <a:solidFill>
                  <a:srgbClr val="1C1C1C"/>
                </a:solidFill>
              </a:rPr>
              <a:t>картина, закрытая белым листом бумаги с вырезом в виде лупы.</a:t>
            </a:r>
            <a:endParaRPr lang="ru-RU" sz="1600" b="1" dirty="0" smtClean="0">
              <a:solidFill>
                <a:srgbClr val="1C1C1C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1C1C1C"/>
                </a:solidFill>
              </a:rPr>
              <a:t>     Ход игры: </a:t>
            </a:r>
            <a:r>
              <a:rPr lang="ru-RU" sz="1600" dirty="0" smtClean="0">
                <a:solidFill>
                  <a:srgbClr val="1C1C1C"/>
                </a:solidFill>
              </a:rPr>
              <a:t>- кого ( что ) видим ? Внимательно рассмотрите и опишите до мельчайших подробностей.</a:t>
            </a:r>
          </a:p>
          <a:p>
            <a:pPr eaLnBrk="1" hangingPunct="1">
              <a:defRPr/>
            </a:pPr>
            <a:endParaRPr lang="ru-RU" sz="1600" b="1" dirty="0" smtClean="0">
              <a:solidFill>
                <a:srgbClr val="1C1C1C"/>
              </a:solidFill>
            </a:endParaRPr>
          </a:p>
        </p:txBody>
      </p:sp>
      <p:pic>
        <p:nvPicPr>
          <p:cNvPr id="9220" name="Picture 16" descr="280px-Mart_levi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51117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/>
          <a:srcRect/>
          <a:stretch>
            <a:fillRect/>
          </a:stretch>
        </p:blipFill>
        <p:spPr>
          <a:xfrm rot="21426576">
            <a:off x="2675704" y="5520131"/>
            <a:ext cx="962025" cy="131445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advTm="21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9621 L 0.04462 -0.59967 " pathEditMode="relative" ptsTypes="AA">
                                      <p:cBhvr>
                                        <p:cTn id="11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10661 L 0.06823 -0.27451 " pathEditMode="relative" ptsTypes="AA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10661 L 0.18628 -0.37928 " pathEditMode="relative" ptsTypes="AA">
                                      <p:cBhvr>
                                        <p:cTn id="19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11702 L -0.20747 -0.29533 " pathEditMode="relative" ptsTypes="AA">
                                      <p:cBhvr>
                                        <p:cTn id="23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10661 L -0.04201 -0.62072 " pathEditMode="relative" ptsTypes="AA">
                                      <p:cBhvr>
                                        <p:cTn id="27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«Палитра»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-142875" y="1071563"/>
            <a:ext cx="4638675" cy="5024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rgbClr val="111111"/>
                </a:solidFill>
              </a:rPr>
              <a:t>Цель: </a:t>
            </a:r>
            <a:r>
              <a:rPr lang="ru-RU" sz="1600" dirty="0" smtClean="0">
                <a:solidFill>
                  <a:srgbClr val="111111"/>
                </a:solidFill>
              </a:rPr>
              <a:t>развивать умение различать цвета и их оттенки. Развивать умение согласовывать прилагательные с существительными в роде и числе.</a:t>
            </a:r>
            <a:endParaRPr lang="ru-RU" sz="1600" b="1" dirty="0" smtClean="0">
              <a:solidFill>
                <a:srgbClr val="11111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111111"/>
                </a:solidFill>
              </a:rPr>
              <a:t>      Оборудование: </a:t>
            </a:r>
            <a:r>
              <a:rPr lang="ru-RU" sz="1600" dirty="0" smtClean="0">
                <a:solidFill>
                  <a:srgbClr val="111111"/>
                </a:solidFill>
              </a:rPr>
              <a:t>картина; палитра с набором цветов,  используемых в картине.</a:t>
            </a:r>
            <a:endParaRPr lang="ru-RU" sz="1600" b="1" dirty="0" smtClean="0">
              <a:solidFill>
                <a:srgbClr val="11111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111111"/>
                </a:solidFill>
              </a:rPr>
              <a:t>      Ход игры: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111111"/>
                </a:solidFill>
              </a:rPr>
              <a:t>      </a:t>
            </a:r>
            <a:r>
              <a:rPr lang="en-US" sz="1600" b="1" dirty="0" smtClean="0">
                <a:solidFill>
                  <a:srgbClr val="111111"/>
                </a:solidFill>
              </a:rPr>
              <a:t>I</a:t>
            </a:r>
            <a:r>
              <a:rPr lang="ru-RU" sz="1600" b="1" dirty="0" smtClean="0">
                <a:solidFill>
                  <a:srgbClr val="111111"/>
                </a:solidFill>
              </a:rPr>
              <a:t> вариант</a:t>
            </a:r>
            <a:r>
              <a:rPr lang="ru-RU" sz="1600" dirty="0" smtClean="0">
                <a:solidFill>
                  <a:srgbClr val="111111"/>
                </a:solidFill>
              </a:rPr>
              <a:t>: дети рассматривают картину и называют цвета, использованные художником.          </a:t>
            </a:r>
            <a:r>
              <a:rPr lang="en-US" sz="1600" dirty="0" smtClean="0">
                <a:solidFill>
                  <a:srgbClr val="111111"/>
                </a:solidFill>
              </a:rPr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111111"/>
                </a:solidFill>
              </a:rPr>
              <a:t>    </a:t>
            </a:r>
            <a:r>
              <a:rPr lang="ru-RU" sz="1600" dirty="0" smtClean="0">
                <a:solidFill>
                  <a:srgbClr val="111111"/>
                </a:solidFill>
              </a:rPr>
              <a:t> </a:t>
            </a:r>
            <a:r>
              <a:rPr lang="en-US" sz="1600" b="1" dirty="0" smtClean="0">
                <a:solidFill>
                  <a:srgbClr val="111111"/>
                </a:solidFill>
              </a:rPr>
              <a:t>II</a:t>
            </a:r>
            <a:r>
              <a:rPr lang="ru-RU" sz="1600" b="1" dirty="0" smtClean="0">
                <a:solidFill>
                  <a:srgbClr val="111111"/>
                </a:solidFill>
              </a:rPr>
              <a:t> вариант</a:t>
            </a:r>
            <a:r>
              <a:rPr lang="ru-RU" sz="1600" dirty="0" smtClean="0">
                <a:solidFill>
                  <a:srgbClr val="111111"/>
                </a:solidFill>
              </a:rPr>
              <a:t>: дети рассматривают картину. Логопед просит детей называть только те объекты, про которые можно сказать «</a:t>
            </a:r>
            <a:r>
              <a:rPr lang="ru-RU" sz="1600" i="1" dirty="0" smtClean="0">
                <a:solidFill>
                  <a:srgbClr val="111111"/>
                </a:solidFill>
              </a:rPr>
              <a:t>голубой»,</a:t>
            </a:r>
            <a:r>
              <a:rPr lang="ru-RU" sz="1600" dirty="0" smtClean="0">
                <a:solidFill>
                  <a:srgbClr val="111111"/>
                </a:solidFill>
              </a:rPr>
              <a:t> только те, про которые скажем </a:t>
            </a:r>
            <a:r>
              <a:rPr lang="ru-RU" sz="1600" i="1" dirty="0" smtClean="0">
                <a:solidFill>
                  <a:srgbClr val="111111"/>
                </a:solidFill>
              </a:rPr>
              <a:t>«голубая», «голубое», «голубые».</a:t>
            </a:r>
            <a:r>
              <a:rPr lang="ru-RU" sz="1600" dirty="0" smtClean="0">
                <a:solidFill>
                  <a:srgbClr val="111111"/>
                </a:solidFill>
              </a:rPr>
              <a:t>                   </a:t>
            </a:r>
            <a:r>
              <a:rPr lang="en-US" sz="1600" b="1" dirty="0" smtClean="0">
                <a:solidFill>
                  <a:srgbClr val="111111"/>
                </a:solidFill>
              </a:rPr>
              <a:t>III</a:t>
            </a:r>
            <a:r>
              <a:rPr lang="ru-RU" sz="1600" b="1" dirty="0" smtClean="0">
                <a:solidFill>
                  <a:srgbClr val="111111"/>
                </a:solidFill>
              </a:rPr>
              <a:t> </a:t>
            </a:r>
            <a:r>
              <a:rPr lang="ru-RU" sz="1600" b="1" dirty="0" smtClean="0">
                <a:solidFill>
                  <a:srgbClr val="292929"/>
                </a:solidFill>
              </a:rPr>
              <a:t>вариант</a:t>
            </a:r>
            <a:r>
              <a:rPr lang="ru-RU" sz="1600" dirty="0" smtClean="0">
                <a:solidFill>
                  <a:srgbClr val="111111"/>
                </a:solidFill>
              </a:rPr>
              <a:t>: перед детьми чёрно-белый вариант картины. Дети должны сказать, какого цвета были объекты картины.</a:t>
            </a:r>
          </a:p>
        </p:txBody>
      </p:sp>
      <p:pic>
        <p:nvPicPr>
          <p:cNvPr id="10244" name="Picture 6" descr="рябин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1143000"/>
            <a:ext cx="4714875" cy="3500438"/>
          </a:xfrm>
          <a:solidFill>
            <a:srgbClr val="111111"/>
          </a:solidFill>
        </p:spPr>
      </p:pic>
      <p:sp>
        <p:nvSpPr>
          <p:cNvPr id="10" name="Содержимое 9"/>
          <p:cNvSpPr>
            <a:spLocks noGrp="1"/>
          </p:cNvSpPr>
          <p:nvPr>
            <p:ph sz="quarter" idx="3"/>
          </p:nvPr>
        </p:nvSpPr>
        <p:spPr>
          <a:xfrm rot="10800000" flipV="1">
            <a:off x="7572375" y="4786313"/>
            <a:ext cx="1114425" cy="714375"/>
          </a:xfrm>
        </p:spPr>
        <p:txBody>
          <a:bodyPr/>
          <a:lstStyle/>
          <a:p>
            <a:pPr>
              <a:defRPr/>
            </a:pPr>
            <a:endParaRPr lang="ru-RU" sz="800" dirty="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929188" y="3643313"/>
            <a:ext cx="3887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ru-RU" altLang="ru-RU">
              <a:latin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5" y="4429132"/>
            <a:ext cx="29289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2" name="Капля 11"/>
          <p:cNvSpPr/>
          <p:nvPr/>
        </p:nvSpPr>
        <p:spPr>
          <a:xfrm>
            <a:off x="5143500" y="5715000"/>
            <a:ext cx="285750" cy="28575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Капля 12"/>
          <p:cNvSpPr/>
          <p:nvPr/>
        </p:nvSpPr>
        <p:spPr>
          <a:xfrm>
            <a:off x="3143250" y="5715000"/>
            <a:ext cx="285750" cy="285750"/>
          </a:xfrm>
          <a:prstGeom prst="teardrop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Капля 13"/>
          <p:cNvSpPr/>
          <p:nvPr/>
        </p:nvSpPr>
        <p:spPr>
          <a:xfrm>
            <a:off x="5715000" y="5715000"/>
            <a:ext cx="285750" cy="285750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Капля 14"/>
          <p:cNvSpPr/>
          <p:nvPr/>
        </p:nvSpPr>
        <p:spPr>
          <a:xfrm>
            <a:off x="4500563" y="5715000"/>
            <a:ext cx="285750" cy="285750"/>
          </a:xfrm>
          <a:prstGeom prst="teardrop">
            <a:avLst/>
          </a:prstGeom>
          <a:solidFill>
            <a:srgbClr val="FF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Капля 15"/>
          <p:cNvSpPr/>
          <p:nvPr/>
        </p:nvSpPr>
        <p:spPr>
          <a:xfrm>
            <a:off x="5715000" y="6215063"/>
            <a:ext cx="285750" cy="285750"/>
          </a:xfrm>
          <a:prstGeom prst="teardrop">
            <a:avLst/>
          </a:prstGeom>
          <a:solidFill>
            <a:srgbClr val="005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Капля 16"/>
          <p:cNvSpPr/>
          <p:nvPr/>
        </p:nvSpPr>
        <p:spPr>
          <a:xfrm>
            <a:off x="4572000" y="6215063"/>
            <a:ext cx="285750" cy="285750"/>
          </a:xfrm>
          <a:prstGeom prst="teardrop">
            <a:avLst/>
          </a:prstGeom>
          <a:solidFill>
            <a:srgbClr val="569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Капля 17"/>
          <p:cNvSpPr/>
          <p:nvPr/>
        </p:nvSpPr>
        <p:spPr>
          <a:xfrm>
            <a:off x="3857625" y="5715000"/>
            <a:ext cx="285750" cy="285750"/>
          </a:xfrm>
          <a:prstGeom prst="teardrop">
            <a:avLst/>
          </a:prstGeom>
          <a:solidFill>
            <a:srgbClr val="82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Капля 18"/>
          <p:cNvSpPr/>
          <p:nvPr/>
        </p:nvSpPr>
        <p:spPr>
          <a:xfrm>
            <a:off x="5143500" y="6215063"/>
            <a:ext cx="357188" cy="285750"/>
          </a:xfrm>
          <a:prstGeom prst="teardrop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Капля 19"/>
          <p:cNvSpPr/>
          <p:nvPr/>
        </p:nvSpPr>
        <p:spPr>
          <a:xfrm>
            <a:off x="3143250" y="6215063"/>
            <a:ext cx="285750" cy="285750"/>
          </a:xfrm>
          <a:prstGeom prst="teardrop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Капля 20"/>
          <p:cNvSpPr/>
          <p:nvPr/>
        </p:nvSpPr>
        <p:spPr>
          <a:xfrm>
            <a:off x="3857625" y="6215063"/>
            <a:ext cx="357188" cy="285750"/>
          </a:xfrm>
          <a:prstGeom prst="teardrop">
            <a:avLst/>
          </a:prstGeom>
          <a:solidFill>
            <a:srgbClr val="7BE5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8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7.77778E-6 L 0.25973 -0.147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77778E-6 L 0.52761 -0.15741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955 -0.1155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92593E-6 L 0.28351 -0.10485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5.92593E-6 L 0.34654 -0.04189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77778E-6 L 0.34653 0.04212 " pathEditMode="relative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14288" y="142875"/>
          <a:ext cx="8208962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Документ" r:id="rId4" imgW="5959321" imgH="4078305" progId="Word.Document.12">
                  <p:embed/>
                </p:oleObj>
              </mc:Choice>
              <mc:Fallback>
                <p:oleObj name="Документ" r:id="rId4" imgW="5959321" imgH="4078305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142875"/>
                        <a:ext cx="8208962" cy="600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714752"/>
            <a:ext cx="268794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Капля 5"/>
          <p:cNvSpPr/>
          <p:nvPr/>
        </p:nvSpPr>
        <p:spPr>
          <a:xfrm>
            <a:off x="7786688" y="4000500"/>
            <a:ext cx="285750" cy="28575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>
            <a:off x="8501063" y="4500563"/>
            <a:ext cx="285750" cy="285750"/>
          </a:xfrm>
          <a:prstGeom prst="teardrop">
            <a:avLst/>
          </a:prstGeom>
          <a:solidFill>
            <a:srgbClr val="FF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Капля 7"/>
          <p:cNvSpPr/>
          <p:nvPr/>
        </p:nvSpPr>
        <p:spPr>
          <a:xfrm>
            <a:off x="8143875" y="4786313"/>
            <a:ext cx="285750" cy="285750"/>
          </a:xfrm>
          <a:prstGeom prst="teardrop">
            <a:avLst/>
          </a:prstGeom>
          <a:solidFill>
            <a:srgbClr val="005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8215313" y="3929063"/>
            <a:ext cx="285750" cy="285750"/>
          </a:xfrm>
          <a:prstGeom prst="teardrop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>
            <a:off x="7715250" y="4929188"/>
            <a:ext cx="285750" cy="285750"/>
          </a:xfrm>
          <a:prstGeom prst="teardrop">
            <a:avLst/>
          </a:prstGeom>
          <a:solidFill>
            <a:srgbClr val="569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Капля 10"/>
          <p:cNvSpPr/>
          <p:nvPr/>
        </p:nvSpPr>
        <p:spPr>
          <a:xfrm>
            <a:off x="7286625" y="4929188"/>
            <a:ext cx="285750" cy="285750"/>
          </a:xfrm>
          <a:prstGeom prst="teardrop">
            <a:avLst/>
          </a:prstGeom>
          <a:solidFill>
            <a:srgbClr val="825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Капля 11"/>
          <p:cNvSpPr/>
          <p:nvPr/>
        </p:nvSpPr>
        <p:spPr>
          <a:xfrm>
            <a:off x="8572500" y="4143375"/>
            <a:ext cx="285750" cy="285750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custDataLst>
      <p:tags r:id="rId2"/>
    </p:custDataLst>
  </p:cSld>
  <p:clrMapOvr>
    <a:masterClrMapping/>
  </p:clrMapOvr>
  <p:transition advTm="1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92593E-6 L -0.77969 -0.2520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59062 0.04213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64566 -0.23102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14815E-6 L -0.63785 0.05255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8.14815E-6 L -0.53559 -0.54583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58281 -0.29398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«Заколдованная картина»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557338"/>
            <a:ext cx="3827462" cy="456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111111"/>
                </a:solidFill>
              </a:rPr>
              <a:t>Цель: </a:t>
            </a:r>
            <a:r>
              <a:rPr lang="ru-RU" sz="1400" dirty="0" smtClean="0">
                <a:solidFill>
                  <a:srgbClr val="111111"/>
                </a:solidFill>
              </a:rPr>
              <a:t>развитие зрительного внимания, памяти. Развитие грамматического строя речи  (употребление существительных в форме Род.п. единственного и множественного числа). Закрепление умения пользоваться в речи сложными предложениями с союзом  </a:t>
            </a:r>
            <a:r>
              <a:rPr lang="ru-RU" sz="1400" b="1" i="1" dirty="0" smtClean="0">
                <a:solidFill>
                  <a:srgbClr val="111111"/>
                </a:solidFill>
              </a:rPr>
              <a:t>А</a:t>
            </a:r>
            <a:r>
              <a:rPr lang="ru-RU" sz="1400" dirty="0" smtClean="0">
                <a:solidFill>
                  <a:srgbClr val="111111"/>
                </a:solidFill>
              </a:rPr>
              <a:t>.</a:t>
            </a:r>
            <a:endParaRPr lang="ru-RU" sz="1400" b="1" dirty="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111111"/>
                </a:solidFill>
              </a:rPr>
              <a:t>Оборудование:</a:t>
            </a:r>
            <a:r>
              <a:rPr lang="ru-RU" sz="1400" dirty="0" smtClean="0">
                <a:solidFill>
                  <a:srgbClr val="111111"/>
                </a:solidFill>
              </a:rPr>
              <a:t> картина, на которой объекты или части объектов закрыты изображениями других предметов.</a:t>
            </a:r>
            <a:endParaRPr lang="ru-RU" sz="1400" b="1" dirty="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111111"/>
                </a:solidFill>
              </a:rPr>
              <a:t>Ход игры: </a:t>
            </a:r>
            <a:r>
              <a:rPr lang="en-US" sz="1400" dirty="0" smtClean="0">
                <a:solidFill>
                  <a:srgbClr val="111111"/>
                </a:solidFill>
              </a:rPr>
              <a:t>I</a:t>
            </a:r>
            <a:r>
              <a:rPr lang="ru-RU" sz="1400" dirty="0" smtClean="0">
                <a:solidFill>
                  <a:srgbClr val="111111"/>
                </a:solidFill>
              </a:rPr>
              <a:t> вариант:</a:t>
            </a:r>
            <a:r>
              <a:rPr lang="ru-RU" sz="1400" b="1" dirty="0" smtClean="0">
                <a:solidFill>
                  <a:srgbClr val="111111"/>
                </a:solidFill>
              </a:rPr>
              <a:t> </a:t>
            </a:r>
            <a:r>
              <a:rPr lang="ru-RU" sz="1400" dirty="0" smtClean="0">
                <a:solidFill>
                  <a:srgbClr val="111111"/>
                </a:solidFill>
              </a:rPr>
              <a:t>логопед просит детей внимательно рассмотреть картину и сказать, что должно быть вместо «неправильного» объекта. Например: «Вместо павлина должен быть кот».</a:t>
            </a:r>
            <a:endParaRPr lang="en-US" sz="1400" dirty="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>
                <a:solidFill>
                  <a:srgbClr val="111111"/>
                </a:solidFill>
              </a:rPr>
              <a:t>II</a:t>
            </a:r>
            <a:r>
              <a:rPr lang="ru-RU" sz="1400" dirty="0" smtClean="0">
                <a:solidFill>
                  <a:srgbClr val="111111"/>
                </a:solidFill>
              </a:rPr>
              <a:t> вариант: логопед просит детей указывать на ошибки, используя слово </a:t>
            </a:r>
            <a:r>
              <a:rPr lang="ru-RU" sz="1400" b="1" i="1" dirty="0" smtClean="0">
                <a:solidFill>
                  <a:srgbClr val="111111"/>
                </a:solidFill>
              </a:rPr>
              <a:t>А</a:t>
            </a:r>
            <a:r>
              <a:rPr lang="ru-RU" sz="1400" dirty="0" smtClean="0">
                <a:solidFill>
                  <a:srgbClr val="111111"/>
                </a:solidFill>
              </a:rPr>
              <a:t>. Например: «на картине должна быть изображена церковь, а не пирамидка.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427538" y="32131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" charset="0"/>
              </a:rPr>
              <a:t>.</a:t>
            </a:r>
          </a:p>
        </p:txBody>
      </p:sp>
      <p:pic>
        <p:nvPicPr>
          <p:cNvPr id="1229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5354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285992"/>
            <a:ext cx="709615" cy="13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286256"/>
            <a:ext cx="1276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500306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 advTm="14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4.5|2.3|4.4|3.3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5|2.7|2.5|2.6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2.1|2|1.9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2.5|2.5|2.4"/>
</p:tagLst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1011</TotalTime>
  <Words>770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Tahoma</vt:lpstr>
      <vt:lpstr>Arial</vt:lpstr>
      <vt:lpstr>Wingdings</vt:lpstr>
      <vt:lpstr>Calibri</vt:lpstr>
      <vt:lpstr>Текстура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Игры для подготовки детей к описанию картины  </vt:lpstr>
      <vt:lpstr>«Сыщики»</vt:lpstr>
      <vt:lpstr>«Палитра»</vt:lpstr>
      <vt:lpstr>Презентация PowerPoint</vt:lpstr>
      <vt:lpstr>«Заколдованная картина»</vt:lpstr>
      <vt:lpstr>«Актёры» </vt:lpstr>
      <vt:lpstr>«Реставраторы» </vt:lpstr>
      <vt:lpstr>На что похоже ?</vt:lpstr>
      <vt:lpstr>Презентация PowerPoint</vt:lpstr>
      <vt:lpstr>Презентация PowerPoint</vt:lpstr>
    </vt:vector>
  </TitlesOfParts>
  <Company>kcn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подготовки детей к описанию картины</dc:title>
  <dc:creator>User</dc:creator>
  <cp:lastModifiedBy>Валера</cp:lastModifiedBy>
  <cp:revision>101</cp:revision>
  <dcterms:created xsi:type="dcterms:W3CDTF">2010-01-28T08:21:24Z</dcterms:created>
  <dcterms:modified xsi:type="dcterms:W3CDTF">2014-11-23T13:50:50Z</dcterms:modified>
</cp:coreProperties>
</file>