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57" r:id="rId3"/>
    <p:sldId id="276" r:id="rId4"/>
    <p:sldId id="258" r:id="rId5"/>
    <p:sldId id="259" r:id="rId6"/>
    <p:sldId id="260" r:id="rId7"/>
    <p:sldId id="261" r:id="rId8"/>
    <p:sldId id="263" r:id="rId9"/>
    <p:sldId id="264" r:id="rId10"/>
    <p:sldId id="267" r:id="rId11"/>
    <p:sldId id="266" r:id="rId12"/>
    <p:sldId id="270" r:id="rId13"/>
    <p:sldId id="272" r:id="rId14"/>
    <p:sldId id="269" r:id="rId15"/>
    <p:sldId id="277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66"/>
    <a:srgbClr val="FFFFCC"/>
    <a:srgbClr val="E0E9FC"/>
    <a:srgbClr val="72DC72"/>
    <a:srgbClr val="FF5050"/>
    <a:srgbClr val="FF0000"/>
    <a:srgbClr val="FF3300"/>
    <a:srgbClr val="D8FC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1905000" y="1219200"/>
            <a:ext cx="0" cy="2057400"/>
          </a:xfrm>
          <a:prstGeom prst="line">
            <a:avLst/>
          </a:prstGeom>
          <a:noFill/>
          <a:ln w="3492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163513" y="2103438"/>
            <a:ext cx="347662" cy="347662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>
              <a:latin typeface="Times New Roman" pitchFamily="18" charset="0"/>
            </a:endParaRPr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739775" y="2105025"/>
            <a:ext cx="349250" cy="347663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>
              <a:latin typeface="Times New Roman" pitchFamily="18" charset="0"/>
            </a:endParaRPr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1317625" y="2105025"/>
            <a:ext cx="347663" cy="347663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>
              <a:latin typeface="Times New Roman" pitchFamily="18" charset="0"/>
            </a:endParaRP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0" y="1371600"/>
            <a:ext cx="6477000" cy="1752600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733800"/>
            <a:ext cx="6477000" cy="19812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086600" y="6248400"/>
            <a:ext cx="1524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810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209800" y="6248400"/>
            <a:ext cx="1219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5AC756-E52A-421E-B432-2B18D55CF6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70C9C2-ACC9-49C8-92F0-4830063C50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90500"/>
            <a:ext cx="1752600" cy="5829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4000" y="190500"/>
            <a:ext cx="5105400" cy="5829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60D2D3-4D89-4E53-B609-DCE9114A6A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9E2A46-82D2-4F95-A1A2-8C422146A0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096819-FA50-4F87-B6E1-68CEFC8D52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524000" y="19050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05400" y="19050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B6DF3-F781-4821-9EC5-813BFA7B98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C520DF-15A2-401F-8FF8-09EB657E5D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71BF6-B907-4A6F-B695-859940048B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65ED42-149B-42FA-A71A-5C57150A25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628ECF-7B38-409C-B1B2-EC8997548E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868EE8-FDD8-4303-BED0-35B0120308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190500"/>
            <a:ext cx="7010400" cy="152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0" y="1905000"/>
            <a:ext cx="7010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29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0" y="62484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7466751F-E383-47D1-BBA5-15C0D71EFA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151" name="Line 7"/>
          <p:cNvSpPr>
            <a:spLocks noChangeShapeType="1"/>
          </p:cNvSpPr>
          <p:nvPr/>
        </p:nvSpPr>
        <p:spPr bwMode="auto">
          <a:xfrm flipV="1">
            <a:off x="1371600" y="304800"/>
            <a:ext cx="0" cy="1295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152" name="Oval 8"/>
          <p:cNvSpPr>
            <a:spLocks noChangeArrowheads="1"/>
          </p:cNvSpPr>
          <p:nvPr/>
        </p:nvSpPr>
        <p:spPr bwMode="auto">
          <a:xfrm>
            <a:off x="152400" y="838200"/>
            <a:ext cx="228600" cy="228600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>
              <a:latin typeface="Times New Roman" pitchFamily="18" charset="0"/>
            </a:endParaRPr>
          </a:p>
        </p:txBody>
      </p:sp>
      <p:sp>
        <p:nvSpPr>
          <p:cNvPr id="6153" name="Oval 9"/>
          <p:cNvSpPr>
            <a:spLocks noChangeArrowheads="1"/>
          </p:cNvSpPr>
          <p:nvPr/>
        </p:nvSpPr>
        <p:spPr bwMode="auto">
          <a:xfrm>
            <a:off x="539750" y="838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>
              <a:latin typeface="Times New Roman" pitchFamily="18" charset="0"/>
            </a:endParaRPr>
          </a:p>
        </p:txBody>
      </p:sp>
      <p:sp>
        <p:nvSpPr>
          <p:cNvPr id="6154" name="Oval 10"/>
          <p:cNvSpPr>
            <a:spLocks noChangeArrowheads="1"/>
          </p:cNvSpPr>
          <p:nvPr/>
        </p:nvSpPr>
        <p:spPr bwMode="auto">
          <a:xfrm>
            <a:off x="927100" y="838200"/>
            <a:ext cx="228600" cy="22860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pitchFamily="2" charset="2"/>
        <a:buChar char="¢"/>
        <a:defRPr sz="30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8200" y="3657600"/>
            <a:ext cx="7772400" cy="2514600"/>
          </a:xfrm>
        </p:spPr>
        <p:txBody>
          <a:bodyPr/>
          <a:lstStyle/>
          <a:p>
            <a:pPr algn="ctr" eaLnBrk="1" hangingPunct="1"/>
            <a:r>
              <a:rPr lang="ru-RU" sz="2400" i="1" dirty="0" smtClean="0">
                <a:solidFill>
                  <a:srgbClr val="007471"/>
                </a:solidFill>
              </a:rPr>
              <a:t>Чеканова Наталья Георгиевна</a:t>
            </a:r>
            <a:r>
              <a:rPr lang="ru-RU" sz="2400" i="1" dirty="0" smtClean="0">
                <a:solidFill>
                  <a:srgbClr val="007471"/>
                </a:solidFill>
              </a:rPr>
              <a:t> </a:t>
            </a:r>
            <a:endParaRPr lang="ru-RU" sz="2400" i="1" dirty="0" smtClean="0">
              <a:solidFill>
                <a:srgbClr val="007471"/>
              </a:solidFill>
            </a:endParaRPr>
          </a:p>
          <a:p>
            <a:pPr algn="ctr" eaLnBrk="1" hangingPunct="1"/>
            <a:r>
              <a:rPr lang="ru-RU" sz="2400" dirty="0" smtClean="0">
                <a:solidFill>
                  <a:srgbClr val="007471"/>
                </a:solidFill>
              </a:rPr>
              <a:t>Воспитатель 1 квалификационной категории</a:t>
            </a:r>
          </a:p>
          <a:p>
            <a:pPr algn="ctr" eaLnBrk="1" hangingPunct="1"/>
            <a:r>
              <a:rPr lang="ru-RU" sz="2400" dirty="0" smtClean="0">
                <a:solidFill>
                  <a:srgbClr val="007471"/>
                </a:solidFill>
              </a:rPr>
              <a:t>МБДОУ д</a:t>
            </a:r>
            <a:r>
              <a:rPr lang="en-US" sz="2400" dirty="0" smtClean="0">
                <a:solidFill>
                  <a:srgbClr val="007471"/>
                </a:solidFill>
              </a:rPr>
              <a:t>/</a:t>
            </a:r>
            <a:r>
              <a:rPr lang="ru-RU" sz="2400" dirty="0" smtClean="0">
                <a:solidFill>
                  <a:srgbClr val="007471"/>
                </a:solidFill>
              </a:rPr>
              <a:t>с №1 СП «Лукоморье»</a:t>
            </a:r>
            <a:endParaRPr lang="ru-RU" sz="2400" dirty="0" smtClean="0">
              <a:solidFill>
                <a:srgbClr val="007471"/>
              </a:solidFill>
            </a:endParaRPr>
          </a:p>
        </p:txBody>
      </p:sp>
      <p:sp>
        <p:nvSpPr>
          <p:cNvPr id="13314" name="WordArt 4"/>
          <p:cNvSpPr>
            <a:spLocks noChangeArrowheads="1" noChangeShapeType="1" noTextEdit="1"/>
          </p:cNvSpPr>
          <p:nvPr/>
        </p:nvSpPr>
        <p:spPr bwMode="auto">
          <a:xfrm>
            <a:off x="2057400" y="228600"/>
            <a:ext cx="6858000" cy="1571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317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C0BC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Сезонные прогулки с</a:t>
            </a:r>
          </a:p>
          <a:p>
            <a:pPr algn="ctr"/>
            <a:r>
              <a:rPr lang="ru-RU" sz="3600" kern="10">
                <a:ln w="317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C0BC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математическим содержанием</a:t>
            </a:r>
          </a:p>
        </p:txBody>
      </p:sp>
      <p:pic>
        <p:nvPicPr>
          <p:cNvPr id="13315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1905000"/>
            <a:ext cx="1828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90500"/>
            <a:ext cx="7010400" cy="723900"/>
          </a:xfrm>
          <a:gradFill rotWithShape="1">
            <a:gsLst>
              <a:gs pos="0">
                <a:srgbClr val="EFEFFF"/>
              </a:gs>
              <a:gs pos="100000">
                <a:srgbClr val="B9DCFF"/>
              </a:gs>
            </a:gsLst>
            <a:lin ang="5400000" scaled="1"/>
          </a:gradFill>
        </p:spPr>
        <p:txBody>
          <a:bodyPr/>
          <a:lstStyle/>
          <a:p>
            <a:pPr eaLnBrk="1" hangingPunct="1"/>
            <a:r>
              <a:rPr lang="ru-RU" sz="3200" b="1" i="1" smtClean="0"/>
              <a:t>Зимние лабиринты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8382000" cy="5486400"/>
          </a:xfrm>
          <a:gradFill flip="none" rotWithShape="1">
            <a:gsLst>
              <a:gs pos="0">
                <a:srgbClr val="C4ECF8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ru-RU" sz="24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dirty="0" smtClean="0"/>
              <a:t>Обращаем </a:t>
            </a:r>
            <a:r>
              <a:rPr lang="ru-RU" sz="2400" dirty="0"/>
              <a:t>внимание детей на внешний вид деревьев и опушек.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dirty="0"/>
              <a:t>Упражняемся в умении ориентироваться в пространстве.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dirty="0"/>
              <a:t>Изготавливаем кормушки для птиц. Ежедневно подкармливаем птиц.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dirty="0"/>
              <a:t>Наблюдаем за продолжительностью светового дня зимой.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dirty="0"/>
              <a:t>Наблюдаем за снегопадом, рассматриваем снежинки</a:t>
            </a:r>
            <a:r>
              <a:rPr lang="ru-RU" sz="2400" dirty="0" smtClean="0"/>
              <a:t>. Лепим </a:t>
            </a:r>
            <a:r>
              <a:rPr lang="ru-RU" sz="2400" dirty="0"/>
              <a:t>из снега снежки и их рассматриваем по величине, форме</a:t>
            </a:r>
            <a:r>
              <a:rPr lang="ru-RU" sz="2400" dirty="0" smtClean="0"/>
              <a:t>. Наблюдаем </a:t>
            </a:r>
            <a:r>
              <a:rPr lang="ru-RU" sz="2400" dirty="0"/>
              <a:t>за разнообразием цветов и их оттенков.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dirty="0"/>
              <a:t>Сравниваем деревья</a:t>
            </a:r>
            <a:r>
              <a:rPr lang="ru-RU" sz="2400" dirty="0" smtClean="0"/>
              <a:t>. Наблюдаем </a:t>
            </a:r>
            <a:r>
              <a:rPr lang="ru-RU" sz="2400" dirty="0"/>
              <a:t>за следами на снегу</a:t>
            </a:r>
            <a:r>
              <a:rPr lang="ru-RU" sz="2400" dirty="0" smtClean="0"/>
              <a:t>. Проводим </a:t>
            </a:r>
            <a:r>
              <a:rPr lang="ru-RU" sz="2400" dirty="0"/>
              <a:t>опыты со снегом.</a:t>
            </a:r>
          </a:p>
        </p:txBody>
      </p:sp>
      <p:pic>
        <p:nvPicPr>
          <p:cNvPr id="22531" name="Picture 4"/>
          <p:cNvPicPr>
            <a:picLocks noChangeAspect="1" noChangeArrowheads="1"/>
          </p:cNvPicPr>
          <p:nvPr/>
        </p:nvPicPr>
        <p:blipFill>
          <a:blip r:embed="rId2"/>
          <a:srcRect l="23334" t="16800" r="62000" b="74400"/>
          <a:stretch>
            <a:fillRect/>
          </a:stretch>
        </p:blipFill>
        <p:spPr bwMode="auto">
          <a:xfrm>
            <a:off x="8077200" y="19812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/>
          <a:srcRect l="23334" t="16800" r="62000" b="74400"/>
          <a:stretch>
            <a:fillRect/>
          </a:stretch>
        </p:blipFill>
        <p:spPr bwMode="auto">
          <a:xfrm>
            <a:off x="7391400" y="23622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4"/>
          <p:cNvPicPr>
            <a:picLocks noChangeAspect="1" noChangeArrowheads="1"/>
          </p:cNvPicPr>
          <p:nvPr/>
        </p:nvPicPr>
        <p:blipFill>
          <a:blip r:embed="rId2"/>
          <a:srcRect l="23334" t="16800" r="62000" b="74400"/>
          <a:stretch>
            <a:fillRect/>
          </a:stretch>
        </p:blipFill>
        <p:spPr bwMode="auto">
          <a:xfrm>
            <a:off x="8001000" y="31242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4"/>
          <p:cNvPicPr>
            <a:picLocks noChangeAspect="1" noChangeArrowheads="1"/>
          </p:cNvPicPr>
          <p:nvPr/>
        </p:nvPicPr>
        <p:blipFill>
          <a:blip r:embed="rId2"/>
          <a:srcRect l="23334" t="16800" r="62000" b="74400"/>
          <a:stretch>
            <a:fillRect/>
          </a:stretch>
        </p:blipFill>
        <p:spPr bwMode="auto">
          <a:xfrm>
            <a:off x="8077200" y="54102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F66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WordArt 7"/>
          <p:cNvSpPr>
            <a:spLocks noChangeArrowheads="1" noChangeShapeType="1" noTextEdit="1"/>
          </p:cNvSpPr>
          <p:nvPr/>
        </p:nvSpPr>
        <p:spPr bwMode="auto">
          <a:xfrm>
            <a:off x="1905000" y="533400"/>
            <a:ext cx="6629400" cy="714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5FD75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Прогулки в весенний период</a:t>
            </a:r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1066800" y="1752600"/>
            <a:ext cx="7772400" cy="4524375"/>
          </a:xfrm>
          <a:prstGeom prst="rect">
            <a:avLst/>
          </a:prstGeom>
          <a:gradFill>
            <a:gsLst>
              <a:gs pos="0">
                <a:srgbClr val="D8FCC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tx2"/>
                </a:solidFill>
              </a:rPr>
              <a:t>Цель:</a:t>
            </a:r>
            <a:r>
              <a:rPr lang="ru-RU" sz="2400" dirty="0">
                <a:solidFill>
                  <a:schemeClr val="tx2"/>
                </a:solidFill>
              </a:rPr>
              <a:t> формирование умений наблюдать характерные явления весенней погоды,  понимать связь между ними; развитие способности любоваться красотой весенней природы.</a:t>
            </a:r>
          </a:p>
          <a:p>
            <a:pPr>
              <a:defRPr/>
            </a:pPr>
            <a:r>
              <a:rPr lang="ru-RU" sz="2400" b="1" dirty="0">
                <a:solidFill>
                  <a:schemeClr val="tx2"/>
                </a:solidFill>
              </a:rPr>
              <a:t>Задачи-ориентиры:</a:t>
            </a:r>
            <a:r>
              <a:rPr lang="ru-RU" sz="2400" dirty="0">
                <a:solidFill>
                  <a:schemeClr val="tx2"/>
                </a:solidFill>
              </a:rPr>
              <a:t> развитие умений наблюдать весенние признаки и явления природы; формирование способности выделять особенности весеннего состояния растений; расширение представлений о птицах, их образе жизни весной; развитие интереса к жизни насекомых весной; воспитание радостного, эмоционального, заботливого отношения к пробуждающейся природе.</a:t>
            </a:r>
          </a:p>
        </p:txBody>
      </p:sp>
      <p:pic>
        <p:nvPicPr>
          <p:cNvPr id="23556" name="Picture 12"/>
          <p:cNvPicPr>
            <a:picLocks noChangeAspect="1" noChangeArrowheads="1"/>
          </p:cNvPicPr>
          <p:nvPr/>
        </p:nvPicPr>
        <p:blipFill>
          <a:blip r:embed="rId2">
            <a:lum contrast="18000"/>
          </a:blip>
          <a:srcRect l="34302" t="85564" r="43106" b="729"/>
          <a:stretch>
            <a:fillRect/>
          </a:stretch>
        </p:blipFill>
        <p:spPr bwMode="auto">
          <a:xfrm>
            <a:off x="228600" y="2514600"/>
            <a:ext cx="7239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13"/>
          <p:cNvPicPr>
            <a:picLocks noChangeAspect="1" noChangeArrowheads="1"/>
          </p:cNvPicPr>
          <p:nvPr/>
        </p:nvPicPr>
        <p:blipFill>
          <a:blip r:embed="rId2">
            <a:lum contrast="18000"/>
          </a:blip>
          <a:srcRect l="34302" t="85564" r="43106" b="729"/>
          <a:stretch>
            <a:fillRect/>
          </a:stretch>
        </p:blipFill>
        <p:spPr bwMode="auto">
          <a:xfrm>
            <a:off x="8077200" y="5105400"/>
            <a:ext cx="7239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14"/>
          <p:cNvPicPr>
            <a:picLocks noChangeAspect="1" noChangeArrowheads="1"/>
          </p:cNvPicPr>
          <p:nvPr/>
        </p:nvPicPr>
        <p:blipFill>
          <a:blip r:embed="rId2">
            <a:lum contrast="18000"/>
          </a:blip>
          <a:srcRect l="34302" t="85564" r="43106" b="729"/>
          <a:stretch>
            <a:fillRect/>
          </a:stretch>
        </p:blipFill>
        <p:spPr bwMode="auto">
          <a:xfrm>
            <a:off x="152400" y="4191000"/>
            <a:ext cx="7239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457200"/>
            <a:ext cx="7010400" cy="879475"/>
          </a:xfrm>
          <a:gradFill rotWithShape="1">
            <a:gsLst>
              <a:gs pos="0">
                <a:srgbClr val="C4ECF8"/>
              </a:gs>
              <a:gs pos="100000">
                <a:srgbClr val="B4DBDA"/>
              </a:gs>
            </a:gsLst>
            <a:lin ang="5400000" scaled="1"/>
          </a:gradFill>
        </p:spPr>
        <p:txBody>
          <a:bodyPr/>
          <a:lstStyle/>
          <a:p>
            <a:pPr eaLnBrk="1" hangingPunct="1"/>
            <a:r>
              <a:rPr lang="ru-RU" sz="3200" b="1" i="1" smtClean="0"/>
              <a:t>За весенними ручейками</a:t>
            </a:r>
          </a:p>
        </p:txBody>
      </p:sp>
      <p:grpSp>
        <p:nvGrpSpPr>
          <p:cNvPr id="23555" name="Rectangle 3"/>
          <p:cNvGrpSpPr>
            <a:grpSpLocks noGrp="1"/>
          </p:cNvGrpSpPr>
          <p:nvPr/>
        </p:nvGrpSpPr>
        <p:grpSpPr bwMode="auto">
          <a:xfrm>
            <a:off x="908050" y="1670050"/>
            <a:ext cx="8089900" cy="5041900"/>
            <a:chOff x="572" y="1052"/>
            <a:chExt cx="5096" cy="3176"/>
          </a:xfrm>
        </p:grpSpPr>
        <p:pic>
          <p:nvPicPr>
            <p:cNvPr id="24578" name="Rectangle 3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72" y="1052"/>
              <a:ext cx="5096" cy="3176"/>
            </a:xfrm>
            <a:prstGeom prst="rect">
              <a:avLst/>
            </a:prstGeom>
            <a:noFill/>
          </p:spPr>
        </p:pic>
        <p:sp>
          <p:nvSpPr>
            <p:cNvPr id="24579" name="Text Box 3"/>
            <p:cNvSpPr txBox="1">
              <a:spLocks noChangeArrowheads="1"/>
            </p:cNvSpPr>
            <p:nvPr/>
          </p:nvSpPr>
          <p:spPr bwMode="auto">
            <a:xfrm>
              <a:off x="576" y="1056"/>
              <a:ext cx="5088" cy="3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¢"/>
              </a:pPr>
              <a:r>
                <a:rPr lang="ru-RU" sz="2400">
                  <a:solidFill>
                    <a:schemeClr val="tx2"/>
                  </a:solidFill>
                </a:rPr>
                <a:t>Исследование длины и ширины ручейков. Сравнивание разных ручейков. </a:t>
              </a:r>
            </a:p>
            <a:p>
              <a:pPr marL="342900" indent="-342900"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¢"/>
              </a:pPr>
              <a:r>
                <a:rPr lang="ru-RU" sz="2400">
                  <a:solidFill>
                    <a:schemeClr val="tx2"/>
                  </a:solidFill>
                </a:rPr>
                <a:t>Измерение длины ручейков шагами.</a:t>
              </a:r>
            </a:p>
            <a:p>
              <a:pPr marL="342900" indent="-342900"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¢"/>
              </a:pPr>
              <a:r>
                <a:rPr lang="ru-RU" sz="2400">
                  <a:solidFill>
                    <a:schemeClr val="tx2"/>
                  </a:solidFill>
                </a:rPr>
                <a:t>Измерение глубины ручейков с помощью палочки.</a:t>
              </a:r>
            </a:p>
            <a:p>
              <a:pPr marL="342900" indent="-342900"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¢"/>
              </a:pPr>
              <a:r>
                <a:rPr lang="ru-RU" sz="2400">
                  <a:solidFill>
                    <a:schemeClr val="tx2"/>
                  </a:solidFill>
                </a:rPr>
                <a:t>Наблюдения за лужами. Рассказы обо всем увиденном. Пускание корабликов.</a:t>
              </a:r>
            </a:p>
            <a:p>
              <a:pPr marL="342900" indent="-342900"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¢"/>
              </a:pPr>
              <a:r>
                <a:rPr lang="ru-RU" sz="2400">
                  <a:solidFill>
                    <a:schemeClr val="tx2"/>
                  </a:solidFill>
                </a:rPr>
                <a:t>Наблюдение за сосульками.</a:t>
              </a:r>
            </a:p>
            <a:p>
              <a:pPr marL="342900" indent="-342900"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¢"/>
              </a:pPr>
              <a:r>
                <a:rPr lang="ru-RU" sz="2400">
                  <a:solidFill>
                    <a:schemeClr val="tx2"/>
                  </a:solidFill>
                </a:rPr>
                <a:t>Наблюдение за проталинами.</a:t>
              </a:r>
            </a:p>
            <a:p>
              <a:pPr marL="342900" indent="-342900"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¢"/>
              </a:pPr>
              <a:r>
                <a:rPr lang="ru-RU" sz="2400">
                  <a:solidFill>
                    <a:schemeClr val="tx2"/>
                  </a:solidFill>
                </a:rPr>
                <a:t>Наблюдения за ветром и облаками.</a:t>
              </a:r>
            </a:p>
            <a:p>
              <a:pPr marL="342900" indent="-342900"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¢"/>
              </a:pPr>
              <a:r>
                <a:rPr lang="ru-RU" sz="2400">
                  <a:solidFill>
                    <a:schemeClr val="tx2"/>
                  </a:solidFill>
                </a:rPr>
                <a:t>Игры с природным материалом (веточками, камешками).</a:t>
              </a:r>
            </a:p>
            <a:p>
              <a:pPr marL="342900" indent="-342900"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None/>
              </a:pPr>
              <a:endParaRPr lang="ru-RU" sz="2000">
                <a:solidFill>
                  <a:schemeClr val="tx2"/>
                </a:solidFill>
              </a:endParaRPr>
            </a:p>
          </p:txBody>
        </p:sp>
      </p:grpSp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3"/>
          <a:srcRect l="32666" t="38400" r="56667" b="52000"/>
          <a:stretch>
            <a:fillRect/>
          </a:stretch>
        </p:blipFill>
        <p:spPr bwMode="auto">
          <a:xfrm>
            <a:off x="8153400" y="3657600"/>
            <a:ext cx="60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5"/>
          <p:cNvPicPr>
            <a:picLocks noChangeAspect="1" noChangeArrowheads="1"/>
          </p:cNvPicPr>
          <p:nvPr/>
        </p:nvPicPr>
        <p:blipFill>
          <a:blip r:embed="rId3"/>
          <a:srcRect l="32666" t="38400" r="56667" b="52000"/>
          <a:stretch>
            <a:fillRect/>
          </a:stretch>
        </p:blipFill>
        <p:spPr bwMode="auto">
          <a:xfrm>
            <a:off x="7467600" y="4572000"/>
            <a:ext cx="60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5"/>
          <p:cNvPicPr>
            <a:picLocks noChangeAspect="1" noChangeArrowheads="1"/>
          </p:cNvPicPr>
          <p:nvPr/>
        </p:nvPicPr>
        <p:blipFill>
          <a:blip r:embed="rId3"/>
          <a:srcRect l="32666" t="38400" r="56667" b="52000"/>
          <a:stretch>
            <a:fillRect/>
          </a:stretch>
        </p:blipFill>
        <p:spPr bwMode="auto">
          <a:xfrm>
            <a:off x="8229600" y="5029200"/>
            <a:ext cx="60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F66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3" name="Rectangle 3"/>
          <p:cNvGrpSpPr>
            <a:grpSpLocks noGrp="1"/>
          </p:cNvGrpSpPr>
          <p:nvPr/>
        </p:nvGrpSpPr>
        <p:grpSpPr bwMode="auto">
          <a:xfrm>
            <a:off x="1517650" y="1444625"/>
            <a:ext cx="7023100" cy="5267325"/>
            <a:chOff x="956" y="910"/>
            <a:chExt cx="4424" cy="3318"/>
          </a:xfrm>
        </p:grpSpPr>
        <p:pic>
          <p:nvPicPr>
            <p:cNvPr id="25602" name="Rectangle 3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956" y="910"/>
              <a:ext cx="4424" cy="3318"/>
            </a:xfrm>
            <a:prstGeom prst="rect">
              <a:avLst/>
            </a:prstGeom>
            <a:noFill/>
          </p:spPr>
        </p:pic>
        <p:sp>
          <p:nvSpPr>
            <p:cNvPr id="2" name="Text Box 3"/>
            <p:cNvSpPr txBox="1">
              <a:spLocks noChangeArrowheads="1"/>
            </p:cNvSpPr>
            <p:nvPr/>
          </p:nvSpPr>
          <p:spPr bwMode="auto">
            <a:xfrm>
              <a:off x="960" y="912"/>
              <a:ext cx="4416" cy="3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None/>
              </a:pPr>
              <a:r>
                <a:rPr lang="ru-RU" sz="2400" b="1">
                  <a:solidFill>
                    <a:schemeClr val="tx2"/>
                  </a:solidFill>
                </a:rPr>
                <a:t>Цель:</a:t>
              </a:r>
              <a:r>
                <a:rPr lang="ru-RU" sz="2400">
                  <a:solidFill>
                    <a:schemeClr val="tx2"/>
                  </a:solidFill>
                </a:rPr>
                <a:t> формирование умений наблюдать характерные явления летней погоды, понимать связь между ними; развитие способности любоваться красотой летней природы.</a:t>
              </a:r>
            </a:p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None/>
              </a:pPr>
              <a:r>
                <a:rPr lang="ru-RU" sz="2400" b="1">
                  <a:solidFill>
                    <a:schemeClr val="tx2"/>
                  </a:solidFill>
                </a:rPr>
                <a:t>Задачи-ориентиры:</a:t>
              </a:r>
              <a:r>
                <a:rPr lang="ru-RU" sz="2400">
                  <a:solidFill>
                    <a:schemeClr val="tx2"/>
                  </a:solidFill>
                </a:rPr>
                <a:t> развитие умений наблюдать летние признаки и явления природы, выделять простейшие связи между условиями среды и состоянием живых объектов; формирование представлений о жизнедеятельности растений и животных, способности выражать эмоционально-бережное отношение; развитие наблюдательности и любознательности в процессе ознакомления с неживой природой.</a:t>
              </a:r>
            </a:p>
          </p:txBody>
        </p:sp>
      </p:grpSp>
      <p:sp>
        <p:nvSpPr>
          <p:cNvPr id="25605" name="WordArt 4"/>
          <p:cNvSpPr>
            <a:spLocks noChangeArrowheads="1" noChangeShapeType="1" noTextEdit="1"/>
          </p:cNvSpPr>
          <p:nvPr/>
        </p:nvSpPr>
        <p:spPr bwMode="auto">
          <a:xfrm>
            <a:off x="1828800" y="381000"/>
            <a:ext cx="6629400" cy="790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i="1" kern="1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Прогулки в летний период</a:t>
            </a:r>
          </a:p>
        </p:txBody>
      </p:sp>
      <p:pic>
        <p:nvPicPr>
          <p:cNvPr id="25606" name="Picture 7"/>
          <p:cNvPicPr>
            <a:picLocks noChangeAspect="1" noChangeArrowheads="1"/>
          </p:cNvPicPr>
          <p:nvPr/>
        </p:nvPicPr>
        <p:blipFill>
          <a:blip r:embed="rId3"/>
          <a:srcRect r="82001" b="89200"/>
          <a:stretch>
            <a:fillRect/>
          </a:stretch>
        </p:blipFill>
        <p:spPr bwMode="auto">
          <a:xfrm rot="-2322354">
            <a:off x="7975600" y="5003800"/>
            <a:ext cx="887413" cy="88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7"/>
          <p:cNvPicPr>
            <a:picLocks noChangeAspect="1" noChangeArrowheads="1"/>
          </p:cNvPicPr>
          <p:nvPr/>
        </p:nvPicPr>
        <p:blipFill>
          <a:blip r:embed="rId3"/>
          <a:srcRect r="82001" b="89200"/>
          <a:stretch>
            <a:fillRect/>
          </a:stretch>
        </p:blipFill>
        <p:spPr bwMode="auto">
          <a:xfrm rot="-6328148">
            <a:off x="304800" y="3657600"/>
            <a:ext cx="10287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8" name="Picture 7"/>
          <p:cNvPicPr>
            <a:picLocks noChangeAspect="1" noChangeArrowheads="1"/>
          </p:cNvPicPr>
          <p:nvPr/>
        </p:nvPicPr>
        <p:blipFill>
          <a:blip r:embed="rId3"/>
          <a:srcRect r="82001" b="89200"/>
          <a:stretch>
            <a:fillRect/>
          </a:stretch>
        </p:blipFill>
        <p:spPr bwMode="auto">
          <a:xfrm rot="-6718609">
            <a:off x="307975" y="5032375"/>
            <a:ext cx="10287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>
          <a:gradFill rotWithShape="1">
            <a:gsLst>
              <a:gs pos="0">
                <a:srgbClr val="72DC72"/>
              </a:gs>
              <a:gs pos="100000">
                <a:srgbClr val="FFFFCC"/>
              </a:gs>
            </a:gsLst>
            <a:lin ang="5400000" scaled="1"/>
          </a:gradFill>
        </p:spPr>
        <p:txBody>
          <a:bodyPr/>
          <a:lstStyle/>
          <a:p>
            <a:pPr eaLnBrk="1" hangingPunct="1"/>
            <a:r>
              <a:rPr lang="ru-RU" sz="3200" b="1" i="1" smtClean="0"/>
              <a:t>Лето, тучи, солнце, песок, камешки и наблюдательные малыши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905000"/>
            <a:ext cx="7010400" cy="4495800"/>
          </a:xfrm>
          <a:solidFill>
            <a:srgbClr val="FFFFCC"/>
          </a:solidFill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400" smtClean="0"/>
              <a:t>Наблюдения за дождем, ветром, облаками, солнцем, растениями, насекомыми, птицами, 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/>
              <a:t>Игры с песком, водой, ветром, природным материалом.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/>
              <a:t>Прогулка сочетается с играми и движениями математического содержания. 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/>
              <a:t>Рисование на асфальте.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/>
              <a:t>Составление летней сказки математического содержания, например, «Приключения желтого Треугольника».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400" i="1" smtClean="0"/>
              <a:t>Обо всем с ребенком следует говорить, побуждать к ответам, действиям – покажи, найди и т.п.</a:t>
            </a:r>
          </a:p>
          <a:p>
            <a:pPr algn="ctr" eaLnBrk="1" hangingPunct="1">
              <a:lnSpc>
                <a:spcPct val="80000"/>
              </a:lnSpc>
            </a:pPr>
            <a:endParaRPr lang="ru-RU" sz="2000" i="1" smtClean="0"/>
          </a:p>
        </p:txBody>
      </p:sp>
      <p:pic>
        <p:nvPicPr>
          <p:cNvPr id="26627" name="Picture 8"/>
          <p:cNvPicPr>
            <a:picLocks noChangeAspect="1" noChangeArrowheads="1"/>
          </p:cNvPicPr>
          <p:nvPr/>
        </p:nvPicPr>
        <p:blipFill>
          <a:blip r:embed="rId2"/>
          <a:srcRect l="27335" t="16800" r="55333" b="72000"/>
          <a:stretch>
            <a:fillRect/>
          </a:stretch>
        </p:blipFill>
        <p:spPr bwMode="auto">
          <a:xfrm rot="-1610911">
            <a:off x="255588" y="5483225"/>
            <a:ext cx="73342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8"/>
          <p:cNvPicPr>
            <a:picLocks noChangeAspect="1" noChangeArrowheads="1"/>
          </p:cNvPicPr>
          <p:nvPr/>
        </p:nvPicPr>
        <p:blipFill>
          <a:blip r:embed="rId2"/>
          <a:srcRect l="27335" t="16800" r="55333" b="72000"/>
          <a:stretch>
            <a:fillRect/>
          </a:stretch>
        </p:blipFill>
        <p:spPr bwMode="auto">
          <a:xfrm rot="-1455141">
            <a:off x="458788" y="4149725"/>
            <a:ext cx="865187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8"/>
          <p:cNvPicPr>
            <a:picLocks noChangeAspect="1" noChangeArrowheads="1"/>
          </p:cNvPicPr>
          <p:nvPr/>
        </p:nvPicPr>
        <p:blipFill>
          <a:blip r:embed="rId2"/>
          <a:srcRect l="27335" t="16800" r="55333" b="72000"/>
          <a:stretch>
            <a:fillRect/>
          </a:stretch>
        </p:blipFill>
        <p:spPr bwMode="auto">
          <a:xfrm rot="-224648">
            <a:off x="1165225" y="5561013"/>
            <a:ext cx="785813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8"/>
          <p:cNvPicPr>
            <a:picLocks noChangeAspect="1" noChangeArrowheads="1"/>
          </p:cNvPicPr>
          <p:nvPr/>
        </p:nvPicPr>
        <p:blipFill>
          <a:blip r:embed="rId2"/>
          <a:srcRect l="27335" t="16800" r="55333" b="72000"/>
          <a:stretch>
            <a:fillRect/>
          </a:stretch>
        </p:blipFill>
        <p:spPr bwMode="auto">
          <a:xfrm>
            <a:off x="7848600" y="5715000"/>
            <a:ext cx="636588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F66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Содержимое 2"/>
          <p:cNvGrpSpPr>
            <a:grpSpLocks noGrp="1"/>
          </p:cNvGrpSpPr>
          <p:nvPr/>
        </p:nvGrpSpPr>
        <p:grpSpPr bwMode="auto">
          <a:xfrm>
            <a:off x="1517650" y="1974850"/>
            <a:ext cx="7023100" cy="3902075"/>
            <a:chOff x="956" y="1244"/>
            <a:chExt cx="4424" cy="2458"/>
          </a:xfrm>
        </p:grpSpPr>
        <p:pic>
          <p:nvPicPr>
            <p:cNvPr id="27650" name="Содержимое 2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956" y="1244"/>
              <a:ext cx="4424" cy="2458"/>
            </a:xfrm>
            <a:prstGeom prst="rect">
              <a:avLst/>
            </a:prstGeom>
            <a:noFill/>
          </p:spPr>
        </p:pic>
        <p:sp>
          <p:nvSpPr>
            <p:cNvPr id="27651" name="Text Box 3"/>
            <p:cNvSpPr txBox="1">
              <a:spLocks noChangeArrowheads="1"/>
            </p:cNvSpPr>
            <p:nvPr/>
          </p:nvSpPr>
          <p:spPr bwMode="auto">
            <a:xfrm>
              <a:off x="960" y="1248"/>
              <a:ext cx="4416" cy="24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None/>
              </a:pPr>
              <a:r>
                <a:rPr lang="ru-RU" sz="3200" i="1">
                  <a:solidFill>
                    <a:schemeClr val="tx2"/>
                  </a:solidFill>
                </a:rPr>
                <a:t>«…человек как часть природы подчиняется ее главнейшим,</a:t>
              </a:r>
              <a:br>
                <a:rPr lang="ru-RU" sz="3200" i="1">
                  <a:solidFill>
                    <a:schemeClr val="tx2"/>
                  </a:solidFill>
                </a:rPr>
              </a:br>
              <a:r>
                <a:rPr lang="ru-RU" sz="3200" i="1">
                  <a:solidFill>
                    <a:schemeClr val="tx2"/>
                  </a:solidFill>
                </a:rPr>
                <a:t> всеобщим  законам,  действующим как  в мире</a:t>
              </a:r>
              <a:br>
                <a:rPr lang="ru-RU" sz="3200" i="1">
                  <a:solidFill>
                    <a:schemeClr val="tx2"/>
                  </a:solidFill>
                </a:rPr>
              </a:br>
              <a:r>
                <a:rPr lang="ru-RU" sz="3200" i="1">
                  <a:solidFill>
                    <a:schemeClr val="tx2"/>
                  </a:solidFill>
                </a:rPr>
                <a:t> растений и животных, так и в отношении человека.» </a:t>
              </a:r>
              <a:br>
                <a:rPr lang="ru-RU" sz="3200" i="1">
                  <a:solidFill>
                    <a:schemeClr val="tx2"/>
                  </a:solidFill>
                </a:rPr>
              </a:br>
              <a:r>
                <a:rPr lang="ru-RU" sz="3200" i="1">
                  <a:solidFill>
                    <a:schemeClr val="tx2"/>
                  </a:solidFill>
                </a:rPr>
                <a:t>			</a:t>
              </a:r>
              <a:r>
                <a:rPr lang="ru-RU" sz="3200">
                  <a:solidFill>
                    <a:schemeClr val="tx2"/>
                  </a:solidFill>
                </a:rPr>
                <a:t>Ян Амос Коменский</a:t>
              </a:r>
              <a:br>
                <a:rPr lang="ru-RU" sz="3200">
                  <a:solidFill>
                    <a:schemeClr val="tx2"/>
                  </a:solidFill>
                </a:rPr>
              </a:br>
              <a:endParaRPr lang="ru-RU" sz="3000">
                <a:solidFill>
                  <a:schemeClr val="tx2"/>
                </a:solidFill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28600"/>
            <a:ext cx="7010400" cy="800100"/>
          </a:xfrm>
        </p:spPr>
        <p:txBody>
          <a:bodyPr/>
          <a:lstStyle/>
          <a:p>
            <a:pPr algn="ctr" eaLnBrk="1" hangingPunct="1"/>
            <a:r>
              <a:rPr lang="ru-RU" sz="3200" i="1" smtClean="0"/>
              <a:t>АННОТАЦИЯ</a:t>
            </a:r>
          </a:p>
        </p:txBody>
      </p:sp>
      <p:grpSp>
        <p:nvGrpSpPr>
          <p:cNvPr id="8195" name="Rectangle 3" descr="Газетная бумага"/>
          <p:cNvGrpSpPr>
            <a:grpSpLocks noGrp="1"/>
          </p:cNvGrpSpPr>
          <p:nvPr/>
        </p:nvGrpSpPr>
        <p:grpSpPr bwMode="auto">
          <a:xfrm>
            <a:off x="1517650" y="1060450"/>
            <a:ext cx="7023100" cy="5194300"/>
            <a:chOff x="956" y="668"/>
            <a:chExt cx="4424" cy="3272"/>
          </a:xfrm>
        </p:grpSpPr>
        <p:pic>
          <p:nvPicPr>
            <p:cNvPr id="14338" name="Rectangle 3" descr="Газетная бумага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956" y="668"/>
              <a:ext cx="4424" cy="3272"/>
            </a:xfrm>
            <a:prstGeom prst="rect">
              <a:avLst/>
            </a:prstGeom>
            <a:noFill/>
          </p:spPr>
        </p:pic>
        <p:sp>
          <p:nvSpPr>
            <p:cNvPr id="14339" name="Text Box 3"/>
            <p:cNvSpPr txBox="1">
              <a:spLocks noChangeArrowheads="1"/>
            </p:cNvSpPr>
            <p:nvPr/>
          </p:nvSpPr>
          <p:spPr bwMode="auto">
            <a:xfrm>
              <a:off x="960" y="672"/>
              <a:ext cx="4416" cy="3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just">
                <a:lnSpc>
                  <a:spcPct val="90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None/>
              </a:pPr>
              <a:r>
                <a:rPr lang="ru-RU" sz="2400">
                  <a:solidFill>
                    <a:schemeClr val="tx2"/>
                  </a:solidFill>
                </a:rPr>
                <a:t>Ознакомление детей дошкольного возраста с природой – одно из направлений в педагогике, именно природа дает ни с чем не сравнимый материал для разнообразия подрастающего человека. </a:t>
              </a:r>
            </a:p>
            <a:p>
              <a:pPr marL="342900" indent="-342900" algn="just">
                <a:lnSpc>
                  <a:spcPct val="90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None/>
              </a:pPr>
              <a:r>
                <a:rPr lang="ru-RU" sz="2400">
                  <a:solidFill>
                    <a:schemeClr val="tx2"/>
                  </a:solidFill>
                </a:rPr>
                <a:t>Одно из непременных условий – чаще бывать с детьми на природе. </a:t>
              </a:r>
              <a:endParaRPr lang="ru-RU" sz="2400" b="1">
                <a:solidFill>
                  <a:schemeClr val="tx2"/>
                </a:solidFill>
              </a:endParaRPr>
            </a:p>
            <a:p>
              <a:pPr marL="342900" indent="-342900" algn="ctr">
                <a:lnSpc>
                  <a:spcPct val="90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None/>
              </a:pPr>
              <a:r>
                <a:rPr lang="ru-RU" sz="3200" b="1">
                  <a:solidFill>
                    <a:schemeClr val="tx2"/>
                  </a:solidFill>
                </a:rPr>
                <a:t>Сезонные прогулки</a:t>
              </a:r>
              <a:r>
                <a:rPr lang="ru-RU" sz="3200">
                  <a:solidFill>
                    <a:schemeClr val="tx2"/>
                  </a:solidFill>
                </a:rPr>
                <a:t> -</a:t>
              </a:r>
            </a:p>
            <a:p>
              <a:pPr marL="342900" indent="-342900" algn="just">
                <a:lnSpc>
                  <a:spcPct val="90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None/>
              </a:pPr>
              <a:r>
                <a:rPr lang="ru-RU" sz="2400">
                  <a:solidFill>
                    <a:schemeClr val="tx2"/>
                  </a:solidFill>
                </a:rPr>
                <a:t>развивают у ребенка чувство природы, формируют умение обращаться с ней. Во время занимательных прогулок дети радостные, много видят вокруг прекрасного</a:t>
              </a:r>
              <a:r>
                <a:rPr lang="ru-RU" sz="2100">
                  <a:solidFill>
                    <a:schemeClr val="tx2"/>
                  </a:solidFill>
                </a:rPr>
                <a:t>. 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Содержимое 2"/>
          <p:cNvGrpSpPr>
            <a:grpSpLocks noGrp="1"/>
          </p:cNvGrpSpPr>
          <p:nvPr/>
        </p:nvGrpSpPr>
        <p:grpSpPr bwMode="auto">
          <a:xfrm>
            <a:off x="1517650" y="298450"/>
            <a:ext cx="7023100" cy="6340475"/>
            <a:chOff x="956" y="188"/>
            <a:chExt cx="4424" cy="3994"/>
          </a:xfrm>
        </p:grpSpPr>
        <p:pic>
          <p:nvPicPr>
            <p:cNvPr id="15361" name="Содержимое 2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956" y="188"/>
              <a:ext cx="4424" cy="3994"/>
            </a:xfrm>
            <a:prstGeom prst="rect">
              <a:avLst/>
            </a:prstGeom>
            <a:noFill/>
          </p:spPr>
        </p:pic>
        <p:sp>
          <p:nvSpPr>
            <p:cNvPr id="15362" name="Text Box 2"/>
            <p:cNvSpPr txBox="1">
              <a:spLocks noChangeArrowheads="1"/>
            </p:cNvSpPr>
            <p:nvPr/>
          </p:nvSpPr>
          <p:spPr bwMode="auto">
            <a:xfrm>
              <a:off x="960" y="192"/>
              <a:ext cx="4416" cy="39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None/>
              </a:pPr>
              <a:r>
                <a:rPr lang="ru-RU" sz="2400">
                  <a:solidFill>
                    <a:schemeClr val="tx2"/>
                  </a:solidFill>
                </a:rPr>
                <a:t>Приобщение дошкольников к природе родного края, знакомство с окружающим миром проходит через систему сезонных ежедневных прогулок, где формируются основы экологического воспитания. </a:t>
              </a:r>
            </a:p>
            <a:p>
              <a:pPr marL="342900" indent="-342900"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None/>
              </a:pPr>
              <a:endParaRPr lang="ru-RU" sz="2400">
                <a:solidFill>
                  <a:schemeClr val="tx2"/>
                </a:solidFill>
              </a:endParaRPr>
            </a:p>
            <a:p>
              <a:pPr marL="342900" indent="-342900"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None/>
              </a:pPr>
              <a:r>
                <a:rPr lang="ru-RU" sz="2400">
                  <a:solidFill>
                    <a:schemeClr val="tx2"/>
                  </a:solidFill>
                </a:rPr>
                <a:t>На сезонных ежедневных прогулках дети наблюдают за природными объектами и явлениями, учатся анализировать сезонные изменения в жизни окружающей природы, занимаются различными видами детской деятельности: игровой, трудовой, познавательной, речевой.</a:t>
              </a:r>
              <a:r>
                <a:rPr lang="ru-RU" sz="3200">
                  <a:solidFill>
                    <a:schemeClr val="tx2"/>
                  </a:solidFill>
                </a:rPr>
                <a:t> </a:t>
              </a:r>
            </a:p>
            <a:p>
              <a:pPr marL="342900" indent="-342900"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None/>
              </a:pPr>
              <a:endParaRPr lang="ru-RU" sz="3000">
                <a:solidFill>
                  <a:schemeClr val="tx2"/>
                </a:solidFill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9" name="Rectangle 3" descr="Газетная бумага"/>
          <p:cNvGrpSpPr>
            <a:grpSpLocks noGrp="1"/>
          </p:cNvGrpSpPr>
          <p:nvPr/>
        </p:nvGrpSpPr>
        <p:grpSpPr bwMode="auto">
          <a:xfrm>
            <a:off x="1517650" y="450850"/>
            <a:ext cx="7023100" cy="6108700"/>
            <a:chOff x="956" y="284"/>
            <a:chExt cx="4424" cy="3848"/>
          </a:xfrm>
        </p:grpSpPr>
        <p:pic>
          <p:nvPicPr>
            <p:cNvPr id="16385" name="Rectangle 3" descr="Газетная бумага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956" y="284"/>
              <a:ext cx="4424" cy="3848"/>
            </a:xfrm>
            <a:prstGeom prst="rect">
              <a:avLst/>
            </a:prstGeom>
            <a:noFill/>
          </p:spPr>
        </p:pic>
        <p:sp>
          <p:nvSpPr>
            <p:cNvPr id="16386" name="Text Box 2"/>
            <p:cNvSpPr txBox="1">
              <a:spLocks noChangeArrowheads="1"/>
            </p:cNvSpPr>
            <p:nvPr/>
          </p:nvSpPr>
          <p:spPr bwMode="auto">
            <a:xfrm>
              <a:off x="960" y="288"/>
              <a:ext cx="4416" cy="38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None/>
              </a:pPr>
              <a:r>
                <a:rPr lang="ru-RU" sz="3200" b="1">
                  <a:solidFill>
                    <a:schemeClr val="tx2"/>
                  </a:solidFill>
                </a:rPr>
                <a:t>Задачи-ориентиры </a:t>
              </a:r>
              <a:endParaRPr lang="ru-RU" sz="3200">
                <a:solidFill>
                  <a:schemeClr val="tx2"/>
                </a:solidFill>
              </a:endParaRPr>
            </a:p>
            <a:p>
              <a:pPr marL="342900" indent="-342900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¢"/>
              </a:pPr>
              <a:r>
                <a:rPr lang="ru-RU" sz="2400">
                  <a:solidFill>
                    <a:schemeClr val="tx2"/>
                  </a:solidFill>
                </a:rPr>
                <a:t>Целенаправленно использовать природное окружение в воспитании и обучении дошкольников.</a:t>
              </a:r>
            </a:p>
            <a:p>
              <a:pPr marL="342900" indent="-342900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¢"/>
              </a:pPr>
              <a:r>
                <a:rPr lang="ru-RU" sz="2400">
                  <a:solidFill>
                    <a:schemeClr val="tx2"/>
                  </a:solidFill>
                </a:rPr>
                <a:t>Гармонично развивать ребенка с самого раннего детства, учить любить природу, видеть и чувствовать ее красоту.</a:t>
              </a:r>
            </a:p>
            <a:p>
              <a:pPr marL="342900" indent="-342900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¢"/>
              </a:pPr>
              <a:r>
                <a:rPr lang="ru-RU" sz="2400">
                  <a:solidFill>
                    <a:schemeClr val="tx2"/>
                  </a:solidFill>
                </a:rPr>
                <a:t>Развивать наблюдательность детей, умение познавать окружающий мир.</a:t>
              </a:r>
            </a:p>
            <a:p>
              <a:pPr marL="342900" indent="-342900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¢"/>
              </a:pPr>
              <a:r>
                <a:rPr lang="ru-RU" sz="2400">
                  <a:solidFill>
                    <a:schemeClr val="tx2"/>
                  </a:solidFill>
                </a:rPr>
                <a:t>Формировать обобщенные представления о растительном и животном мире; </a:t>
              </a:r>
            </a:p>
            <a:p>
              <a:pPr marL="342900" indent="-342900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¢"/>
              </a:pPr>
              <a:r>
                <a:rPr lang="ru-RU" sz="2400">
                  <a:solidFill>
                    <a:schemeClr val="tx2"/>
                  </a:solidFill>
                </a:rPr>
                <a:t>Развивать умение заботиться о братьях наших меньших;</a:t>
              </a:r>
            </a:p>
            <a:p>
              <a:pPr marL="342900" indent="-342900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¢"/>
              </a:pPr>
              <a:r>
                <a:rPr lang="ru-RU" sz="2400">
                  <a:solidFill>
                    <a:schemeClr val="tx2"/>
                  </a:solidFill>
                </a:rPr>
                <a:t>Обогащать словарный запас ребенка по соответствующей природной тематике;</a:t>
              </a:r>
            </a:p>
            <a:p>
              <a:pPr marL="342900" indent="-342900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¢"/>
              </a:pPr>
              <a:r>
                <a:rPr lang="ru-RU" sz="2400">
                  <a:solidFill>
                    <a:schemeClr val="tx2"/>
                  </a:solidFill>
                </a:rPr>
                <a:t>Развивать элементарные трудовые навыки в процессе общения с природой.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 descr="Газетная бумага"/>
          <p:cNvSpPr>
            <a:spLocks noGrp="1" noChangeArrowheads="1"/>
          </p:cNvSpPr>
          <p:nvPr>
            <p:ph type="body" idx="1"/>
          </p:nvPr>
        </p:nvSpPr>
        <p:spPr>
          <a:xfrm>
            <a:off x="1524000" y="228600"/>
            <a:ext cx="7010400" cy="647700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dirty="0"/>
              <a:t>Придумала мать дочерям имена: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dirty="0"/>
              <a:t>Вот Лето и Осень, Зима и Весна</a:t>
            </a:r>
            <a:r>
              <a:rPr lang="ru-RU" sz="2400" dirty="0" smtClean="0"/>
              <a:t>.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400" dirty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dirty="0"/>
              <a:t>Приходит Весна – зеленеют леса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dirty="0"/>
              <a:t>И птичьи повсюду звенят голоса</a:t>
            </a:r>
            <a:r>
              <a:rPr lang="ru-RU" sz="2400" dirty="0" smtClean="0"/>
              <a:t>.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400" dirty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dirty="0"/>
              <a:t>А Лето пришло – все под солнцем цветет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dirty="0"/>
              <a:t>И спелые ягоды просятся в рот</a:t>
            </a:r>
            <a:r>
              <a:rPr lang="ru-RU" sz="2400" dirty="0" smtClean="0"/>
              <a:t>.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400" dirty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dirty="0"/>
              <a:t>Нам щедрая Осень приносит плоды,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dirty="0"/>
              <a:t>Дают урожаи поля и сады</a:t>
            </a:r>
            <a:r>
              <a:rPr lang="ru-RU" sz="2400" dirty="0" smtClean="0"/>
              <a:t>.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400" dirty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dirty="0"/>
              <a:t>Зима засыпает снегами поля,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dirty="0"/>
              <a:t>Зимой отдыхает и дремлет земля.      </a:t>
            </a:r>
          </a:p>
          <a:p>
            <a:pPr algn="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400" i="1" dirty="0" smtClean="0"/>
          </a:p>
          <a:p>
            <a:pPr algn="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i="1" dirty="0" smtClean="0"/>
              <a:t>А</a:t>
            </a:r>
            <a:r>
              <a:rPr lang="ru-RU" sz="2400" i="1" dirty="0"/>
              <a:t>. Кузнецова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4"/>
          <p:cNvPicPr>
            <a:picLocks noChangeAspect="1" noChangeArrowheads="1"/>
          </p:cNvPicPr>
          <p:nvPr/>
        </p:nvPicPr>
        <p:blipFill>
          <a:blip r:embed="rId2">
            <a:lum bright="-6000" contrast="12000"/>
          </a:blip>
          <a:srcRect/>
          <a:stretch>
            <a:fillRect/>
          </a:stretch>
        </p:blipFill>
        <p:spPr bwMode="auto">
          <a:xfrm>
            <a:off x="1828800" y="228600"/>
            <a:ext cx="5791200" cy="646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1524000"/>
            <a:ext cx="7010400" cy="3962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 smtClean="0"/>
              <a:t>Цель:</a:t>
            </a:r>
            <a:r>
              <a:rPr lang="ru-RU" sz="2400" smtClean="0"/>
              <a:t> формирование умений наблюдать характерные явления осенней погоды, понимать связь между ними.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smtClean="0"/>
              <a:t> </a:t>
            </a:r>
            <a:r>
              <a:rPr lang="ru-RU" sz="2400" b="1" smtClean="0"/>
              <a:t>Задачи-ориентиры:</a:t>
            </a:r>
            <a:r>
              <a:rPr lang="ru-RU" sz="2400" smtClean="0"/>
              <a:t> развитие умений наблюдать осенние признаки и явления природы, видеть красоту осенней природы; формирование навыков узнавания деревьев, кустарников по листьям, плодам, се­менам; расширение представлений об овощах и фруктах, развитие интереса к красоте родной природы.</a:t>
            </a:r>
          </a:p>
        </p:txBody>
      </p:sp>
      <p:sp>
        <p:nvSpPr>
          <p:cNvPr id="19459" name="WordArt 4"/>
          <p:cNvSpPr>
            <a:spLocks noChangeArrowheads="1" noChangeShapeType="1" noTextEdit="1"/>
          </p:cNvSpPr>
          <p:nvPr/>
        </p:nvSpPr>
        <p:spPr bwMode="auto">
          <a:xfrm>
            <a:off x="1905000" y="381000"/>
            <a:ext cx="6858000" cy="828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38100" dir="2700000" algn="tl" rotWithShape="0">
                    <a:srgbClr val="000000">
                      <a:alpha val="39999"/>
                    </a:srgbClr>
                  </a:outerShdw>
                </a:effectLst>
                <a:latin typeface="Arial"/>
                <a:cs typeface="Arial"/>
              </a:rPr>
              <a:t>Прогулки в осенний период</a:t>
            </a:r>
          </a:p>
        </p:txBody>
      </p:sp>
      <p:pic>
        <p:nvPicPr>
          <p:cNvPr id="19460" name="Picture 3"/>
          <p:cNvPicPr>
            <a:picLocks noChangeAspect="1" noChangeArrowheads="1"/>
          </p:cNvPicPr>
          <p:nvPr/>
        </p:nvPicPr>
        <p:blipFill>
          <a:blip r:embed="rId2"/>
          <a:srcRect l="33334" t="26401" r="45332" b="61600"/>
          <a:stretch>
            <a:fillRect/>
          </a:stretch>
        </p:blipFill>
        <p:spPr bwMode="auto">
          <a:xfrm>
            <a:off x="7620000" y="5410200"/>
            <a:ext cx="1219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3"/>
          <p:cNvPicPr>
            <a:picLocks noChangeAspect="1" noChangeArrowheads="1"/>
          </p:cNvPicPr>
          <p:nvPr/>
        </p:nvPicPr>
        <p:blipFill>
          <a:blip r:embed="rId2"/>
          <a:srcRect l="33334" t="26401" r="45332" b="61600"/>
          <a:stretch>
            <a:fillRect/>
          </a:stretch>
        </p:blipFill>
        <p:spPr bwMode="auto">
          <a:xfrm>
            <a:off x="304800" y="4191000"/>
            <a:ext cx="1219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3"/>
          <p:cNvPicPr>
            <a:picLocks noChangeAspect="1" noChangeArrowheads="1"/>
          </p:cNvPicPr>
          <p:nvPr/>
        </p:nvPicPr>
        <p:blipFill>
          <a:blip r:embed="rId2"/>
          <a:srcRect l="33334" t="26401" r="45332" b="61600"/>
          <a:stretch>
            <a:fillRect/>
          </a:stretch>
        </p:blipFill>
        <p:spPr bwMode="auto">
          <a:xfrm>
            <a:off x="1371600" y="5486400"/>
            <a:ext cx="1219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90500"/>
            <a:ext cx="7010400" cy="1181100"/>
          </a:xfrm>
          <a:gradFill rotWithShape="1">
            <a:gsLst>
              <a:gs pos="0">
                <a:srgbClr val="FFFFCC"/>
              </a:gs>
              <a:gs pos="100000">
                <a:srgbClr val="FFCE85"/>
              </a:gs>
            </a:gsLst>
            <a:lin ang="5400000" scaled="1"/>
          </a:gradFill>
        </p:spPr>
        <p:txBody>
          <a:bodyPr/>
          <a:lstStyle/>
          <a:p>
            <a:pPr algn="ctr" eaLnBrk="1" hangingPunct="1"/>
            <a:r>
              <a:rPr lang="ru-RU" sz="3200" b="1" i="1" smtClean="0"/>
              <a:t>Странствия осеннего листочка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05000"/>
            <a:ext cx="8686800" cy="4724400"/>
          </a:xfrm>
          <a:gradFill rotWithShape="0">
            <a:gsLst>
              <a:gs pos="0">
                <a:srgbClr val="FFFFCC"/>
              </a:gs>
              <a:gs pos="100000">
                <a:srgbClr val="FFCE85"/>
              </a:gs>
            </a:gsLst>
            <a:lin ang="5400000" scaled="1"/>
          </a:gradFill>
        </p:spPr>
        <p:txBody>
          <a:bodyPr/>
          <a:lstStyle/>
          <a:p>
            <a:pPr eaLnBrk="1" hangingPunct="1"/>
            <a:r>
              <a:rPr lang="ru-RU" sz="2400" smtClean="0"/>
              <a:t>Сравниваем листочки по форме, величине, цвету.</a:t>
            </a:r>
          </a:p>
          <a:p>
            <a:pPr eaLnBrk="1" hangingPunct="1"/>
            <a:r>
              <a:rPr lang="ru-RU" sz="2400" smtClean="0"/>
              <a:t>Вместе с детьми сплетем осенний венок.</a:t>
            </a:r>
          </a:p>
          <a:p>
            <a:pPr eaLnBrk="1" hangingPunct="1"/>
            <a:r>
              <a:rPr lang="ru-RU" sz="2400" smtClean="0"/>
              <a:t>Собираем на прогулке каштаны, желуди, шишки (сортируем, классифицируем, группируем).</a:t>
            </a:r>
          </a:p>
          <a:p>
            <a:pPr eaLnBrk="1" hangingPunct="1"/>
            <a:r>
              <a:rPr lang="ru-RU" sz="2400" smtClean="0"/>
              <a:t>Тренируем детей в порядковом счете.</a:t>
            </a:r>
          </a:p>
          <a:p>
            <a:pPr eaLnBrk="1" hangingPunct="1"/>
            <a:r>
              <a:rPr lang="ru-RU" sz="2400" smtClean="0"/>
              <a:t>Наблюдаем за деревьями, цветами, тучками.</a:t>
            </a:r>
          </a:p>
          <a:p>
            <a:pPr eaLnBrk="1" hangingPunct="1"/>
            <a:r>
              <a:rPr lang="ru-RU" sz="2400" smtClean="0"/>
              <a:t>Сочиняем сказку об осени.</a:t>
            </a: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/>
          <a:srcRect l="13333" t="9599" r="64000" b="76801"/>
          <a:stretch>
            <a:fillRect/>
          </a:stretch>
        </p:blipFill>
        <p:spPr bwMode="auto">
          <a:xfrm rot="-10332175">
            <a:off x="7162800" y="49530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2"/>
          <a:srcRect l="13333" t="9599" r="64000" b="76801"/>
          <a:stretch>
            <a:fillRect/>
          </a:stretch>
        </p:blipFill>
        <p:spPr bwMode="auto">
          <a:xfrm>
            <a:off x="7391400" y="33528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2"/>
          <p:cNvPicPr>
            <a:picLocks noChangeAspect="1" noChangeArrowheads="1"/>
          </p:cNvPicPr>
          <p:nvPr/>
        </p:nvPicPr>
        <p:blipFill>
          <a:blip r:embed="rId2"/>
          <a:srcRect l="13333" t="9599" r="64000" b="76801"/>
          <a:stretch>
            <a:fillRect/>
          </a:stretch>
        </p:blipFill>
        <p:spPr bwMode="auto">
          <a:xfrm rot="4886342">
            <a:off x="3822700" y="49657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2"/>
          <p:cNvPicPr>
            <a:picLocks noChangeAspect="1" noChangeArrowheads="1"/>
          </p:cNvPicPr>
          <p:nvPr/>
        </p:nvPicPr>
        <p:blipFill>
          <a:blip r:embed="rId2"/>
          <a:srcRect l="13333" t="9599" r="64000" b="76801"/>
          <a:stretch>
            <a:fillRect/>
          </a:stretch>
        </p:blipFill>
        <p:spPr bwMode="auto">
          <a:xfrm>
            <a:off x="381000" y="48768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2"/>
          <p:cNvPicPr>
            <a:picLocks noChangeAspect="1" noChangeArrowheads="1"/>
          </p:cNvPicPr>
          <p:nvPr/>
        </p:nvPicPr>
        <p:blipFill>
          <a:blip r:embed="rId2"/>
          <a:srcRect l="13333" t="9599" r="64000" b="76801"/>
          <a:stretch>
            <a:fillRect/>
          </a:stretch>
        </p:blipFill>
        <p:spPr bwMode="auto">
          <a:xfrm rot="-8119833">
            <a:off x="2020888" y="5145088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905000"/>
            <a:ext cx="7010400" cy="4648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 smtClean="0"/>
              <a:t>Цель:</a:t>
            </a:r>
            <a:r>
              <a:rPr lang="ru-RU" sz="2400" smtClean="0"/>
              <a:t> формирование умений наблюдать характерные явления зимней погоды, понимать связь между ними; развитие способности любоваться красотой зимнего пейзажа.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 smtClean="0"/>
              <a:t>Задачи-ориентиры</a:t>
            </a:r>
            <a:r>
              <a:rPr lang="ru-RU" sz="2400" smtClean="0"/>
              <a:t>: развитие умений наблюдать зимние признаки и явления природы, различать птиц по существенным признакам, классифицировать их на перелетных и зимующих; расширение представлений о связях между живой и неживой природой; воспитание бережного отношения к птицам, желания помогать им выжить в зимнее время; развитие исследовательского интереса к природе.</a:t>
            </a:r>
          </a:p>
        </p:txBody>
      </p:sp>
      <p:sp>
        <p:nvSpPr>
          <p:cNvPr id="21507" name="WordArt 5"/>
          <p:cNvSpPr>
            <a:spLocks noChangeArrowheads="1" noChangeShapeType="1" noTextEdit="1"/>
          </p:cNvSpPr>
          <p:nvPr/>
        </p:nvSpPr>
        <p:spPr bwMode="auto">
          <a:xfrm>
            <a:off x="1676400" y="533400"/>
            <a:ext cx="67818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E4C9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Прогулки в зимний период</a:t>
            </a:r>
          </a:p>
        </p:txBody>
      </p:sp>
      <p:pic>
        <p:nvPicPr>
          <p:cNvPr id="21508" name="Picture 9"/>
          <p:cNvPicPr>
            <a:picLocks noChangeAspect="1" noChangeArrowheads="1"/>
          </p:cNvPicPr>
          <p:nvPr/>
        </p:nvPicPr>
        <p:blipFill>
          <a:blip r:embed="rId2"/>
          <a:srcRect l="28667" t="20799" r="56667" b="70399"/>
          <a:stretch>
            <a:fillRect/>
          </a:stretch>
        </p:blipFill>
        <p:spPr bwMode="auto">
          <a:xfrm>
            <a:off x="304800" y="54864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9"/>
          <p:cNvPicPr>
            <a:picLocks noChangeAspect="1" noChangeArrowheads="1"/>
          </p:cNvPicPr>
          <p:nvPr/>
        </p:nvPicPr>
        <p:blipFill>
          <a:blip r:embed="rId2"/>
          <a:srcRect l="28667" t="20799" r="56667" b="70399"/>
          <a:stretch>
            <a:fillRect/>
          </a:stretch>
        </p:blipFill>
        <p:spPr bwMode="auto">
          <a:xfrm>
            <a:off x="838200" y="47244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9"/>
          <p:cNvPicPr>
            <a:picLocks noChangeAspect="1" noChangeArrowheads="1"/>
          </p:cNvPicPr>
          <p:nvPr/>
        </p:nvPicPr>
        <p:blipFill>
          <a:blip r:embed="rId2"/>
          <a:srcRect l="28667" t="20799" r="56667" b="70399"/>
          <a:stretch>
            <a:fillRect/>
          </a:stretch>
        </p:blipFill>
        <p:spPr bwMode="auto">
          <a:xfrm>
            <a:off x="381000" y="39624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9"/>
          <p:cNvPicPr>
            <a:picLocks noChangeAspect="1" noChangeArrowheads="1"/>
          </p:cNvPicPr>
          <p:nvPr/>
        </p:nvPicPr>
        <p:blipFill>
          <a:blip r:embed="rId2"/>
          <a:srcRect l="28667" t="20799" r="56667" b="70399"/>
          <a:stretch>
            <a:fillRect/>
          </a:stretch>
        </p:blipFill>
        <p:spPr bwMode="auto">
          <a:xfrm>
            <a:off x="8001000" y="44196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9"/>
          <p:cNvPicPr>
            <a:picLocks noChangeAspect="1" noChangeArrowheads="1"/>
          </p:cNvPicPr>
          <p:nvPr/>
        </p:nvPicPr>
        <p:blipFill>
          <a:blip r:embed="rId2"/>
          <a:srcRect l="28667" t="20799" r="56667" b="70399"/>
          <a:stretch>
            <a:fillRect/>
          </a:stretch>
        </p:blipFill>
        <p:spPr bwMode="auto">
          <a:xfrm rot="-1976469">
            <a:off x="8077200" y="29718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Эхо">
  <a:themeElements>
    <a:clrScheme name="Эхо 7">
      <a:dk1>
        <a:srgbClr val="336666"/>
      </a:dk1>
      <a:lt1>
        <a:srgbClr val="FFFFFF"/>
      </a:lt1>
      <a:dk2>
        <a:srgbClr val="000000"/>
      </a:dk2>
      <a:lt2>
        <a:srgbClr val="666699"/>
      </a:lt2>
      <a:accent1>
        <a:srgbClr val="99CCCC"/>
      </a:accent1>
      <a:accent2>
        <a:srgbClr val="CCCCCC"/>
      </a:accent2>
      <a:accent3>
        <a:srgbClr val="FFFFFF"/>
      </a:accent3>
      <a:accent4>
        <a:srgbClr val="2A5656"/>
      </a:accent4>
      <a:accent5>
        <a:srgbClr val="CAE2E2"/>
      </a:accent5>
      <a:accent6>
        <a:srgbClr val="B9B9B9"/>
      </a:accent6>
      <a:hlink>
        <a:srgbClr val="006666"/>
      </a:hlink>
      <a:folHlink>
        <a:srgbClr val="B2B2B2"/>
      </a:folHlink>
    </a:clrScheme>
    <a:fontScheme name="Эхо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Эхо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хо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хо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хо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хо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хо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хо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Эхо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Эхо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Эхо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Echo</Template>
  <TotalTime>552</TotalTime>
  <Words>858</Words>
  <Application>Microsoft Office PowerPoint</Application>
  <PresentationFormat>Экран (4:3)</PresentationFormat>
  <Paragraphs>81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Эхо</vt:lpstr>
      <vt:lpstr>Презентация PowerPoint</vt:lpstr>
      <vt:lpstr>АННОТАЦИЯ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Странствия осеннего листочка</vt:lpstr>
      <vt:lpstr>Презентация PowerPoint</vt:lpstr>
      <vt:lpstr>Зимние лабиринты</vt:lpstr>
      <vt:lpstr>Презентация PowerPoint</vt:lpstr>
      <vt:lpstr>За весенними ручейками</vt:lpstr>
      <vt:lpstr>Презентация PowerPoint</vt:lpstr>
      <vt:lpstr>Лето, тучи, солнце, песок, камешки и наблюдательные малыши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НАТАЛЬЯ</dc:creator>
  <cp:lastModifiedBy>1</cp:lastModifiedBy>
  <cp:revision>19</cp:revision>
  <cp:lastPrinted>1601-01-01T00:00:00Z</cp:lastPrinted>
  <dcterms:created xsi:type="dcterms:W3CDTF">1601-01-01T00:00:00Z</dcterms:created>
  <dcterms:modified xsi:type="dcterms:W3CDTF">2014-11-21T06:26:33Z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