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7" r:id="rId4"/>
    <p:sldId id="263" r:id="rId5"/>
    <p:sldId id="270" r:id="rId6"/>
    <p:sldId id="273" r:id="rId7"/>
    <p:sldId id="291" r:id="rId8"/>
    <p:sldId id="268" r:id="rId9"/>
    <p:sldId id="269" r:id="rId10"/>
    <p:sldId id="271" r:id="rId11"/>
    <p:sldId id="272" r:id="rId12"/>
    <p:sldId id="274" r:id="rId13"/>
    <p:sldId id="275" r:id="rId14"/>
    <p:sldId id="288" r:id="rId15"/>
    <p:sldId id="294" r:id="rId16"/>
    <p:sldId id="292" r:id="rId17"/>
    <p:sldId id="287" r:id="rId18"/>
    <p:sldId id="276" r:id="rId19"/>
    <p:sldId id="285" r:id="rId20"/>
    <p:sldId id="280" r:id="rId21"/>
    <p:sldId id="289" r:id="rId22"/>
    <p:sldId id="284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54E2E2"/>
    <a:srgbClr val="146227"/>
    <a:srgbClr val="66FFFF"/>
    <a:srgbClr val="E4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FE842-CA50-4201-829D-1238AD048C56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A7974-DAB9-4B1B-A402-DA855FAAA307}">
      <dgm:prSet phldrT="[Текст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Особенности роста питания и размножения</a:t>
          </a:r>
          <a:endParaRPr lang="ru-RU" dirty="0"/>
        </a:p>
      </dgm:t>
    </dgm:pt>
    <dgm:pt modelId="{FD73F55E-0D63-4E8A-8A59-F1F4953CDD28}" type="parTrans" cxnId="{6A50CEA7-4EFA-489C-93D0-C2C8090E50D1}">
      <dgm:prSet/>
      <dgm:spPr/>
      <dgm:t>
        <a:bodyPr/>
        <a:lstStyle/>
        <a:p>
          <a:endParaRPr lang="ru-RU"/>
        </a:p>
      </dgm:t>
    </dgm:pt>
    <dgm:pt modelId="{12BB01BE-30C8-41BB-8BAC-4B0D9196E660}" type="sibTrans" cxnId="{6A50CEA7-4EFA-489C-93D0-C2C8090E50D1}">
      <dgm:prSet/>
      <dgm:spPr/>
      <dgm:t>
        <a:bodyPr/>
        <a:lstStyle/>
        <a:p>
          <a:endParaRPr lang="ru-RU"/>
        </a:p>
      </dgm:t>
    </dgm:pt>
    <dgm:pt modelId="{88AD45FF-2693-436D-94DC-E8FB895A13DA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dirty="0" smtClean="0"/>
            <a:t>Лесные</a:t>
          </a:r>
          <a:endParaRPr lang="ru-RU" dirty="0"/>
        </a:p>
      </dgm:t>
    </dgm:pt>
    <dgm:pt modelId="{DA6B4F20-F033-44BD-9A97-23F344374876}" type="parTrans" cxnId="{5427FDAC-1C9B-4A28-B4A7-3F3BAC3F566E}">
      <dgm:prSet/>
      <dgm:spPr/>
      <dgm:t>
        <a:bodyPr/>
        <a:lstStyle/>
        <a:p>
          <a:endParaRPr lang="ru-RU"/>
        </a:p>
      </dgm:t>
    </dgm:pt>
    <dgm:pt modelId="{6C09ACB5-81DE-4EAD-B26E-683D0DC74B9A}" type="sibTrans" cxnId="{5427FDAC-1C9B-4A28-B4A7-3F3BAC3F566E}">
      <dgm:prSet/>
      <dgm:spPr/>
      <dgm:t>
        <a:bodyPr/>
        <a:lstStyle/>
        <a:p>
          <a:endParaRPr lang="ru-RU"/>
        </a:p>
      </dgm:t>
    </dgm:pt>
    <dgm:pt modelId="{1E7551B3-172E-4082-87D4-A273EF7A54B5}">
      <dgm:prSet phldrT="[Текст]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Многолетние однолетние</a:t>
          </a:r>
          <a:endParaRPr lang="ru-RU" dirty="0"/>
        </a:p>
      </dgm:t>
    </dgm:pt>
    <dgm:pt modelId="{A3A7F364-FDA9-473D-9DAC-20BF7FB736A8}" type="parTrans" cxnId="{ADA1B37F-C0E5-4F04-A2E7-59CC97113415}">
      <dgm:prSet/>
      <dgm:spPr/>
      <dgm:t>
        <a:bodyPr/>
        <a:lstStyle/>
        <a:p>
          <a:endParaRPr lang="ru-RU"/>
        </a:p>
      </dgm:t>
    </dgm:pt>
    <dgm:pt modelId="{D6A918A0-0515-4795-9F3F-896FBF21DCB4}" type="sibTrans" cxnId="{ADA1B37F-C0E5-4F04-A2E7-59CC97113415}">
      <dgm:prSet/>
      <dgm:spPr/>
      <dgm:t>
        <a:bodyPr/>
        <a:lstStyle/>
        <a:p>
          <a:endParaRPr lang="ru-RU"/>
        </a:p>
      </dgm:t>
    </dgm:pt>
    <dgm:pt modelId="{DB7495E8-3F8B-48B2-AB54-46954B6EE39F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dirty="0" smtClean="0"/>
            <a:t>комнатные</a:t>
          </a:r>
          <a:endParaRPr lang="ru-RU" dirty="0"/>
        </a:p>
      </dgm:t>
    </dgm:pt>
    <dgm:pt modelId="{4FFDC3C9-70F1-448D-8500-BAF758ECC876}" type="parTrans" cxnId="{B4C46FCB-32F2-4A1F-ACF0-601559C403DF}">
      <dgm:prSet/>
      <dgm:spPr/>
      <dgm:t>
        <a:bodyPr/>
        <a:lstStyle/>
        <a:p>
          <a:endParaRPr lang="ru-RU"/>
        </a:p>
      </dgm:t>
    </dgm:pt>
    <dgm:pt modelId="{3EF8F2F7-AF61-40ED-A7EE-A0CB271A0759}" type="sibTrans" cxnId="{B4C46FCB-32F2-4A1F-ACF0-601559C403DF}">
      <dgm:prSet/>
      <dgm:spPr/>
      <dgm:t>
        <a:bodyPr/>
        <a:lstStyle/>
        <a:p>
          <a:endParaRPr lang="ru-RU"/>
        </a:p>
      </dgm:t>
    </dgm:pt>
    <dgm:pt modelId="{7D4F2573-BAE2-429A-996D-D77DFCFE7939}">
      <dgm:prSet phldrT="[Текст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Назначение и применение</a:t>
          </a:r>
          <a:endParaRPr lang="ru-RU" dirty="0"/>
        </a:p>
      </dgm:t>
    </dgm:pt>
    <dgm:pt modelId="{A6BB510B-BDC6-4B82-AF61-DB1C0E95DBEC}" type="parTrans" cxnId="{31491AEA-2774-45DF-90A4-6D126FB2C26E}">
      <dgm:prSet/>
      <dgm:spPr/>
      <dgm:t>
        <a:bodyPr/>
        <a:lstStyle/>
        <a:p>
          <a:endParaRPr lang="ru-RU"/>
        </a:p>
      </dgm:t>
    </dgm:pt>
    <dgm:pt modelId="{A7776F65-617E-435B-8D0D-8FF901B9FAA6}" type="sibTrans" cxnId="{31491AEA-2774-45DF-90A4-6D126FB2C26E}">
      <dgm:prSet/>
      <dgm:spPr/>
      <dgm:t>
        <a:bodyPr/>
        <a:lstStyle/>
        <a:p>
          <a:endParaRPr lang="ru-RU"/>
        </a:p>
      </dgm:t>
    </dgm:pt>
    <dgm:pt modelId="{EB3235C9-1D6C-4052-B702-F2350E676263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dirty="0" smtClean="0"/>
            <a:t>полевые</a:t>
          </a:r>
          <a:endParaRPr lang="ru-RU" dirty="0"/>
        </a:p>
      </dgm:t>
    </dgm:pt>
    <dgm:pt modelId="{15047688-167F-4C91-9332-D7C10FF0F870}" type="parTrans" cxnId="{D5AA5430-EF33-45E5-8288-9D8AA65EF911}">
      <dgm:prSet/>
      <dgm:spPr/>
      <dgm:t>
        <a:bodyPr/>
        <a:lstStyle/>
        <a:p>
          <a:endParaRPr lang="ru-RU"/>
        </a:p>
      </dgm:t>
    </dgm:pt>
    <dgm:pt modelId="{CCCF7351-D751-4D69-806F-D7246C8FDF50}" type="sibTrans" cxnId="{D5AA5430-EF33-45E5-8288-9D8AA65EF911}">
      <dgm:prSet/>
      <dgm:spPr/>
      <dgm:t>
        <a:bodyPr/>
        <a:lstStyle/>
        <a:p>
          <a:endParaRPr lang="ru-RU"/>
        </a:p>
      </dgm:t>
    </dgm:pt>
    <dgm:pt modelId="{BE2272D2-B92F-47A8-A5DB-C40BEF529327}">
      <dgm:prSet phldrT="[Текст]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Внешний вид , сходство и различия</a:t>
          </a:r>
          <a:endParaRPr lang="ru-RU" dirty="0"/>
        </a:p>
      </dgm:t>
    </dgm:pt>
    <dgm:pt modelId="{D17778C6-4A10-4428-B015-79CE54D6AEF4}" type="parTrans" cxnId="{73B50F6E-4BDD-4E05-9A29-6387021A0FF6}">
      <dgm:prSet/>
      <dgm:spPr/>
      <dgm:t>
        <a:bodyPr/>
        <a:lstStyle/>
        <a:p>
          <a:endParaRPr lang="ru-RU"/>
        </a:p>
      </dgm:t>
    </dgm:pt>
    <dgm:pt modelId="{4325CA18-11C9-4AE6-BD0C-843314D42293}" type="sibTrans" cxnId="{73B50F6E-4BDD-4E05-9A29-6387021A0FF6}">
      <dgm:prSet/>
      <dgm:spPr/>
      <dgm:t>
        <a:bodyPr/>
        <a:lstStyle/>
        <a:p>
          <a:endParaRPr lang="ru-RU"/>
        </a:p>
      </dgm:t>
    </dgm:pt>
    <dgm:pt modelId="{FCE124CF-4760-48B0-8E1E-C76905D431E3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dirty="0" smtClean="0"/>
            <a:t>садовые</a:t>
          </a:r>
          <a:endParaRPr lang="ru-RU" dirty="0"/>
        </a:p>
      </dgm:t>
    </dgm:pt>
    <dgm:pt modelId="{AE1DF212-7257-422E-BA4F-27AEC84FF865}" type="parTrans" cxnId="{633FA724-C0B2-4FA3-B610-BDCBFE9FF364}">
      <dgm:prSet/>
      <dgm:spPr/>
      <dgm:t>
        <a:bodyPr/>
        <a:lstStyle/>
        <a:p>
          <a:endParaRPr lang="ru-RU"/>
        </a:p>
      </dgm:t>
    </dgm:pt>
    <dgm:pt modelId="{C5D75529-4CE2-4919-B32D-EA08DFA7C9DC}" type="sibTrans" cxnId="{633FA724-C0B2-4FA3-B610-BDCBFE9FF364}">
      <dgm:prSet/>
      <dgm:spPr/>
      <dgm:t>
        <a:bodyPr/>
        <a:lstStyle/>
        <a:p>
          <a:endParaRPr lang="ru-RU"/>
        </a:p>
      </dgm:t>
    </dgm:pt>
    <dgm:pt modelId="{AA73EC49-858B-4998-9F03-F52A137D5C20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endParaRPr lang="ru-RU" dirty="0"/>
        </a:p>
      </dgm:t>
    </dgm:pt>
    <dgm:pt modelId="{82500E44-8A71-48D6-9E3B-B2C0F4951D8E}" type="parTrans" cxnId="{E6EC29A3-4D54-45A5-A18A-FFEB675EBB7C}">
      <dgm:prSet/>
      <dgm:spPr/>
    </dgm:pt>
    <dgm:pt modelId="{EB24DFB0-8009-4B3B-BCD2-144F12081923}" type="sibTrans" cxnId="{E6EC29A3-4D54-45A5-A18A-FFEB675EBB7C}">
      <dgm:prSet/>
      <dgm:spPr/>
    </dgm:pt>
    <dgm:pt modelId="{3408F7A7-3F64-4FE3-8E7A-AACDBB39D37F}" type="pres">
      <dgm:prSet presAssocID="{E39FE842-CA50-4201-829D-1238AD048C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2CD37-EEEB-4F0B-A6E9-0270A85B68AA}" type="pres">
      <dgm:prSet presAssocID="{E39FE842-CA50-4201-829D-1238AD048C56}" presName="children" presStyleCnt="0"/>
      <dgm:spPr/>
    </dgm:pt>
    <dgm:pt modelId="{850D93FC-C39D-43D8-A61C-8097AE710829}" type="pres">
      <dgm:prSet presAssocID="{E39FE842-CA50-4201-829D-1238AD048C56}" presName="child1group" presStyleCnt="0"/>
      <dgm:spPr/>
    </dgm:pt>
    <dgm:pt modelId="{913D5C9F-D45B-45C0-B4D0-8ABE76EEE57C}" type="pres">
      <dgm:prSet presAssocID="{E39FE842-CA50-4201-829D-1238AD048C56}" presName="child1" presStyleLbl="bgAcc1" presStyleIdx="0" presStyleCnt="4"/>
      <dgm:spPr/>
      <dgm:t>
        <a:bodyPr/>
        <a:lstStyle/>
        <a:p>
          <a:endParaRPr lang="ru-RU"/>
        </a:p>
      </dgm:t>
    </dgm:pt>
    <dgm:pt modelId="{E584F544-8E25-448C-B00D-87DAE5B03A5D}" type="pres">
      <dgm:prSet presAssocID="{E39FE842-CA50-4201-829D-1238AD048C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0F19E-C64D-43B7-A03F-D7850A2A7DE4}" type="pres">
      <dgm:prSet presAssocID="{E39FE842-CA50-4201-829D-1238AD048C56}" presName="child2group" presStyleCnt="0"/>
      <dgm:spPr/>
    </dgm:pt>
    <dgm:pt modelId="{7489910B-21A5-4512-8B54-0E07BA0D3AC9}" type="pres">
      <dgm:prSet presAssocID="{E39FE842-CA50-4201-829D-1238AD048C56}" presName="child2" presStyleLbl="bgAcc1" presStyleIdx="1" presStyleCnt="4"/>
      <dgm:spPr/>
      <dgm:t>
        <a:bodyPr/>
        <a:lstStyle/>
        <a:p>
          <a:endParaRPr lang="ru-RU"/>
        </a:p>
      </dgm:t>
    </dgm:pt>
    <dgm:pt modelId="{42746747-2023-46A4-9B9E-C76234FE5B46}" type="pres">
      <dgm:prSet presAssocID="{E39FE842-CA50-4201-829D-1238AD048C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1F5D6-CEDD-4E1D-8734-A9028F2C1CE5}" type="pres">
      <dgm:prSet presAssocID="{E39FE842-CA50-4201-829D-1238AD048C56}" presName="child3group" presStyleCnt="0"/>
      <dgm:spPr/>
    </dgm:pt>
    <dgm:pt modelId="{685BBB77-F2EA-45D3-8675-C56F1004CE88}" type="pres">
      <dgm:prSet presAssocID="{E39FE842-CA50-4201-829D-1238AD048C56}" presName="child3" presStyleLbl="bgAcc1" presStyleIdx="2" presStyleCnt="4"/>
      <dgm:spPr/>
      <dgm:t>
        <a:bodyPr/>
        <a:lstStyle/>
        <a:p>
          <a:endParaRPr lang="ru-RU"/>
        </a:p>
      </dgm:t>
    </dgm:pt>
    <dgm:pt modelId="{6CAAEEA2-538F-40F6-BABF-5A0A0EA1CABA}" type="pres">
      <dgm:prSet presAssocID="{E39FE842-CA50-4201-829D-1238AD048C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7D470-3D2E-42A9-A1CC-9231F1003E1A}" type="pres">
      <dgm:prSet presAssocID="{E39FE842-CA50-4201-829D-1238AD048C56}" presName="child4group" presStyleCnt="0"/>
      <dgm:spPr/>
    </dgm:pt>
    <dgm:pt modelId="{CCCB4492-B05D-4545-8F54-1F43158CA685}" type="pres">
      <dgm:prSet presAssocID="{E39FE842-CA50-4201-829D-1238AD048C56}" presName="child4" presStyleLbl="bgAcc1" presStyleIdx="3" presStyleCnt="4"/>
      <dgm:spPr/>
      <dgm:t>
        <a:bodyPr/>
        <a:lstStyle/>
        <a:p>
          <a:endParaRPr lang="ru-RU"/>
        </a:p>
      </dgm:t>
    </dgm:pt>
    <dgm:pt modelId="{89CA5934-D7C2-4361-934A-C78A39160908}" type="pres">
      <dgm:prSet presAssocID="{E39FE842-CA50-4201-829D-1238AD048C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4EE92-5610-41B6-BC57-0054DAAF94D1}" type="pres">
      <dgm:prSet presAssocID="{E39FE842-CA50-4201-829D-1238AD048C56}" presName="childPlaceholder" presStyleCnt="0"/>
      <dgm:spPr/>
    </dgm:pt>
    <dgm:pt modelId="{7EC6A93E-7ACE-498F-A472-5C629FE9D329}" type="pres">
      <dgm:prSet presAssocID="{E39FE842-CA50-4201-829D-1238AD048C56}" presName="circle" presStyleCnt="0"/>
      <dgm:spPr/>
    </dgm:pt>
    <dgm:pt modelId="{C5742C56-B923-4FDE-91CC-EFDB03816AEF}" type="pres">
      <dgm:prSet presAssocID="{E39FE842-CA50-4201-829D-1238AD048C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1BEA7-C5D4-4414-993C-A970CF5B07DE}" type="pres">
      <dgm:prSet presAssocID="{E39FE842-CA50-4201-829D-1238AD048C56}" presName="quadrant2" presStyleLbl="node1" presStyleIdx="1" presStyleCnt="4" custLinFactNeighborX="-884" custLinFactNeighborY="-1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66C5A-B60E-4ADB-B182-A41F4C62185D}" type="pres">
      <dgm:prSet presAssocID="{E39FE842-CA50-4201-829D-1238AD048C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C155A-E78E-4B3F-BA75-7BF6EFB18DE2}" type="pres">
      <dgm:prSet presAssocID="{E39FE842-CA50-4201-829D-1238AD048C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D3D11-6FBB-4A2D-94CB-0BC93FB6A6FE}" type="pres">
      <dgm:prSet presAssocID="{E39FE842-CA50-4201-829D-1238AD048C56}" presName="quadrantPlaceholder" presStyleCnt="0"/>
      <dgm:spPr/>
    </dgm:pt>
    <dgm:pt modelId="{C5860966-539F-4AA2-869F-750A49D20E45}" type="pres">
      <dgm:prSet presAssocID="{E39FE842-CA50-4201-829D-1238AD048C56}" presName="center1" presStyleLbl="fgShp" presStyleIdx="0" presStyleCnt="2"/>
      <dgm:spPr/>
    </dgm:pt>
    <dgm:pt modelId="{7FC4B676-61BF-4B71-87E7-A3E7F5359454}" type="pres">
      <dgm:prSet presAssocID="{E39FE842-CA50-4201-829D-1238AD048C56}" presName="center2" presStyleLbl="fgShp" presStyleIdx="1" presStyleCnt="2"/>
      <dgm:spPr/>
    </dgm:pt>
  </dgm:ptLst>
  <dgm:cxnLst>
    <dgm:cxn modelId="{07157028-8FA2-4EF0-8845-007E24BA8EFE}" type="presOf" srcId="{E39FE842-CA50-4201-829D-1238AD048C56}" destId="{3408F7A7-3F64-4FE3-8E7A-AACDBB39D37F}" srcOrd="0" destOrd="0" presId="urn:microsoft.com/office/officeart/2005/8/layout/cycle4#1"/>
    <dgm:cxn modelId="{18B07317-BB83-4108-9774-44724DF1D95F}" type="presOf" srcId="{DB7495E8-3F8B-48B2-AB54-46954B6EE39F}" destId="{42746747-2023-46A4-9B9E-C76234FE5B46}" srcOrd="1" destOrd="0" presId="urn:microsoft.com/office/officeart/2005/8/layout/cycle4#1"/>
    <dgm:cxn modelId="{56E8BF16-6350-4E8D-B9A1-CFFBDBE68A2E}" type="presOf" srcId="{DB7495E8-3F8B-48B2-AB54-46954B6EE39F}" destId="{7489910B-21A5-4512-8B54-0E07BA0D3AC9}" srcOrd="0" destOrd="0" presId="urn:microsoft.com/office/officeart/2005/8/layout/cycle4#1"/>
    <dgm:cxn modelId="{6A50CEA7-4EFA-489C-93D0-C2C8090E50D1}" srcId="{E39FE842-CA50-4201-829D-1238AD048C56}" destId="{15EA7974-DAB9-4B1B-A402-DA855FAAA307}" srcOrd="0" destOrd="0" parTransId="{FD73F55E-0D63-4E8A-8A59-F1F4953CDD28}" sibTransId="{12BB01BE-30C8-41BB-8BAC-4B0D9196E660}"/>
    <dgm:cxn modelId="{98F9D32C-ABFA-4CBD-AF73-C5AB19CFAF1F}" type="presOf" srcId="{EB3235C9-1D6C-4052-B702-F2350E676263}" destId="{685BBB77-F2EA-45D3-8675-C56F1004CE88}" srcOrd="0" destOrd="0" presId="urn:microsoft.com/office/officeart/2005/8/layout/cycle4#1"/>
    <dgm:cxn modelId="{A7EF2CD0-9E59-4550-BB17-E709E9EF7CA0}" type="presOf" srcId="{88AD45FF-2693-436D-94DC-E8FB895A13DA}" destId="{E584F544-8E25-448C-B00D-87DAE5B03A5D}" srcOrd="1" destOrd="0" presId="urn:microsoft.com/office/officeart/2005/8/layout/cycle4#1"/>
    <dgm:cxn modelId="{C6BD9D16-6A4D-42A4-BCFF-35D1C066FDE2}" type="presOf" srcId="{88AD45FF-2693-436D-94DC-E8FB895A13DA}" destId="{913D5C9F-D45B-45C0-B4D0-8ABE76EEE57C}" srcOrd="0" destOrd="0" presId="urn:microsoft.com/office/officeart/2005/8/layout/cycle4#1"/>
    <dgm:cxn modelId="{DDD83BC3-EAF8-45A9-B955-44A1ED58B38C}" type="presOf" srcId="{AA73EC49-858B-4998-9F03-F52A137D5C20}" destId="{913D5C9F-D45B-45C0-B4D0-8ABE76EEE57C}" srcOrd="0" destOrd="1" presId="urn:microsoft.com/office/officeart/2005/8/layout/cycle4#1"/>
    <dgm:cxn modelId="{31491AEA-2774-45DF-90A4-6D126FB2C26E}" srcId="{E39FE842-CA50-4201-829D-1238AD048C56}" destId="{7D4F2573-BAE2-429A-996D-D77DFCFE7939}" srcOrd="2" destOrd="0" parTransId="{A6BB510B-BDC6-4B82-AF61-DB1C0E95DBEC}" sibTransId="{A7776F65-617E-435B-8D0D-8FF901B9FAA6}"/>
    <dgm:cxn modelId="{633FA724-C0B2-4FA3-B610-BDCBFE9FF364}" srcId="{BE2272D2-B92F-47A8-A5DB-C40BEF529327}" destId="{FCE124CF-4760-48B0-8E1E-C76905D431E3}" srcOrd="0" destOrd="0" parTransId="{AE1DF212-7257-422E-BA4F-27AEC84FF865}" sibTransId="{C5D75529-4CE2-4919-B32D-EA08DFA7C9DC}"/>
    <dgm:cxn modelId="{73B50F6E-4BDD-4E05-9A29-6387021A0FF6}" srcId="{E39FE842-CA50-4201-829D-1238AD048C56}" destId="{BE2272D2-B92F-47A8-A5DB-C40BEF529327}" srcOrd="3" destOrd="0" parTransId="{D17778C6-4A10-4428-B015-79CE54D6AEF4}" sibTransId="{4325CA18-11C9-4AE6-BD0C-843314D42293}"/>
    <dgm:cxn modelId="{2491104B-C61F-4541-9DF0-16B00CC34DE6}" type="presOf" srcId="{7D4F2573-BAE2-429A-996D-D77DFCFE7939}" destId="{C6866C5A-B60E-4ADB-B182-A41F4C62185D}" srcOrd="0" destOrd="0" presId="urn:microsoft.com/office/officeart/2005/8/layout/cycle4#1"/>
    <dgm:cxn modelId="{ADA1B37F-C0E5-4F04-A2E7-59CC97113415}" srcId="{E39FE842-CA50-4201-829D-1238AD048C56}" destId="{1E7551B3-172E-4082-87D4-A273EF7A54B5}" srcOrd="1" destOrd="0" parTransId="{A3A7F364-FDA9-473D-9DAC-20BF7FB736A8}" sibTransId="{D6A918A0-0515-4795-9F3F-896FBF21DCB4}"/>
    <dgm:cxn modelId="{81DC5E7C-458B-4EED-A748-98069B1651F7}" type="presOf" srcId="{15EA7974-DAB9-4B1B-A402-DA855FAAA307}" destId="{C5742C56-B923-4FDE-91CC-EFDB03816AEF}" srcOrd="0" destOrd="0" presId="urn:microsoft.com/office/officeart/2005/8/layout/cycle4#1"/>
    <dgm:cxn modelId="{B4C46FCB-32F2-4A1F-ACF0-601559C403DF}" srcId="{1E7551B3-172E-4082-87D4-A273EF7A54B5}" destId="{DB7495E8-3F8B-48B2-AB54-46954B6EE39F}" srcOrd="0" destOrd="0" parTransId="{4FFDC3C9-70F1-448D-8500-BAF758ECC876}" sibTransId="{3EF8F2F7-AF61-40ED-A7EE-A0CB271A0759}"/>
    <dgm:cxn modelId="{CA38BC9B-1D83-4706-B9DD-76FDF1177DC5}" type="presOf" srcId="{BE2272D2-B92F-47A8-A5DB-C40BEF529327}" destId="{C10C155A-E78E-4B3F-BA75-7BF6EFB18DE2}" srcOrd="0" destOrd="0" presId="urn:microsoft.com/office/officeart/2005/8/layout/cycle4#1"/>
    <dgm:cxn modelId="{3EDB5A91-CA5F-4714-8090-2BCB49A59CE5}" type="presOf" srcId="{AA73EC49-858B-4998-9F03-F52A137D5C20}" destId="{E584F544-8E25-448C-B00D-87DAE5B03A5D}" srcOrd="1" destOrd="1" presId="urn:microsoft.com/office/officeart/2005/8/layout/cycle4#1"/>
    <dgm:cxn modelId="{5F7388BF-51C5-4821-B9C1-FF9B55A355A7}" type="presOf" srcId="{EB3235C9-1D6C-4052-B702-F2350E676263}" destId="{6CAAEEA2-538F-40F6-BABF-5A0A0EA1CABA}" srcOrd="1" destOrd="0" presId="urn:microsoft.com/office/officeart/2005/8/layout/cycle4#1"/>
    <dgm:cxn modelId="{8FC61BD6-839B-420C-A35B-6041CE7B4F29}" type="presOf" srcId="{FCE124CF-4760-48B0-8E1E-C76905D431E3}" destId="{CCCB4492-B05D-4545-8F54-1F43158CA685}" srcOrd="0" destOrd="0" presId="urn:microsoft.com/office/officeart/2005/8/layout/cycle4#1"/>
    <dgm:cxn modelId="{D5AA5430-EF33-45E5-8288-9D8AA65EF911}" srcId="{7D4F2573-BAE2-429A-996D-D77DFCFE7939}" destId="{EB3235C9-1D6C-4052-B702-F2350E676263}" srcOrd="0" destOrd="0" parTransId="{15047688-167F-4C91-9332-D7C10FF0F870}" sibTransId="{CCCF7351-D751-4D69-806F-D7246C8FDF50}"/>
    <dgm:cxn modelId="{04CC388A-7FBE-4831-9386-5AA05B501C14}" type="presOf" srcId="{FCE124CF-4760-48B0-8E1E-C76905D431E3}" destId="{89CA5934-D7C2-4361-934A-C78A39160908}" srcOrd="1" destOrd="0" presId="urn:microsoft.com/office/officeart/2005/8/layout/cycle4#1"/>
    <dgm:cxn modelId="{5427FDAC-1C9B-4A28-B4A7-3F3BAC3F566E}" srcId="{15EA7974-DAB9-4B1B-A402-DA855FAAA307}" destId="{88AD45FF-2693-436D-94DC-E8FB895A13DA}" srcOrd="0" destOrd="0" parTransId="{DA6B4F20-F033-44BD-9A97-23F344374876}" sibTransId="{6C09ACB5-81DE-4EAD-B26E-683D0DC74B9A}"/>
    <dgm:cxn modelId="{3B470EA3-F01F-4035-BAB3-62CE706233CA}" type="presOf" srcId="{1E7551B3-172E-4082-87D4-A273EF7A54B5}" destId="{1D31BEA7-C5D4-4414-993C-A970CF5B07DE}" srcOrd="0" destOrd="0" presId="urn:microsoft.com/office/officeart/2005/8/layout/cycle4#1"/>
    <dgm:cxn modelId="{E6EC29A3-4D54-45A5-A18A-FFEB675EBB7C}" srcId="{15EA7974-DAB9-4B1B-A402-DA855FAAA307}" destId="{AA73EC49-858B-4998-9F03-F52A137D5C20}" srcOrd="1" destOrd="0" parTransId="{82500E44-8A71-48D6-9E3B-B2C0F4951D8E}" sibTransId="{EB24DFB0-8009-4B3B-BCD2-144F12081923}"/>
    <dgm:cxn modelId="{49D96ABC-F346-4681-BCF4-F32CF7C845F0}" type="presParOf" srcId="{3408F7A7-3F64-4FE3-8E7A-AACDBB39D37F}" destId="{4402CD37-EEEB-4F0B-A6E9-0270A85B68AA}" srcOrd="0" destOrd="0" presId="urn:microsoft.com/office/officeart/2005/8/layout/cycle4#1"/>
    <dgm:cxn modelId="{34065628-F81E-433A-AA3A-C54329799240}" type="presParOf" srcId="{4402CD37-EEEB-4F0B-A6E9-0270A85B68AA}" destId="{850D93FC-C39D-43D8-A61C-8097AE710829}" srcOrd="0" destOrd="0" presId="urn:microsoft.com/office/officeart/2005/8/layout/cycle4#1"/>
    <dgm:cxn modelId="{5A251BBC-9B51-4B08-A640-1529F713C4ED}" type="presParOf" srcId="{850D93FC-C39D-43D8-A61C-8097AE710829}" destId="{913D5C9F-D45B-45C0-B4D0-8ABE76EEE57C}" srcOrd="0" destOrd="0" presId="urn:microsoft.com/office/officeart/2005/8/layout/cycle4#1"/>
    <dgm:cxn modelId="{C953D5B5-836D-4526-8C2C-EB11FD0A4072}" type="presParOf" srcId="{850D93FC-C39D-43D8-A61C-8097AE710829}" destId="{E584F544-8E25-448C-B00D-87DAE5B03A5D}" srcOrd="1" destOrd="0" presId="urn:microsoft.com/office/officeart/2005/8/layout/cycle4#1"/>
    <dgm:cxn modelId="{3C74E3BA-A95A-4D5D-B230-5C94595B16BC}" type="presParOf" srcId="{4402CD37-EEEB-4F0B-A6E9-0270A85B68AA}" destId="{3120F19E-C64D-43B7-A03F-D7850A2A7DE4}" srcOrd="1" destOrd="0" presId="urn:microsoft.com/office/officeart/2005/8/layout/cycle4#1"/>
    <dgm:cxn modelId="{40B3E2AF-96CD-4B0B-8EB0-BA3A5FC4BE94}" type="presParOf" srcId="{3120F19E-C64D-43B7-A03F-D7850A2A7DE4}" destId="{7489910B-21A5-4512-8B54-0E07BA0D3AC9}" srcOrd="0" destOrd="0" presId="urn:microsoft.com/office/officeart/2005/8/layout/cycle4#1"/>
    <dgm:cxn modelId="{E751C36E-AB59-4D01-A155-8A94D3FD67A4}" type="presParOf" srcId="{3120F19E-C64D-43B7-A03F-D7850A2A7DE4}" destId="{42746747-2023-46A4-9B9E-C76234FE5B46}" srcOrd="1" destOrd="0" presId="urn:microsoft.com/office/officeart/2005/8/layout/cycle4#1"/>
    <dgm:cxn modelId="{3179A485-873F-4F0F-AB73-C73C5EFB1797}" type="presParOf" srcId="{4402CD37-EEEB-4F0B-A6E9-0270A85B68AA}" destId="{9A21F5D6-CEDD-4E1D-8734-A9028F2C1CE5}" srcOrd="2" destOrd="0" presId="urn:microsoft.com/office/officeart/2005/8/layout/cycle4#1"/>
    <dgm:cxn modelId="{BBA8CC78-D8A8-4251-B26C-5C4FF41464D3}" type="presParOf" srcId="{9A21F5D6-CEDD-4E1D-8734-A9028F2C1CE5}" destId="{685BBB77-F2EA-45D3-8675-C56F1004CE88}" srcOrd="0" destOrd="0" presId="urn:microsoft.com/office/officeart/2005/8/layout/cycle4#1"/>
    <dgm:cxn modelId="{CD886C2C-275B-463C-AA1D-937B0D5FE3BB}" type="presParOf" srcId="{9A21F5D6-CEDD-4E1D-8734-A9028F2C1CE5}" destId="{6CAAEEA2-538F-40F6-BABF-5A0A0EA1CABA}" srcOrd="1" destOrd="0" presId="urn:microsoft.com/office/officeart/2005/8/layout/cycle4#1"/>
    <dgm:cxn modelId="{CCDB5CFD-59D3-4EEC-9FCC-78995CC6F2F4}" type="presParOf" srcId="{4402CD37-EEEB-4F0B-A6E9-0270A85B68AA}" destId="{05A7D470-3D2E-42A9-A1CC-9231F1003E1A}" srcOrd="3" destOrd="0" presId="urn:microsoft.com/office/officeart/2005/8/layout/cycle4#1"/>
    <dgm:cxn modelId="{271EFC18-F27E-4AD4-A404-1E09A03D9E49}" type="presParOf" srcId="{05A7D470-3D2E-42A9-A1CC-9231F1003E1A}" destId="{CCCB4492-B05D-4545-8F54-1F43158CA685}" srcOrd="0" destOrd="0" presId="urn:microsoft.com/office/officeart/2005/8/layout/cycle4#1"/>
    <dgm:cxn modelId="{54109706-9D33-4DF6-BB27-05518FA104EE}" type="presParOf" srcId="{05A7D470-3D2E-42A9-A1CC-9231F1003E1A}" destId="{89CA5934-D7C2-4361-934A-C78A39160908}" srcOrd="1" destOrd="0" presId="urn:microsoft.com/office/officeart/2005/8/layout/cycle4#1"/>
    <dgm:cxn modelId="{4F5BE571-6D04-4375-B869-9E418F62F65E}" type="presParOf" srcId="{4402CD37-EEEB-4F0B-A6E9-0270A85B68AA}" destId="{8114EE92-5610-41B6-BC57-0054DAAF94D1}" srcOrd="4" destOrd="0" presId="urn:microsoft.com/office/officeart/2005/8/layout/cycle4#1"/>
    <dgm:cxn modelId="{D5EF10B0-5E1F-42A5-8465-B17B88422564}" type="presParOf" srcId="{3408F7A7-3F64-4FE3-8E7A-AACDBB39D37F}" destId="{7EC6A93E-7ACE-498F-A472-5C629FE9D329}" srcOrd="1" destOrd="0" presId="urn:microsoft.com/office/officeart/2005/8/layout/cycle4#1"/>
    <dgm:cxn modelId="{6FC549BA-AEF9-4A24-9C16-31957BE818DD}" type="presParOf" srcId="{7EC6A93E-7ACE-498F-A472-5C629FE9D329}" destId="{C5742C56-B923-4FDE-91CC-EFDB03816AEF}" srcOrd="0" destOrd="0" presId="urn:microsoft.com/office/officeart/2005/8/layout/cycle4#1"/>
    <dgm:cxn modelId="{F6033610-5A2E-4B04-8BC1-4B54F9C7A0E6}" type="presParOf" srcId="{7EC6A93E-7ACE-498F-A472-5C629FE9D329}" destId="{1D31BEA7-C5D4-4414-993C-A970CF5B07DE}" srcOrd="1" destOrd="0" presId="urn:microsoft.com/office/officeart/2005/8/layout/cycle4#1"/>
    <dgm:cxn modelId="{CA3FA321-8B53-490B-9EA1-6A2E10EFFB25}" type="presParOf" srcId="{7EC6A93E-7ACE-498F-A472-5C629FE9D329}" destId="{C6866C5A-B60E-4ADB-B182-A41F4C62185D}" srcOrd="2" destOrd="0" presId="urn:microsoft.com/office/officeart/2005/8/layout/cycle4#1"/>
    <dgm:cxn modelId="{6FCADF7F-3F1B-47B4-937D-F40E383A2828}" type="presParOf" srcId="{7EC6A93E-7ACE-498F-A472-5C629FE9D329}" destId="{C10C155A-E78E-4B3F-BA75-7BF6EFB18DE2}" srcOrd="3" destOrd="0" presId="urn:microsoft.com/office/officeart/2005/8/layout/cycle4#1"/>
    <dgm:cxn modelId="{FC8DB16D-D925-40AB-8032-65784D86A415}" type="presParOf" srcId="{7EC6A93E-7ACE-498F-A472-5C629FE9D329}" destId="{92BD3D11-6FBB-4A2D-94CB-0BC93FB6A6FE}" srcOrd="4" destOrd="0" presId="urn:microsoft.com/office/officeart/2005/8/layout/cycle4#1"/>
    <dgm:cxn modelId="{05480DF1-9569-4E99-9F19-A1755B77D30A}" type="presParOf" srcId="{3408F7A7-3F64-4FE3-8E7A-AACDBB39D37F}" destId="{C5860966-539F-4AA2-869F-750A49D20E45}" srcOrd="2" destOrd="0" presId="urn:microsoft.com/office/officeart/2005/8/layout/cycle4#1"/>
    <dgm:cxn modelId="{A82D4ECF-28C5-4430-A0ED-09B2F7C0A86A}" type="presParOf" srcId="{3408F7A7-3F64-4FE3-8E7A-AACDBB39D37F}" destId="{7FC4B676-61BF-4B71-87E7-A3E7F535945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BBB77-F2EA-45D3-8675-C56F1004CE88}">
      <dsp:nvSpPr>
        <dsp:cNvPr id="0" name=""/>
        <dsp:cNvSpPr/>
      </dsp:nvSpPr>
      <dsp:spPr>
        <a:xfrm>
          <a:off x="4867499" y="3934805"/>
          <a:ext cx="2858520" cy="1851672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полевые</a:t>
          </a:r>
          <a:endParaRPr lang="ru-RU" sz="2400" kern="1200" dirty="0"/>
        </a:p>
      </dsp:txBody>
      <dsp:txXfrm>
        <a:off x="5765730" y="4438398"/>
        <a:ext cx="1919614" cy="1307404"/>
      </dsp:txXfrm>
    </dsp:sp>
    <dsp:sp modelId="{CCCB4492-B05D-4545-8F54-1F43158CA685}">
      <dsp:nvSpPr>
        <dsp:cNvPr id="0" name=""/>
        <dsp:cNvSpPr/>
      </dsp:nvSpPr>
      <dsp:spPr>
        <a:xfrm>
          <a:off x="203598" y="3934805"/>
          <a:ext cx="2858520" cy="1851672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садовые</a:t>
          </a:r>
          <a:endParaRPr lang="ru-RU" sz="2400" kern="1200" dirty="0"/>
        </a:p>
      </dsp:txBody>
      <dsp:txXfrm>
        <a:off x="244273" y="4438398"/>
        <a:ext cx="1919614" cy="1307404"/>
      </dsp:txXfrm>
    </dsp:sp>
    <dsp:sp modelId="{7489910B-21A5-4512-8B54-0E07BA0D3AC9}">
      <dsp:nvSpPr>
        <dsp:cNvPr id="0" name=""/>
        <dsp:cNvSpPr/>
      </dsp:nvSpPr>
      <dsp:spPr>
        <a:xfrm>
          <a:off x="4867499" y="0"/>
          <a:ext cx="2858520" cy="1851672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комнатные</a:t>
          </a:r>
          <a:endParaRPr lang="ru-RU" sz="2400" kern="1200" dirty="0"/>
        </a:p>
      </dsp:txBody>
      <dsp:txXfrm>
        <a:off x="5765730" y="40675"/>
        <a:ext cx="1919614" cy="1307404"/>
      </dsp:txXfrm>
    </dsp:sp>
    <dsp:sp modelId="{913D5C9F-D45B-45C0-B4D0-8ABE76EEE57C}">
      <dsp:nvSpPr>
        <dsp:cNvPr id="0" name=""/>
        <dsp:cNvSpPr/>
      </dsp:nvSpPr>
      <dsp:spPr>
        <a:xfrm>
          <a:off x="203598" y="0"/>
          <a:ext cx="2858520" cy="1851672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Лесные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244273" y="40675"/>
        <a:ext cx="1919614" cy="1307404"/>
      </dsp:txXfrm>
    </dsp:sp>
    <dsp:sp modelId="{C5742C56-B923-4FDE-91CC-EFDB03816AEF}">
      <dsp:nvSpPr>
        <dsp:cNvPr id="0" name=""/>
        <dsp:cNvSpPr/>
      </dsp:nvSpPr>
      <dsp:spPr>
        <a:xfrm>
          <a:off x="1401399" y="329829"/>
          <a:ext cx="2505544" cy="2505544"/>
        </a:xfrm>
        <a:prstGeom prst="pieWedg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Особенности роста питания и размножения</a:t>
          </a:r>
          <a:endParaRPr lang="ru-RU" sz="1900" kern="1200" dirty="0"/>
        </a:p>
      </dsp:txBody>
      <dsp:txXfrm>
        <a:off x="2135256" y="1063686"/>
        <a:ext cx="1771687" cy="1771687"/>
      </dsp:txXfrm>
    </dsp:sp>
    <dsp:sp modelId="{1D31BEA7-C5D4-4414-993C-A970CF5B07DE}">
      <dsp:nvSpPr>
        <dsp:cNvPr id="0" name=""/>
        <dsp:cNvSpPr/>
      </dsp:nvSpPr>
      <dsp:spPr>
        <a:xfrm rot="5400000">
          <a:off x="4000524" y="285756"/>
          <a:ext cx="2505544" cy="2505544"/>
        </a:xfrm>
        <a:prstGeom prst="pieWedge">
          <a:avLst/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Многолетние однолетние</a:t>
          </a:r>
          <a:endParaRPr lang="ru-RU" sz="1900" kern="1200" dirty="0"/>
        </a:p>
      </dsp:txBody>
      <dsp:txXfrm rot="-5400000">
        <a:off x="4000524" y="1019613"/>
        <a:ext cx="1771687" cy="1771687"/>
      </dsp:txXfrm>
    </dsp:sp>
    <dsp:sp modelId="{C6866C5A-B60E-4ADB-B182-A41F4C62185D}">
      <dsp:nvSpPr>
        <dsp:cNvPr id="0" name=""/>
        <dsp:cNvSpPr/>
      </dsp:nvSpPr>
      <dsp:spPr>
        <a:xfrm rot="10800000">
          <a:off x="4022673" y="2951103"/>
          <a:ext cx="2505544" cy="2505544"/>
        </a:xfrm>
        <a:prstGeom prst="pieWedg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Назначение и применение</a:t>
          </a:r>
          <a:endParaRPr lang="ru-RU" sz="1900" kern="1200" dirty="0"/>
        </a:p>
      </dsp:txBody>
      <dsp:txXfrm rot="10800000">
        <a:off x="4022673" y="2951103"/>
        <a:ext cx="1771687" cy="1771687"/>
      </dsp:txXfrm>
    </dsp:sp>
    <dsp:sp modelId="{C10C155A-E78E-4B3F-BA75-7BF6EFB18DE2}">
      <dsp:nvSpPr>
        <dsp:cNvPr id="0" name=""/>
        <dsp:cNvSpPr/>
      </dsp:nvSpPr>
      <dsp:spPr>
        <a:xfrm rot="16200000">
          <a:off x="1401399" y="2951103"/>
          <a:ext cx="2505544" cy="2505544"/>
        </a:xfrm>
        <a:prstGeom prst="pieWedge">
          <a:avLst/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Внешний вид , сходство и различия</a:t>
          </a:r>
          <a:endParaRPr lang="ru-RU" sz="1900" kern="1200" dirty="0"/>
        </a:p>
      </dsp:txBody>
      <dsp:txXfrm rot="5400000">
        <a:off x="2135256" y="2951103"/>
        <a:ext cx="1771687" cy="1771687"/>
      </dsp:txXfrm>
    </dsp:sp>
    <dsp:sp modelId="{C5860966-539F-4AA2-869F-750A49D20E45}">
      <dsp:nvSpPr>
        <dsp:cNvPr id="0" name=""/>
        <dsp:cNvSpPr/>
      </dsp:nvSpPr>
      <dsp:spPr>
        <a:xfrm>
          <a:off x="3532269" y="2372455"/>
          <a:ext cx="865078" cy="7522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4B676-61BF-4B71-87E7-A3E7F5359454}">
      <dsp:nvSpPr>
        <dsp:cNvPr id="0" name=""/>
        <dsp:cNvSpPr/>
      </dsp:nvSpPr>
      <dsp:spPr>
        <a:xfrm rot="10800000">
          <a:off x="3532269" y="2661779"/>
          <a:ext cx="865078" cy="7522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2F60C-01C6-45DB-83B2-3C67FEACEE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BC7E-6FF9-4623-8195-53A49ABC3E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1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E51B-7C63-478F-9FF0-DE114907B01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5990-24CA-46F0-82D1-3239CC982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7859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«Цветы –прекрасные друзья, их любят все-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и ты , и я»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МКДОУ детский сад №90 «Калинка» г. Новосибирск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воспитатель: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Погребная Ирина Витальевна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71480"/>
            <a:ext cx="469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 </a:t>
            </a:r>
            <a:r>
              <a:rPr lang="ru-RU" sz="4400" dirty="0" smtClean="0">
                <a:solidFill>
                  <a:srgbClr val="FF0000"/>
                </a:solidFill>
              </a:rPr>
              <a:t>этап  Выбор темы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921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бедны оказались бы мы, не будь на земле цветов. При ознакомлении детей с природой мы, взрослые, стремимся дать образец гуманного отношения ко всему живому, чтобы ребенок понимал, что у каждого объекта есть свое место в природе и свое назначение. Сорвать цветок может каждый, а вот сказать, какой цветок сорвал, далеко не все.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Проекты,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успешных форм для развития индивидуальности ребенка. Именно в проектной деятельности ребенок участвует как субъект собственного образования, и, что важно для детского сада, родители включаются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как непосредственные заказчики и участники образования собственных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Учитывая то, что детям необходимо «живое» общение с природой, наблюдения и практическая деятельность в природе, был разработан исследовательский,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информационно-познавательный проект «Цветы - прекрасные друзья, их любят все - и ты, и я!».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758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II </a:t>
            </a:r>
            <a:r>
              <a:rPr lang="ru-RU" sz="4400" dirty="0" smtClean="0">
                <a:solidFill>
                  <a:srgbClr val="FF0000"/>
                </a:solidFill>
              </a:rPr>
              <a:t>этап  Сбор информации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7364"/>
            <a:ext cx="6143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480425" algn="l"/>
              </a:tabLs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Подбор художественной литературы.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480425" algn="l"/>
              </a:tabLs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Сбор коллекции книг, энциклопедий, открыток о     цветах, принесённых детьми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480425" algn="l"/>
              </a:tabLs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Экскурсия к клумбам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480425" algn="l"/>
              </a:tabLs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Выставка литературы о цветах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480425" algn="l"/>
              </a:tabLs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Подбор иллюстраций , фотографий, плакатов о цветах.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013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III </a:t>
            </a:r>
            <a:r>
              <a:rPr lang="ru-RU" sz="4400" dirty="0" smtClean="0">
                <a:solidFill>
                  <a:srgbClr val="FF0000"/>
                </a:solidFill>
              </a:rPr>
              <a:t>этап  Выбор проектов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Выставка рисунков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Изготовление мини - альбома «Цветы в нашем доме»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Сбор гербария  цветов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Изготовление ароматизированных подушечек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сборника рассказов собственного сочинения о цветах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52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IV  </a:t>
            </a:r>
            <a:r>
              <a:rPr lang="ru-RU" sz="4400" dirty="0" smtClean="0">
                <a:solidFill>
                  <a:srgbClr val="FF0000"/>
                </a:solidFill>
              </a:rPr>
              <a:t>этап   Реализация проекта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7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Познавательно- исследовательская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34" y="3087544"/>
            <a:ext cx="6215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Беседа по схеме «Какие бывают цветы»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Работа по схеме «Что нужно цветам»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Сравнительное наблюдение «Одуванчик и тюльпан»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Просмотр презентации о цветах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Беседа на тему «Что будет если не поливать цветы»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71821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dirty="0" smtClean="0"/>
              <a:t>Рассматривание гербария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1125" y="2348880"/>
            <a:ext cx="439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Рассматривание альбома о цветах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00108"/>
            <a:ext cx="4743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934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Беседы</a:t>
            </a:r>
            <a:r>
              <a:rPr lang="ru-RU" sz="2400" dirty="0"/>
              <a:t> «Цветы – красота </a:t>
            </a:r>
            <a:r>
              <a:rPr lang="ru-RU" sz="2400" dirty="0" smtClean="0"/>
              <a:t>нашей  жизни», «Цветы и время», «От чего погибают </a:t>
            </a:r>
            <a:r>
              <a:rPr lang="ru-RU" sz="2400" dirty="0" err="1" smtClean="0"/>
              <a:t>чветы</a:t>
            </a:r>
            <a:r>
              <a:rPr lang="ru-RU" sz="2400" dirty="0" smtClean="0"/>
              <a:t>?», «Мамины цветы».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Рассматривание </a:t>
            </a:r>
            <a:r>
              <a:rPr lang="ru-RU" sz="2400" dirty="0"/>
              <a:t>открыток и </a:t>
            </a:r>
            <a:r>
              <a:rPr lang="ru-RU" sz="2400" dirty="0" smtClean="0"/>
              <a:t>иллюстраций с цветами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Разучивание стихотворений: «Одуванчик</a:t>
            </a:r>
            <a:r>
              <a:rPr lang="ru-RU" sz="2400" dirty="0"/>
              <a:t>» </a:t>
            </a:r>
            <a:r>
              <a:rPr lang="ru-RU" sz="2400" dirty="0" err="1" smtClean="0"/>
              <a:t>Е.Серова</a:t>
            </a:r>
            <a:r>
              <a:rPr lang="ru-RU" sz="2400" dirty="0" smtClean="0"/>
              <a:t>, «Катя леечку взяла» </a:t>
            </a:r>
            <a:r>
              <a:rPr lang="ru-RU" sz="2400" dirty="0" err="1" smtClean="0"/>
              <a:t>Н.Нищеева</a:t>
            </a:r>
            <a:r>
              <a:rPr lang="ru-RU" sz="2400" dirty="0" smtClean="0"/>
              <a:t>, «Как появились ромашки?» </a:t>
            </a:r>
            <a:r>
              <a:rPr lang="ru-RU" sz="2400" dirty="0" err="1" smtClean="0"/>
              <a:t>В.Орлов</a:t>
            </a:r>
            <a:r>
              <a:rPr lang="ru-RU" sz="24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Доскажи словечко.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6390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Весёлые вопросы</a:t>
            </a:r>
            <a:endParaRPr lang="ru-RU" altLang="ru-RU" sz="2000" dirty="0">
              <a:solidFill>
                <a:srgbClr val="FF3399"/>
              </a:solidFill>
              <a:latin typeface="Tahoma" pitchFamily="34" charset="0"/>
              <a:cs typeface="Tahom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На каких полях не растут цветы? (</a:t>
            </a:r>
            <a:r>
              <a:rPr lang="ru-RU" altLang="ru-RU" sz="2000" i="1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На полях шляпы</a:t>
            </a: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На каком цветке гадают о любви?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Какой цветок искал отец для своей дочери?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Какой цветок выполнял желания девочки?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На какой цветок садится птичка во время проливного дождя?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Как сорвать цветок, чтобы не спугнуть бабочку?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Из какого цветка выросла девочка?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Какие маленькие человечки живут в цветах?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9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На листке какого цветка отправилась девочка в путешествие от жениха?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10"/>
            </a:pP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В каком городе жили маленькие человечки и как их звали? (</a:t>
            </a:r>
            <a:r>
              <a:rPr lang="ru-RU" altLang="ru-RU" sz="2000" i="1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Цветочный город; малыши-коротыши</a:t>
            </a:r>
            <a:r>
              <a:rPr lang="ru-RU" altLang="ru-RU" sz="2000" dirty="0">
                <a:solidFill>
                  <a:srgbClr val="2D2A2A"/>
                </a:solidFill>
                <a:latin typeface="Tahoma" pitchFamily="34" charset="0"/>
                <a:cs typeface="Tahoma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1797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0" y="704579"/>
            <a:ext cx="9144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2D2A2A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b="1" dirty="0" smtClean="0">
                <a:solidFill>
                  <a:srgbClr val="00B0F0"/>
                </a:solidFill>
                <a:latin typeface="Tahoma"/>
              </a:rPr>
              <a:t>Эти </a:t>
            </a:r>
            <a:r>
              <a:rPr lang="ru-RU" b="1" dirty="0">
                <a:solidFill>
                  <a:srgbClr val="00B0F0"/>
                </a:solidFill>
                <a:latin typeface="Tahoma"/>
              </a:rPr>
              <a:t>цветы закрываются днём</a:t>
            </a:r>
            <a:r>
              <a:rPr lang="ru-RU" b="1" dirty="0" smtClean="0">
                <a:solidFill>
                  <a:srgbClr val="00B0F0"/>
                </a:solidFill>
                <a:latin typeface="Tahoma"/>
              </a:rPr>
              <a:t>:  </a:t>
            </a:r>
            <a:endParaRPr lang="ru-RU" dirty="0">
              <a:solidFill>
                <a:srgbClr val="00B0F0"/>
              </a:solidFill>
              <a:latin typeface="Arial"/>
            </a:endParaRPr>
          </a:p>
          <a:p>
            <a:pPr algn="ctr" fontAlgn="t"/>
            <a:r>
              <a:rPr lang="ru-RU" i="1" dirty="0" smtClean="0">
                <a:solidFill>
                  <a:srgbClr val="2D2A2A"/>
                </a:solidFill>
                <a:latin typeface="Tahoma"/>
              </a:rPr>
              <a:t>              </a:t>
            </a:r>
            <a:r>
              <a:rPr lang="ru-RU" sz="2000" i="1" dirty="0" smtClean="0">
                <a:solidFill>
                  <a:srgbClr val="2D2A2A"/>
                </a:solidFill>
                <a:latin typeface="Tahoma"/>
              </a:rPr>
              <a:t>Осот </a:t>
            </a:r>
            <a:r>
              <a:rPr lang="ru-RU" sz="2000" i="1" dirty="0">
                <a:solidFill>
                  <a:srgbClr val="2D2A2A"/>
                </a:solidFill>
                <a:latin typeface="Tahoma"/>
              </a:rPr>
              <a:t>полевой</a:t>
            </a:r>
            <a:r>
              <a:rPr lang="ru-RU" sz="2000" b="1" dirty="0">
                <a:solidFill>
                  <a:srgbClr val="2D2A2A"/>
                </a:solidFill>
                <a:latin typeface="Tahoma"/>
              </a:rPr>
              <a:t> </a:t>
            </a:r>
            <a:r>
              <a:rPr lang="ru-RU" sz="2000" dirty="0">
                <a:solidFill>
                  <a:srgbClr val="2D2A2A"/>
                </a:solidFill>
                <a:latin typeface="Tahoma"/>
              </a:rPr>
              <a:t>– 12 часов</a:t>
            </a:r>
            <a:endParaRPr lang="ru-RU" sz="2000" dirty="0">
              <a:latin typeface="Arial"/>
            </a:endParaRPr>
          </a:p>
          <a:p>
            <a:pPr algn="ctr" fontAlgn="t"/>
            <a:r>
              <a:rPr lang="ru-RU" sz="2000" i="1" dirty="0" smtClean="0">
                <a:solidFill>
                  <a:srgbClr val="2D2A2A"/>
                </a:solidFill>
                <a:latin typeface="Tahoma"/>
              </a:rPr>
              <a:t>                            Ослинник </a:t>
            </a:r>
            <a:r>
              <a:rPr lang="ru-RU" sz="2000" i="1" dirty="0">
                <a:solidFill>
                  <a:srgbClr val="2D2A2A"/>
                </a:solidFill>
                <a:latin typeface="Tahoma"/>
              </a:rPr>
              <a:t>двулетний</a:t>
            </a:r>
            <a:r>
              <a:rPr lang="ru-RU" sz="2000" b="1" dirty="0">
                <a:solidFill>
                  <a:srgbClr val="2D2A2A"/>
                </a:solidFill>
                <a:latin typeface="Tahoma"/>
              </a:rPr>
              <a:t> </a:t>
            </a:r>
            <a:r>
              <a:rPr lang="ru-RU" sz="2000" dirty="0">
                <a:solidFill>
                  <a:srgbClr val="2D2A2A"/>
                </a:solidFill>
                <a:latin typeface="Tahoma"/>
              </a:rPr>
              <a:t>– 13 часов</a:t>
            </a:r>
            <a:endParaRPr lang="ru-RU" sz="2000" dirty="0">
              <a:latin typeface="Arial"/>
            </a:endParaRPr>
          </a:p>
          <a:p>
            <a:pPr algn="ctr" fontAlgn="t"/>
            <a:r>
              <a:rPr lang="ru-RU" sz="2000" i="1" dirty="0" smtClean="0">
                <a:solidFill>
                  <a:srgbClr val="2D2A2A"/>
                </a:solidFill>
                <a:latin typeface="Tahoma"/>
              </a:rPr>
              <a:t>                                  Ястребинка </a:t>
            </a:r>
            <a:r>
              <a:rPr lang="ru-RU" sz="2000" i="1" dirty="0">
                <a:solidFill>
                  <a:srgbClr val="2D2A2A"/>
                </a:solidFill>
                <a:latin typeface="Tahoma"/>
              </a:rPr>
              <a:t>волосистая</a:t>
            </a:r>
            <a:r>
              <a:rPr lang="ru-RU" sz="2000" dirty="0">
                <a:solidFill>
                  <a:srgbClr val="2D2A2A"/>
                </a:solidFill>
                <a:latin typeface="Tahoma"/>
              </a:rPr>
              <a:t> – 14 часов</a:t>
            </a:r>
            <a:endParaRPr lang="ru-RU" sz="2000" dirty="0">
              <a:latin typeface="Arial"/>
            </a:endParaRPr>
          </a:p>
          <a:p>
            <a:pPr algn="ctr" fontAlgn="t"/>
            <a:r>
              <a:rPr lang="ru-RU" sz="2000" i="1" dirty="0" smtClean="0">
                <a:solidFill>
                  <a:srgbClr val="2D2A2A"/>
                </a:solidFill>
                <a:latin typeface="Tahoma"/>
              </a:rPr>
              <a:t>              Цикорий</a:t>
            </a:r>
            <a:r>
              <a:rPr lang="ru-RU" sz="2000" b="1" dirty="0">
                <a:solidFill>
                  <a:srgbClr val="2D2A2A"/>
                </a:solidFill>
                <a:latin typeface="Tahoma"/>
              </a:rPr>
              <a:t> </a:t>
            </a:r>
            <a:r>
              <a:rPr lang="ru-RU" sz="2000" dirty="0">
                <a:solidFill>
                  <a:srgbClr val="2D2A2A"/>
                </a:solidFill>
                <a:latin typeface="Tahoma"/>
              </a:rPr>
              <a:t>– 15 часов</a:t>
            </a:r>
            <a:endParaRPr lang="ru-RU" sz="2000" dirty="0">
              <a:latin typeface="Arial"/>
            </a:endParaRPr>
          </a:p>
          <a:p>
            <a:pPr algn="ctr" fontAlgn="t"/>
            <a:r>
              <a:rPr lang="ru-RU" sz="2000" i="1" dirty="0" smtClean="0">
                <a:solidFill>
                  <a:srgbClr val="2D2A2A"/>
                </a:solidFill>
                <a:latin typeface="Tahoma"/>
              </a:rPr>
              <a:t>              Крокус</a:t>
            </a:r>
            <a:r>
              <a:rPr lang="ru-RU" sz="2000" b="1" dirty="0">
                <a:solidFill>
                  <a:srgbClr val="2D2A2A"/>
                </a:solidFill>
                <a:latin typeface="Tahoma"/>
              </a:rPr>
              <a:t> </a:t>
            </a:r>
            <a:r>
              <a:rPr lang="ru-RU" sz="2000" dirty="0">
                <a:solidFill>
                  <a:srgbClr val="2D2A2A"/>
                </a:solidFill>
                <a:latin typeface="Tahoma"/>
              </a:rPr>
              <a:t>– 16 часов</a:t>
            </a:r>
            <a:endParaRPr lang="ru-RU" sz="2000" dirty="0">
              <a:latin typeface="Arial"/>
            </a:endParaRPr>
          </a:p>
          <a:p>
            <a:pPr algn="ctr" fontAlgn="t"/>
            <a:r>
              <a:rPr lang="ru-RU" sz="2000" i="1" dirty="0" smtClean="0">
                <a:solidFill>
                  <a:srgbClr val="2D2A2A"/>
                </a:solidFill>
                <a:latin typeface="Tahoma"/>
              </a:rPr>
              <a:t>                  Фиалка</a:t>
            </a:r>
            <a:r>
              <a:rPr lang="ru-RU" sz="2000" b="1" dirty="0">
                <a:solidFill>
                  <a:srgbClr val="2D2A2A"/>
                </a:solidFill>
                <a:latin typeface="Tahoma"/>
              </a:rPr>
              <a:t> </a:t>
            </a:r>
            <a:r>
              <a:rPr lang="ru-RU" sz="2000" dirty="0">
                <a:solidFill>
                  <a:srgbClr val="2D2A2A"/>
                </a:solidFill>
                <a:latin typeface="Tahoma"/>
              </a:rPr>
              <a:t>– 17 часов</a:t>
            </a:r>
            <a:endParaRPr lang="ru-RU" sz="2000" dirty="0"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493461">
            <a:off x="116588" y="1277106"/>
            <a:ext cx="286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Цветочные часы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37670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3399"/>
                </a:solidFill>
              </a:rPr>
              <a:t>Эти цветы раскрываются утром: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Одуванчик – 7 часов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Колокольчик – 8 часов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Лютик – 8 часов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Вьюн полевой – 9 часов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Кислица – 10 часов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Сон-трава – 11часов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964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89150" y="6572272"/>
            <a:ext cx="21574276" cy="261224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25" y="980728"/>
            <a:ext cx="91515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        Картотека </a:t>
            </a:r>
            <a:r>
              <a:rPr lang="ru-RU" sz="2000" dirty="0">
                <a:solidFill>
                  <a:srgbClr val="00B0F0"/>
                </a:solidFill>
              </a:rPr>
              <a:t>дидактических игр:</a:t>
            </a:r>
          </a:p>
          <a:p>
            <a:pPr lvl="1"/>
            <a:r>
              <a:rPr lang="ru-RU" sz="2000" dirty="0"/>
              <a:t>«Цветок – твой талисман»;</a:t>
            </a:r>
          </a:p>
          <a:p>
            <a:pPr lvl="1"/>
            <a:r>
              <a:rPr lang="ru-RU" sz="2000" dirty="0"/>
              <a:t>«Угадай цветок по описанию»;</a:t>
            </a:r>
          </a:p>
          <a:p>
            <a:pPr lvl="1"/>
            <a:r>
              <a:rPr lang="ru-RU" sz="2000" dirty="0"/>
              <a:t>«Угадай цветок по загадке, по иллюстрации»;</a:t>
            </a:r>
          </a:p>
          <a:p>
            <a:pPr lvl="1"/>
            <a:r>
              <a:rPr lang="ru-RU" sz="2000" dirty="0"/>
              <a:t>«Собери цветок из геометрических фигур»;</a:t>
            </a:r>
          </a:p>
          <a:p>
            <a:pPr lvl="1"/>
            <a:r>
              <a:rPr lang="ru-RU" sz="2000" dirty="0"/>
              <a:t>«Укрась цветами ковер</a:t>
            </a:r>
            <a:r>
              <a:rPr lang="ru-RU" sz="2000" dirty="0" smtClean="0"/>
              <a:t>».</a:t>
            </a:r>
            <a:endParaRPr lang="ru-RU" sz="2000" dirty="0"/>
          </a:p>
          <a:p>
            <a:pPr lvl="1"/>
            <a:r>
              <a:rPr lang="ru-RU" sz="2000" dirty="0" smtClean="0">
                <a:solidFill>
                  <a:srgbClr val="00B0F0"/>
                </a:solidFill>
              </a:rPr>
              <a:t>Подвижные игры:</a:t>
            </a:r>
          </a:p>
          <a:p>
            <a:pPr lvl="1"/>
            <a:r>
              <a:rPr lang="ru-RU" sz="2000" dirty="0" smtClean="0"/>
              <a:t>«Мы – цветы!»;</a:t>
            </a:r>
          </a:p>
          <a:p>
            <a:pPr lvl="1"/>
            <a:r>
              <a:rPr lang="ru-RU" sz="2000" dirty="0" smtClean="0"/>
              <a:t>«Живая клумба»;</a:t>
            </a:r>
          </a:p>
          <a:p>
            <a:pPr lvl="1"/>
            <a:r>
              <a:rPr lang="ru-RU" sz="2000" dirty="0" smtClean="0"/>
              <a:t>«Любимый цветок»;</a:t>
            </a:r>
          </a:p>
          <a:p>
            <a:pPr lvl="1"/>
            <a:r>
              <a:rPr lang="ru-RU" sz="2000" dirty="0" smtClean="0"/>
              <a:t>«Садовник»;</a:t>
            </a:r>
          </a:p>
          <a:p>
            <a:pPr lvl="1"/>
            <a:r>
              <a:rPr lang="ru-RU" sz="2000" dirty="0" smtClean="0"/>
              <a:t>«Игра в цветы».</a:t>
            </a:r>
          </a:p>
          <a:p>
            <a:pPr lvl="1"/>
            <a:r>
              <a:rPr lang="ru-RU" sz="2000" dirty="0" smtClean="0">
                <a:solidFill>
                  <a:srgbClr val="00B0F0"/>
                </a:solidFill>
              </a:rPr>
              <a:t>Сюжетно-ролевая игра:</a:t>
            </a:r>
          </a:p>
          <a:p>
            <a:pPr lvl="1"/>
            <a:r>
              <a:rPr lang="ru-RU" sz="2000" dirty="0" smtClean="0"/>
              <a:t>«Мы садоводы!»;</a:t>
            </a:r>
          </a:p>
          <a:p>
            <a:pPr lvl="1"/>
            <a:r>
              <a:rPr lang="ru-RU" sz="2000" dirty="0" smtClean="0"/>
              <a:t>«Наш цветник»;</a:t>
            </a:r>
          </a:p>
          <a:p>
            <a:pPr lvl="1"/>
            <a:r>
              <a:rPr lang="ru-RU" sz="2000" dirty="0" smtClean="0"/>
              <a:t>«Бал цветов».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Музыкально- художественная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164305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Слушание «Вальса цветов»  Чайковского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«Цветы и бабочки» (Муз. Сопровождение «Шуточка» В.Селиванова)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дети делятся на цветы и бабочки, пока звучит музыка дети – «бабочки » летают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вокруг «цветов»,  на последние аккорды приседают около выбранного цветка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Разучивание песен «Отчего на голове не растут цветочки 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«Одуванчик и колокольчик»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Ольсен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85794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Чтение</a:t>
            </a:r>
            <a:r>
              <a:rPr lang="ru-RU" sz="2400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7161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сказок о цветах: «Цветик-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В.Катаева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«Волшебные цветы Иды»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Х.К.Андерсен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«Каменный цветок»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П.Бажов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«Сказка про тюльпаны»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Ю.Раенко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Разгадывание загадок о цветах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Пословицы, поговорки о цветах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Тема проекта : «Знакомство с цветами.»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244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проекта : краткосрочный (недельный), информационно- познавательный  с элементами творчества для детей старшей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проекта: дать детям представление о строении цветов, их разнообразии, назначении и применении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проекта: дети и родители старшей группы, воспитатели.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:\DCIM\100OLYMP\P6170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3" t="4545" r="14772"/>
          <a:stretch>
            <a:fillRect/>
          </a:stretch>
        </p:blipFill>
        <p:spPr bwMode="auto">
          <a:xfrm>
            <a:off x="4139952" y="2492896"/>
            <a:ext cx="2717890" cy="19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728" y="357166"/>
            <a:ext cx="5047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000373"/>
            <a:ext cx="2616165" cy="707886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46227"/>
                </a:solidFill>
                <a:latin typeface="Times New Roman" pitchFamily="18" charset="0"/>
                <a:cs typeface="Times New Roman" pitchFamily="18" charset="0"/>
              </a:rPr>
              <a:t>Рисование цветов</a:t>
            </a:r>
          </a:p>
          <a:p>
            <a:r>
              <a:rPr lang="ru-RU" sz="2000" dirty="0" smtClean="0">
                <a:solidFill>
                  <a:srgbClr val="146227"/>
                </a:solidFill>
                <a:latin typeface="Times New Roman" pitchFamily="18" charset="0"/>
                <a:cs typeface="Times New Roman" pitchFamily="18" charset="0"/>
              </a:rPr>
              <a:t>методом штампа</a:t>
            </a:r>
            <a:endParaRPr lang="ru-RU" sz="2400" dirty="0">
              <a:solidFill>
                <a:srgbClr val="1462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386459"/>
            <a:ext cx="4273687" cy="61442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такая полянка у нас получилась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85794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Изготовление цветов из бросового материала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5" descr="C:\Users\User\Desktop\для Оксаны\IMG_20140605_113504.jpg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111" y="2276872"/>
            <a:ext cx="5112568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14356"/>
            <a:ext cx="3587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Посадка цветов на участке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полив цветов на клумбе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Прополка клумбы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Полив комнатных цветов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4" name="Picture 2" descr="E:\DCIM\100OLYMP\P61001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4416490" cy="3312368"/>
          </a:xfrm>
          <a:prstGeom prst="star24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Результат: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/>
              <a:t>1. У детей развивается познавательный интерес и любознательность, высокая активность</a:t>
            </a:r>
          </a:p>
          <a:p>
            <a:r>
              <a:rPr lang="ru-RU" sz="2400" dirty="0"/>
              <a:t>2. Актуализируются ЗУН о цветах</a:t>
            </a:r>
          </a:p>
          <a:p>
            <a:r>
              <a:rPr lang="ru-RU" sz="2400" dirty="0"/>
              <a:t>3. Изменяются индивидуальные особенности детей (количественное и качественное развитие психических процессов)</a:t>
            </a:r>
          </a:p>
          <a:p>
            <a:r>
              <a:rPr lang="ru-RU" sz="2400" dirty="0"/>
              <a:t>4. Совершенствуются личностно – волевые качества (терпение, воля, самоконтроль)</a:t>
            </a:r>
          </a:p>
          <a:p>
            <a:r>
              <a:rPr lang="ru-RU" sz="2400" dirty="0"/>
              <a:t>5. Устанавливается взаимосвязь по созданию совместных проектов с родителями, что повышает качество реализации образовательного процесса ДОУ</a:t>
            </a:r>
          </a:p>
          <a:p>
            <a:r>
              <a:rPr lang="ru-RU" sz="2400" dirty="0"/>
              <a:t>6. Дети бережно относятся к природе, различают и называют цветы ближайшего окружения.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вызвать у детей интерес к окружающему миру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реалистическое отношение к окружающей нас природе. Расширять представления и знания  детей о цветах , об их значении в нашей жизни.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знания о строении цветов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знания о назначении цветов (цветы- часы, лекарственные 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Уточнить представления о последовательности роста и развитии цветов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Уточнить представление о том что необходимо цветам для роста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благоприятный период для ознакомления воспитанников с природой является лето, когда они большую часть времени проводят на свежем воздухе. Природа хранит в себе много тайн, разгадать которые можно, лишь прикоснувшись к ней. Наблюдая за растениями и насекомыми, выполняя посильные поручения по уходу за цветами, отображая всё увиденное в продуктивной деятельности, дети получают неоценимый опыт и новые знания.  Каждая встреча с природой, всегда новый шаг к познанию окружающего 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642918"/>
          <a:ext cx="79296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4143372" y="3000372"/>
            <a:ext cx="128588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цветы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76511"/>
              </p:ext>
            </p:extLst>
          </p:nvPr>
        </p:nvGraphicFramePr>
        <p:xfrm>
          <a:off x="0" y="764704"/>
          <a:ext cx="9144000" cy="4978400"/>
        </p:xfrm>
        <a:graphic>
          <a:graphicData uri="http://schemas.openxmlformats.org/drawingml/2006/table">
            <a:tbl>
              <a:tblPr/>
              <a:tblGrid>
                <a:gridCol w="3211045"/>
                <a:gridCol w="3064735"/>
                <a:gridCol w="2868220"/>
              </a:tblGrid>
              <a:tr h="3643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 La Russ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 La Russ"/>
                          <a:ea typeface="Calibri"/>
                          <a:cs typeface="Times New Roman"/>
                        </a:rPr>
                        <a:t>мы знаем?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 La Russ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Цветы растут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Их нужно поливать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 цветов есть стебель,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листья, цветки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8480425" algn="l"/>
                        </a:tabLs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Цветы нужны для красоты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 La Russ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 La Russ"/>
                          <a:ea typeface="Calibri"/>
                          <a:cs typeface="Times New Roman"/>
                        </a:rPr>
                        <a:t>мы хотим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 La Russ"/>
                          <a:ea typeface="Calibri"/>
                          <a:cs typeface="Times New Roman"/>
                        </a:rPr>
                        <a:t>узнать?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зачем еще нужны цветы?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разводить цветы?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 одни цветы растут дома, а другие на улице?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 La Russ"/>
                          <a:ea typeface="Calibri"/>
                          <a:cs typeface="Times New Roman"/>
                        </a:rPr>
                        <a:t>Где можем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 La Russ"/>
                          <a:ea typeface="Calibri"/>
                          <a:cs typeface="Times New Roman"/>
                        </a:rPr>
                        <a:t>узнать?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Calibri"/>
                        </a:rPr>
                        <a:t>-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Энциклопедии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Журналы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Гербарии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-Коллекции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семян и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засушенных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цветов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-Фотографии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картинки, открытки.   Плакаты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Экскурсии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-Художественная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480425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Альбомы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</a:rPr>
              <a:t>Ресурсы</a:t>
            </a:r>
            <a:r>
              <a:rPr lang="ru-RU" sz="2400" dirty="0">
                <a:solidFill>
                  <a:srgbClr val="FF3399"/>
                </a:solidFill>
              </a:rPr>
              <a:t>:</a:t>
            </a:r>
          </a:p>
          <a:p>
            <a:r>
              <a:rPr lang="ru-RU" sz="2400" dirty="0"/>
              <a:t>Уголок природы в группе.</a:t>
            </a:r>
          </a:p>
          <a:p>
            <a:r>
              <a:rPr lang="ru-RU" sz="2400" dirty="0"/>
              <a:t>Цветник на участке детского сада.</a:t>
            </a:r>
          </a:p>
          <a:p>
            <a:r>
              <a:rPr lang="ru-RU" sz="2400" dirty="0" err="1"/>
              <a:t>Садово</a:t>
            </a:r>
            <a:r>
              <a:rPr lang="ru-RU" sz="2400" dirty="0"/>
              <a:t> – огородный инвентарь.</a:t>
            </a:r>
          </a:p>
          <a:p>
            <a:r>
              <a:rPr lang="ru-RU" sz="2400" dirty="0"/>
              <a:t>Наглядный материал: цветы живые, </a:t>
            </a:r>
            <a:r>
              <a:rPr lang="ru-RU" sz="2400" dirty="0" err="1"/>
              <a:t>цеты</a:t>
            </a:r>
            <a:r>
              <a:rPr lang="ru-RU" sz="2400" dirty="0"/>
              <a:t> на открытках и </a:t>
            </a:r>
            <a:r>
              <a:rPr lang="ru-RU" sz="2400" dirty="0" smtClean="0"/>
              <a:t>иллюстрациях</a:t>
            </a:r>
            <a:r>
              <a:rPr lang="ru-RU" sz="2400" dirty="0"/>
              <a:t>.</a:t>
            </a:r>
          </a:p>
          <a:p>
            <a:r>
              <a:rPr lang="ru-RU" sz="2400" b="1" dirty="0">
                <a:solidFill>
                  <a:srgbClr val="FF3399"/>
                </a:solidFill>
              </a:rPr>
              <a:t>Ожидаемый </a:t>
            </a:r>
            <a:r>
              <a:rPr lang="ru-RU" sz="2400" b="1" dirty="0" smtClean="0">
                <a:solidFill>
                  <a:srgbClr val="FF3399"/>
                </a:solidFill>
              </a:rPr>
              <a:t>результат</a:t>
            </a:r>
            <a:r>
              <a:rPr lang="ru-RU" sz="2400" dirty="0">
                <a:solidFill>
                  <a:srgbClr val="FF3399"/>
                </a:solidFill>
              </a:rPr>
              <a:t>:</a:t>
            </a:r>
          </a:p>
          <a:p>
            <a:r>
              <a:rPr lang="ru-RU" sz="2400" dirty="0"/>
              <a:t>Развитие познавательного интереса детей представления о цветах.</a:t>
            </a:r>
          </a:p>
          <a:p>
            <a:r>
              <a:rPr lang="ru-RU" sz="2400" dirty="0"/>
              <a:t>Положительно-эмоциональное и осознанное отношение к цветам, которые окружают ребёнка.</a:t>
            </a:r>
          </a:p>
          <a:p>
            <a:r>
              <a:rPr lang="ru-RU" sz="2400" dirty="0"/>
              <a:t>Готовность участвовать в практических делах ( посадка, уход за цветами).</a:t>
            </a:r>
          </a:p>
          <a:p>
            <a:r>
              <a:rPr lang="ru-RU" sz="2400" dirty="0"/>
              <a:t>Сформировать </a:t>
            </a:r>
            <a:r>
              <a:rPr lang="ru-RU" sz="2400" dirty="0" smtClean="0"/>
              <a:t>навыки </a:t>
            </a:r>
            <a:r>
              <a:rPr lang="ru-RU" sz="2400" dirty="0"/>
              <a:t>культурного поведения в природе, умении беречь и заботиться о ней.</a:t>
            </a:r>
          </a:p>
          <a:p>
            <a:r>
              <a:rPr lang="ru-RU" sz="2400" dirty="0"/>
              <a:t>Вызвать желание передавать свои чувства от общения с природой в рисунках и коллективных работах.</a:t>
            </a:r>
          </a:p>
        </p:txBody>
      </p:sp>
    </p:spTree>
    <p:extLst>
      <p:ext uri="{BB962C8B-B14F-4D97-AF65-F5344CB8AC3E}">
        <p14:creationId xmlns:p14="http://schemas.microsoft.com/office/powerpoint/2010/main" val="1625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Предварительная работа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на прогулке за цветами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Уход за цветами на клумбе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иллюстраций и энциклопедий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планшетов о цветущих растениях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описательных рассказов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«Цветочное лото»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Слушание «Вальса цветов»  Чайковского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сказки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«Фея с волшебной поляны»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цветов с натуры, букетов, цветов в вазе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Аппликация «Букеты»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«Бабочка на цветке»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с родителями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6246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материала на тему «Тайны цветовой гаммы растений»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Иллюстрации , фотографии на темы «Мир цветов», «Цветы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часы», «Цветы- барометры»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фотовыставки «Цветы»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альбомов стихов, загадок, пословиц о цветах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кроссворда «Насекомые и цветы»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цветов из бросового материала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1179</Words>
  <Application>Microsoft Office PowerPoint</Application>
  <PresentationFormat>Экран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«Цветы –прекрасные друзья, их любят все-  и ты , и я»</vt:lpstr>
      <vt:lpstr>Тема проекта : «Знакомство с цветами.»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Предварительная работа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Лена</cp:lastModifiedBy>
  <cp:revision>84</cp:revision>
  <dcterms:created xsi:type="dcterms:W3CDTF">2014-06-05T00:53:13Z</dcterms:created>
  <dcterms:modified xsi:type="dcterms:W3CDTF">2015-01-30T07:28:09Z</dcterms:modified>
</cp:coreProperties>
</file>