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85" r:id="rId5"/>
    <p:sldId id="269" r:id="rId6"/>
    <p:sldId id="276" r:id="rId7"/>
    <p:sldId id="266" r:id="rId8"/>
    <p:sldId id="270" r:id="rId9"/>
    <p:sldId id="271" r:id="rId10"/>
    <p:sldId id="332" r:id="rId11"/>
    <p:sldId id="272" r:id="rId12"/>
    <p:sldId id="286" r:id="rId13"/>
    <p:sldId id="267" r:id="rId14"/>
    <p:sldId id="280" r:id="rId15"/>
    <p:sldId id="273" r:id="rId16"/>
    <p:sldId id="283" r:id="rId17"/>
    <p:sldId id="274" r:id="rId18"/>
    <p:sldId id="275" r:id="rId19"/>
    <p:sldId id="281" r:id="rId20"/>
    <p:sldId id="287" r:id="rId21"/>
    <p:sldId id="313" r:id="rId22"/>
    <p:sldId id="314" r:id="rId23"/>
    <p:sldId id="316" r:id="rId24"/>
    <p:sldId id="312" r:id="rId25"/>
    <p:sldId id="309" r:id="rId26"/>
    <p:sldId id="284" r:id="rId27"/>
    <p:sldId id="282" r:id="rId28"/>
    <p:sldId id="305" r:id="rId29"/>
    <p:sldId id="315" r:id="rId30"/>
    <p:sldId id="311" r:id="rId31"/>
    <p:sldId id="288" r:id="rId32"/>
    <p:sldId id="289" r:id="rId33"/>
    <p:sldId id="290" r:id="rId34"/>
    <p:sldId id="294" r:id="rId35"/>
    <p:sldId id="293" r:id="rId36"/>
    <p:sldId id="291" r:id="rId37"/>
    <p:sldId id="298" r:id="rId38"/>
    <p:sldId id="292" r:id="rId39"/>
    <p:sldId id="297" r:id="rId40"/>
    <p:sldId id="295" r:id="rId41"/>
    <p:sldId id="296" r:id="rId42"/>
    <p:sldId id="301" r:id="rId43"/>
    <p:sldId id="300" r:id="rId44"/>
    <p:sldId id="304" r:id="rId45"/>
    <p:sldId id="302" r:id="rId46"/>
    <p:sldId id="299" r:id="rId47"/>
    <p:sldId id="303" r:id="rId48"/>
    <p:sldId id="308" r:id="rId49"/>
    <p:sldId id="307" r:id="rId50"/>
    <p:sldId id="306" r:id="rId51"/>
    <p:sldId id="310" r:id="rId52"/>
    <p:sldId id="262" r:id="rId53"/>
    <p:sldId id="318" r:id="rId54"/>
    <p:sldId id="317" r:id="rId55"/>
    <p:sldId id="263" r:id="rId56"/>
    <p:sldId id="261" r:id="rId57"/>
    <p:sldId id="324" r:id="rId58"/>
    <p:sldId id="323" r:id="rId59"/>
    <p:sldId id="320" r:id="rId60"/>
    <p:sldId id="322" r:id="rId61"/>
    <p:sldId id="321" r:id="rId62"/>
    <p:sldId id="328" r:id="rId63"/>
    <p:sldId id="327" r:id="rId64"/>
    <p:sldId id="330" r:id="rId65"/>
    <p:sldId id="329" r:id="rId66"/>
    <p:sldId id="331" r:id="rId67"/>
    <p:sldId id="325" r:id="rId68"/>
    <p:sldId id="319" r:id="rId69"/>
    <p:sldId id="326" r:id="rId70"/>
    <p:sldId id="333" r:id="rId7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E7021-4FF5-4099-97FE-6D1F72B7A1D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3D8E78-65D9-444D-ABBF-460254EE80CF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+mj-lt"/>
            </a:rPr>
            <a:t>Анализ современных образовательных программ</a:t>
          </a:r>
          <a:endParaRPr lang="ru-RU" sz="1200" dirty="0">
            <a:solidFill>
              <a:srgbClr val="002060"/>
            </a:solidFill>
            <a:latin typeface="+mj-lt"/>
          </a:endParaRPr>
        </a:p>
      </dgm:t>
    </dgm:pt>
    <dgm:pt modelId="{1064F184-837A-4CEE-9F38-D637E9F2C4E3}" type="parTrans" cxnId="{C8957C00-FC41-4130-BCF3-CC1655F6393A}">
      <dgm:prSet/>
      <dgm:spPr/>
      <dgm:t>
        <a:bodyPr/>
        <a:lstStyle/>
        <a:p>
          <a:endParaRPr lang="ru-RU"/>
        </a:p>
      </dgm:t>
    </dgm:pt>
    <dgm:pt modelId="{385FE5CA-EBD1-4E03-B56D-8BDFA10A586D}" type="sibTrans" cxnId="{C8957C00-FC41-4130-BCF3-CC1655F6393A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3B89588-45EE-418A-BED6-69AED1137CD7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dirty="0" smtClean="0">
              <a:solidFill>
                <a:srgbClr val="002060"/>
              </a:solidFill>
            </a:rPr>
            <a:t>Анкетирование родителей</a:t>
          </a:r>
          <a:endParaRPr lang="ru-RU" sz="1100" dirty="0">
            <a:solidFill>
              <a:srgbClr val="002060"/>
            </a:solidFill>
          </a:endParaRPr>
        </a:p>
      </dgm:t>
    </dgm:pt>
    <dgm:pt modelId="{BB2FB553-6699-4EF6-8C22-454D87D1CE57}" type="parTrans" cxnId="{98FEC289-69CF-404A-8080-3844FB01237C}">
      <dgm:prSet/>
      <dgm:spPr/>
      <dgm:t>
        <a:bodyPr/>
        <a:lstStyle/>
        <a:p>
          <a:endParaRPr lang="ru-RU"/>
        </a:p>
      </dgm:t>
    </dgm:pt>
    <dgm:pt modelId="{845187AA-B710-401E-8D40-3244304BA218}" type="sibTrans" cxnId="{98FEC289-69CF-404A-8080-3844FB01237C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3DC3A42-2FDC-4EFF-8F3F-0570CAEE3AD8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Анализ планирования</a:t>
          </a:r>
          <a:endParaRPr lang="ru-RU" dirty="0">
            <a:solidFill>
              <a:srgbClr val="002060"/>
            </a:solidFill>
          </a:endParaRPr>
        </a:p>
      </dgm:t>
    </dgm:pt>
    <dgm:pt modelId="{6B74D894-DF34-436A-808A-BD33885BA009}" type="parTrans" cxnId="{5F9F99E8-4A6B-4169-859C-3CA38F524762}">
      <dgm:prSet/>
      <dgm:spPr/>
      <dgm:t>
        <a:bodyPr/>
        <a:lstStyle/>
        <a:p>
          <a:endParaRPr lang="ru-RU"/>
        </a:p>
      </dgm:t>
    </dgm:pt>
    <dgm:pt modelId="{72C3DDCE-2B2C-4299-815E-F55F90F5E450}" type="sibTrans" cxnId="{5F9F99E8-4A6B-4169-859C-3CA38F524762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16A927BB-A7A0-4869-B66E-7C591C5B3566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Беседы с детьми</a:t>
          </a:r>
          <a:endParaRPr lang="ru-RU" sz="1200" dirty="0">
            <a:solidFill>
              <a:srgbClr val="002060"/>
            </a:solidFill>
          </a:endParaRPr>
        </a:p>
      </dgm:t>
    </dgm:pt>
    <dgm:pt modelId="{0DA51A6F-7A06-492E-BB2D-EDD2774E94E6}" type="parTrans" cxnId="{169A2F2C-5909-44C0-8204-3601855E9B86}">
      <dgm:prSet/>
      <dgm:spPr/>
      <dgm:t>
        <a:bodyPr/>
        <a:lstStyle/>
        <a:p>
          <a:endParaRPr lang="ru-RU"/>
        </a:p>
      </dgm:t>
    </dgm:pt>
    <dgm:pt modelId="{D38435C3-91A7-4003-9F13-B2D057E4E895}" type="sibTrans" cxnId="{169A2F2C-5909-44C0-8204-3601855E9B86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1D9E8221-E6E5-4E8F-9D0B-F83B55A1129C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dirty="0" smtClean="0"/>
            <a:t> </a:t>
          </a:r>
          <a:r>
            <a:rPr lang="ru-RU" sz="1200" dirty="0" smtClean="0">
              <a:solidFill>
                <a:srgbClr val="002060"/>
              </a:solidFill>
            </a:rPr>
            <a:t>наблюдение за играми детей </a:t>
          </a:r>
          <a:endParaRPr lang="ru-RU" sz="1200" dirty="0">
            <a:solidFill>
              <a:srgbClr val="002060"/>
            </a:solidFill>
          </a:endParaRPr>
        </a:p>
      </dgm:t>
    </dgm:pt>
    <dgm:pt modelId="{ECD404CB-FA35-4116-AEEB-057E2B60A903}" type="parTrans" cxnId="{C723B2A6-FF26-4B07-8E88-664241089D33}">
      <dgm:prSet/>
      <dgm:spPr/>
      <dgm:t>
        <a:bodyPr/>
        <a:lstStyle/>
        <a:p>
          <a:endParaRPr lang="ru-RU"/>
        </a:p>
      </dgm:t>
    </dgm:pt>
    <dgm:pt modelId="{FA9738A2-6A4E-4325-A0A7-7248C9A6AA1F}" type="sibTrans" cxnId="{C723B2A6-FF26-4B07-8E88-664241089D33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9586D7E-C9DE-4868-AD0A-9AEBA6EA037B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Обследование предметно-развивающей среды</a:t>
          </a:r>
          <a:endParaRPr lang="ru-RU" dirty="0">
            <a:solidFill>
              <a:srgbClr val="002060"/>
            </a:solidFill>
          </a:endParaRPr>
        </a:p>
      </dgm:t>
    </dgm:pt>
    <dgm:pt modelId="{7418D5BE-A2BF-4DE0-82CB-03251FF7AC43}" type="parTrans" cxnId="{57B7B915-2EDB-439A-B6E9-D90EA44810F1}">
      <dgm:prSet/>
      <dgm:spPr/>
      <dgm:t>
        <a:bodyPr/>
        <a:lstStyle/>
        <a:p>
          <a:endParaRPr lang="ru-RU"/>
        </a:p>
      </dgm:t>
    </dgm:pt>
    <dgm:pt modelId="{E4FB74EC-B4BB-4EAE-A902-F91BC6578FEE}" type="sibTrans" cxnId="{57B7B915-2EDB-439A-B6E9-D90EA44810F1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61239B1-EE73-4AAC-AC8B-0B2B6C8445C0}" type="pres">
      <dgm:prSet presAssocID="{6D9E7021-4FF5-4099-97FE-6D1F72B7A1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8D3B39-0992-46FE-916E-FE6242644EFC}" type="pres">
      <dgm:prSet presAssocID="{CE3D8E78-65D9-444D-ABBF-460254EE80C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9C2F1-0289-4C40-B396-7533504CA4C4}" type="pres">
      <dgm:prSet presAssocID="{385FE5CA-EBD1-4E03-B56D-8BDFA10A586D}" presName="sibTrans" presStyleLbl="sibTrans2D1" presStyleIdx="0" presStyleCnt="6"/>
      <dgm:spPr/>
      <dgm:t>
        <a:bodyPr/>
        <a:lstStyle/>
        <a:p>
          <a:endParaRPr lang="ru-RU"/>
        </a:p>
      </dgm:t>
    </dgm:pt>
    <dgm:pt modelId="{DC53D8A8-7A5B-43D2-810B-DC6A9CC57FD1}" type="pres">
      <dgm:prSet presAssocID="{385FE5CA-EBD1-4E03-B56D-8BDFA10A586D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476A4CA0-2669-43E3-A678-17903B975173}" type="pres">
      <dgm:prSet presAssocID="{63B89588-45EE-418A-BED6-69AED1137CD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CADE5-F14B-4D18-82CB-6F3E4F9AFAED}" type="pres">
      <dgm:prSet presAssocID="{845187AA-B710-401E-8D40-3244304BA218}" presName="sibTrans" presStyleLbl="sibTrans2D1" presStyleIdx="1" presStyleCnt="6"/>
      <dgm:spPr/>
      <dgm:t>
        <a:bodyPr/>
        <a:lstStyle/>
        <a:p>
          <a:endParaRPr lang="ru-RU"/>
        </a:p>
      </dgm:t>
    </dgm:pt>
    <dgm:pt modelId="{9D54BC85-0367-4F6B-A980-5489C5AB6180}" type="pres">
      <dgm:prSet presAssocID="{845187AA-B710-401E-8D40-3244304BA218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A214DB99-D0A3-4F9A-9777-0ABB5C464D7F}" type="pres">
      <dgm:prSet presAssocID="{23DC3A42-2FDC-4EFF-8F3F-0570CAEE3AD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B6C87-A577-494D-BB83-FEB712C72F99}" type="pres">
      <dgm:prSet presAssocID="{72C3DDCE-2B2C-4299-815E-F55F90F5E450}" presName="sibTrans" presStyleLbl="sibTrans2D1" presStyleIdx="2" presStyleCnt="6"/>
      <dgm:spPr/>
      <dgm:t>
        <a:bodyPr/>
        <a:lstStyle/>
        <a:p>
          <a:endParaRPr lang="ru-RU"/>
        </a:p>
      </dgm:t>
    </dgm:pt>
    <dgm:pt modelId="{08F8D9BD-1109-4CB8-BCBD-D5A08752EC06}" type="pres">
      <dgm:prSet presAssocID="{72C3DDCE-2B2C-4299-815E-F55F90F5E450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4525B216-7690-415E-9FD1-C6762151B16A}" type="pres">
      <dgm:prSet presAssocID="{C9586D7E-C9DE-4868-AD0A-9AEBA6EA037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CBB0D-3641-432A-A02E-DCC61C8311F6}" type="pres">
      <dgm:prSet presAssocID="{E4FB74EC-B4BB-4EAE-A902-F91BC6578FEE}" presName="sibTrans" presStyleLbl="sibTrans2D1" presStyleIdx="3" presStyleCnt="6" custLinFactNeighborX="8804" custLinFactNeighborY="-17215"/>
      <dgm:spPr/>
      <dgm:t>
        <a:bodyPr/>
        <a:lstStyle/>
        <a:p>
          <a:endParaRPr lang="ru-RU"/>
        </a:p>
      </dgm:t>
    </dgm:pt>
    <dgm:pt modelId="{2368CB5D-6058-4A59-8375-34CC06CFDCEE}" type="pres">
      <dgm:prSet presAssocID="{E4FB74EC-B4BB-4EAE-A902-F91BC6578FEE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4C0E76DD-7A92-4E59-8B0F-A74BC8E7F87F}" type="pres">
      <dgm:prSet presAssocID="{16A927BB-A7A0-4869-B66E-7C591C5B356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0AA42-CE11-49E2-BE29-0752195B74EC}" type="pres">
      <dgm:prSet presAssocID="{D38435C3-91A7-4003-9F13-B2D057E4E895}" presName="sibTrans" presStyleLbl="sibTrans2D1" presStyleIdx="4" presStyleCnt="6"/>
      <dgm:spPr/>
      <dgm:t>
        <a:bodyPr/>
        <a:lstStyle/>
        <a:p>
          <a:endParaRPr lang="ru-RU"/>
        </a:p>
      </dgm:t>
    </dgm:pt>
    <dgm:pt modelId="{BD6A6EE8-BB32-44CB-BC17-1C41388EC740}" type="pres">
      <dgm:prSet presAssocID="{D38435C3-91A7-4003-9F13-B2D057E4E895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D1160AAD-201B-4480-B94D-29B09B1CC701}" type="pres">
      <dgm:prSet presAssocID="{1D9E8221-E6E5-4E8F-9D0B-F83B55A1129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F170E-3D91-4590-B755-9B75015B7782}" type="pres">
      <dgm:prSet presAssocID="{FA9738A2-6A4E-4325-A0A7-7248C9A6AA1F}" presName="sibTrans" presStyleLbl="sibTrans2D1" presStyleIdx="5" presStyleCnt="6" custLinFactNeighborX="13706" custLinFactNeighborY="-12357"/>
      <dgm:spPr/>
      <dgm:t>
        <a:bodyPr/>
        <a:lstStyle/>
        <a:p>
          <a:endParaRPr lang="ru-RU"/>
        </a:p>
      </dgm:t>
    </dgm:pt>
    <dgm:pt modelId="{6B767DA2-C462-43DC-9EA5-2284CDC606C5}" type="pres">
      <dgm:prSet presAssocID="{FA9738A2-6A4E-4325-A0A7-7248C9A6AA1F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0B8379EA-01A1-4D9D-904B-8C34189BF484}" type="presOf" srcId="{E4FB74EC-B4BB-4EAE-A902-F91BC6578FEE}" destId="{2368CB5D-6058-4A59-8375-34CC06CFDCEE}" srcOrd="1" destOrd="0" presId="urn:microsoft.com/office/officeart/2005/8/layout/cycle2"/>
    <dgm:cxn modelId="{57B7B915-2EDB-439A-B6E9-D90EA44810F1}" srcId="{6D9E7021-4FF5-4099-97FE-6D1F72B7A1D3}" destId="{C9586D7E-C9DE-4868-AD0A-9AEBA6EA037B}" srcOrd="3" destOrd="0" parTransId="{7418D5BE-A2BF-4DE0-82CB-03251FF7AC43}" sibTransId="{E4FB74EC-B4BB-4EAE-A902-F91BC6578FEE}"/>
    <dgm:cxn modelId="{6DE8E4E6-2C89-4CE9-95E0-CCD263FB75FF}" type="presOf" srcId="{845187AA-B710-401E-8D40-3244304BA218}" destId="{9D54BC85-0367-4F6B-A980-5489C5AB6180}" srcOrd="1" destOrd="0" presId="urn:microsoft.com/office/officeart/2005/8/layout/cycle2"/>
    <dgm:cxn modelId="{C723B2A6-FF26-4B07-8E88-664241089D33}" srcId="{6D9E7021-4FF5-4099-97FE-6D1F72B7A1D3}" destId="{1D9E8221-E6E5-4E8F-9D0B-F83B55A1129C}" srcOrd="5" destOrd="0" parTransId="{ECD404CB-FA35-4116-AEEB-057E2B60A903}" sibTransId="{FA9738A2-6A4E-4325-A0A7-7248C9A6AA1F}"/>
    <dgm:cxn modelId="{5F9F99E8-4A6B-4169-859C-3CA38F524762}" srcId="{6D9E7021-4FF5-4099-97FE-6D1F72B7A1D3}" destId="{23DC3A42-2FDC-4EFF-8F3F-0570CAEE3AD8}" srcOrd="2" destOrd="0" parTransId="{6B74D894-DF34-436A-808A-BD33885BA009}" sibTransId="{72C3DDCE-2B2C-4299-815E-F55F90F5E450}"/>
    <dgm:cxn modelId="{D7594D14-AF15-4549-B878-531537E115CB}" type="presOf" srcId="{D38435C3-91A7-4003-9F13-B2D057E4E895}" destId="{BD6A6EE8-BB32-44CB-BC17-1C41388EC740}" srcOrd="1" destOrd="0" presId="urn:microsoft.com/office/officeart/2005/8/layout/cycle2"/>
    <dgm:cxn modelId="{C30EE153-D994-4635-B23F-7F75E6BF2179}" type="presOf" srcId="{63B89588-45EE-418A-BED6-69AED1137CD7}" destId="{476A4CA0-2669-43E3-A678-17903B975173}" srcOrd="0" destOrd="0" presId="urn:microsoft.com/office/officeart/2005/8/layout/cycle2"/>
    <dgm:cxn modelId="{5F9F9A7B-6FEC-4166-86BA-A6D6C063B0E3}" type="presOf" srcId="{845187AA-B710-401E-8D40-3244304BA218}" destId="{FEDCADE5-F14B-4D18-82CB-6F3E4F9AFAED}" srcOrd="0" destOrd="0" presId="urn:microsoft.com/office/officeart/2005/8/layout/cycle2"/>
    <dgm:cxn modelId="{98FEC289-69CF-404A-8080-3844FB01237C}" srcId="{6D9E7021-4FF5-4099-97FE-6D1F72B7A1D3}" destId="{63B89588-45EE-418A-BED6-69AED1137CD7}" srcOrd="1" destOrd="0" parTransId="{BB2FB553-6699-4EF6-8C22-454D87D1CE57}" sibTransId="{845187AA-B710-401E-8D40-3244304BA218}"/>
    <dgm:cxn modelId="{195271DF-6E70-4131-BF93-76A64DC133BA}" type="presOf" srcId="{FA9738A2-6A4E-4325-A0A7-7248C9A6AA1F}" destId="{423F170E-3D91-4590-B755-9B75015B7782}" srcOrd="0" destOrd="0" presId="urn:microsoft.com/office/officeart/2005/8/layout/cycle2"/>
    <dgm:cxn modelId="{EA18AA1A-C86B-488D-9FA5-0F95C2C503E7}" type="presOf" srcId="{385FE5CA-EBD1-4E03-B56D-8BDFA10A586D}" destId="{DC53D8A8-7A5B-43D2-810B-DC6A9CC57FD1}" srcOrd="1" destOrd="0" presId="urn:microsoft.com/office/officeart/2005/8/layout/cycle2"/>
    <dgm:cxn modelId="{169A2F2C-5909-44C0-8204-3601855E9B86}" srcId="{6D9E7021-4FF5-4099-97FE-6D1F72B7A1D3}" destId="{16A927BB-A7A0-4869-B66E-7C591C5B3566}" srcOrd="4" destOrd="0" parTransId="{0DA51A6F-7A06-492E-BB2D-EDD2774E94E6}" sibTransId="{D38435C3-91A7-4003-9F13-B2D057E4E895}"/>
    <dgm:cxn modelId="{F4504507-792A-4BAD-AE5B-5A700B02E487}" type="presOf" srcId="{72C3DDCE-2B2C-4299-815E-F55F90F5E450}" destId="{F49B6C87-A577-494D-BB83-FEB712C72F99}" srcOrd="0" destOrd="0" presId="urn:microsoft.com/office/officeart/2005/8/layout/cycle2"/>
    <dgm:cxn modelId="{C7358B73-9153-4714-8C48-01604B6965B9}" type="presOf" srcId="{1D9E8221-E6E5-4E8F-9D0B-F83B55A1129C}" destId="{D1160AAD-201B-4480-B94D-29B09B1CC701}" srcOrd="0" destOrd="0" presId="urn:microsoft.com/office/officeart/2005/8/layout/cycle2"/>
    <dgm:cxn modelId="{928B6C07-C677-47CE-AD6D-7AB8F1326F66}" type="presOf" srcId="{385FE5CA-EBD1-4E03-B56D-8BDFA10A586D}" destId="{A999C2F1-0289-4C40-B396-7533504CA4C4}" srcOrd="0" destOrd="0" presId="urn:microsoft.com/office/officeart/2005/8/layout/cycle2"/>
    <dgm:cxn modelId="{2F612CB4-A172-47DD-9F50-1D343BAF5BE6}" type="presOf" srcId="{D38435C3-91A7-4003-9F13-B2D057E4E895}" destId="{50B0AA42-CE11-49E2-BE29-0752195B74EC}" srcOrd="0" destOrd="0" presId="urn:microsoft.com/office/officeart/2005/8/layout/cycle2"/>
    <dgm:cxn modelId="{6B09CC5F-9BE5-4C33-889E-A5272B428BA9}" type="presOf" srcId="{E4FB74EC-B4BB-4EAE-A902-F91BC6578FEE}" destId="{E61CBB0D-3641-432A-A02E-DCC61C8311F6}" srcOrd="0" destOrd="0" presId="urn:microsoft.com/office/officeart/2005/8/layout/cycle2"/>
    <dgm:cxn modelId="{D99E893A-F13E-4553-8913-C3B6F1D63C8F}" type="presOf" srcId="{FA9738A2-6A4E-4325-A0A7-7248C9A6AA1F}" destId="{6B767DA2-C462-43DC-9EA5-2284CDC606C5}" srcOrd="1" destOrd="0" presId="urn:microsoft.com/office/officeart/2005/8/layout/cycle2"/>
    <dgm:cxn modelId="{69B38C2B-B55C-45EF-8D26-0233C70EE55E}" type="presOf" srcId="{C9586D7E-C9DE-4868-AD0A-9AEBA6EA037B}" destId="{4525B216-7690-415E-9FD1-C6762151B16A}" srcOrd="0" destOrd="0" presId="urn:microsoft.com/office/officeart/2005/8/layout/cycle2"/>
    <dgm:cxn modelId="{4010AB10-F9DC-4B4B-AD9C-AFD43B2AC2A2}" type="presOf" srcId="{23DC3A42-2FDC-4EFF-8F3F-0570CAEE3AD8}" destId="{A214DB99-D0A3-4F9A-9777-0ABB5C464D7F}" srcOrd="0" destOrd="0" presId="urn:microsoft.com/office/officeart/2005/8/layout/cycle2"/>
    <dgm:cxn modelId="{78C9DCD4-A125-4C5B-B85B-041CCC7C118B}" type="presOf" srcId="{72C3DDCE-2B2C-4299-815E-F55F90F5E450}" destId="{08F8D9BD-1109-4CB8-BCBD-D5A08752EC06}" srcOrd="1" destOrd="0" presId="urn:microsoft.com/office/officeart/2005/8/layout/cycle2"/>
    <dgm:cxn modelId="{C8957C00-FC41-4130-BCF3-CC1655F6393A}" srcId="{6D9E7021-4FF5-4099-97FE-6D1F72B7A1D3}" destId="{CE3D8E78-65D9-444D-ABBF-460254EE80CF}" srcOrd="0" destOrd="0" parTransId="{1064F184-837A-4CEE-9F38-D637E9F2C4E3}" sibTransId="{385FE5CA-EBD1-4E03-B56D-8BDFA10A586D}"/>
    <dgm:cxn modelId="{D9FBF499-2D23-41F7-AC05-2AAAE87AAD2A}" type="presOf" srcId="{CE3D8E78-65D9-444D-ABBF-460254EE80CF}" destId="{F28D3B39-0992-46FE-916E-FE6242644EFC}" srcOrd="0" destOrd="0" presId="urn:microsoft.com/office/officeart/2005/8/layout/cycle2"/>
    <dgm:cxn modelId="{647510B1-7BF2-4351-920D-297979528D6B}" type="presOf" srcId="{6D9E7021-4FF5-4099-97FE-6D1F72B7A1D3}" destId="{B61239B1-EE73-4AAC-AC8B-0B2B6C8445C0}" srcOrd="0" destOrd="0" presId="urn:microsoft.com/office/officeart/2005/8/layout/cycle2"/>
    <dgm:cxn modelId="{50BA60FA-3D61-4EF0-A55A-DC95BB4F4F91}" type="presOf" srcId="{16A927BB-A7A0-4869-B66E-7C591C5B3566}" destId="{4C0E76DD-7A92-4E59-8B0F-A74BC8E7F87F}" srcOrd="0" destOrd="0" presId="urn:microsoft.com/office/officeart/2005/8/layout/cycle2"/>
    <dgm:cxn modelId="{DFD9F8C3-EC71-4350-94AD-D48627A19097}" type="presParOf" srcId="{B61239B1-EE73-4AAC-AC8B-0B2B6C8445C0}" destId="{F28D3B39-0992-46FE-916E-FE6242644EFC}" srcOrd="0" destOrd="0" presId="urn:microsoft.com/office/officeart/2005/8/layout/cycle2"/>
    <dgm:cxn modelId="{77E37AEB-5F04-45A4-9B78-257628F93748}" type="presParOf" srcId="{B61239B1-EE73-4AAC-AC8B-0B2B6C8445C0}" destId="{A999C2F1-0289-4C40-B396-7533504CA4C4}" srcOrd="1" destOrd="0" presId="urn:microsoft.com/office/officeart/2005/8/layout/cycle2"/>
    <dgm:cxn modelId="{2BFA689F-309B-4B9A-BD9D-B0DB6688A253}" type="presParOf" srcId="{A999C2F1-0289-4C40-B396-7533504CA4C4}" destId="{DC53D8A8-7A5B-43D2-810B-DC6A9CC57FD1}" srcOrd="0" destOrd="0" presId="urn:microsoft.com/office/officeart/2005/8/layout/cycle2"/>
    <dgm:cxn modelId="{67502DAE-9FDE-4EE5-B90E-A6003DDB1631}" type="presParOf" srcId="{B61239B1-EE73-4AAC-AC8B-0B2B6C8445C0}" destId="{476A4CA0-2669-43E3-A678-17903B975173}" srcOrd="2" destOrd="0" presId="urn:microsoft.com/office/officeart/2005/8/layout/cycle2"/>
    <dgm:cxn modelId="{4E82F184-A5AD-4276-8DBF-C2ACF533B8EB}" type="presParOf" srcId="{B61239B1-EE73-4AAC-AC8B-0B2B6C8445C0}" destId="{FEDCADE5-F14B-4D18-82CB-6F3E4F9AFAED}" srcOrd="3" destOrd="0" presId="urn:microsoft.com/office/officeart/2005/8/layout/cycle2"/>
    <dgm:cxn modelId="{2FD7424C-5142-4A51-A144-767B910FB7AA}" type="presParOf" srcId="{FEDCADE5-F14B-4D18-82CB-6F3E4F9AFAED}" destId="{9D54BC85-0367-4F6B-A980-5489C5AB6180}" srcOrd="0" destOrd="0" presId="urn:microsoft.com/office/officeart/2005/8/layout/cycle2"/>
    <dgm:cxn modelId="{5A39F089-ADD7-4198-9C8C-C1AF8709D612}" type="presParOf" srcId="{B61239B1-EE73-4AAC-AC8B-0B2B6C8445C0}" destId="{A214DB99-D0A3-4F9A-9777-0ABB5C464D7F}" srcOrd="4" destOrd="0" presId="urn:microsoft.com/office/officeart/2005/8/layout/cycle2"/>
    <dgm:cxn modelId="{5761D64F-17C7-4455-B35C-494EF5C526FC}" type="presParOf" srcId="{B61239B1-EE73-4AAC-AC8B-0B2B6C8445C0}" destId="{F49B6C87-A577-494D-BB83-FEB712C72F99}" srcOrd="5" destOrd="0" presId="urn:microsoft.com/office/officeart/2005/8/layout/cycle2"/>
    <dgm:cxn modelId="{F68B3137-DFBB-4D7D-A006-82CF6A493B58}" type="presParOf" srcId="{F49B6C87-A577-494D-BB83-FEB712C72F99}" destId="{08F8D9BD-1109-4CB8-BCBD-D5A08752EC06}" srcOrd="0" destOrd="0" presId="urn:microsoft.com/office/officeart/2005/8/layout/cycle2"/>
    <dgm:cxn modelId="{C087B995-E6DA-4523-AD20-07A9D6A8F2BB}" type="presParOf" srcId="{B61239B1-EE73-4AAC-AC8B-0B2B6C8445C0}" destId="{4525B216-7690-415E-9FD1-C6762151B16A}" srcOrd="6" destOrd="0" presId="urn:microsoft.com/office/officeart/2005/8/layout/cycle2"/>
    <dgm:cxn modelId="{1B4839A1-1F97-4F61-B947-4601518DC57D}" type="presParOf" srcId="{B61239B1-EE73-4AAC-AC8B-0B2B6C8445C0}" destId="{E61CBB0D-3641-432A-A02E-DCC61C8311F6}" srcOrd="7" destOrd="0" presId="urn:microsoft.com/office/officeart/2005/8/layout/cycle2"/>
    <dgm:cxn modelId="{E1DC5B31-2584-4006-9AE0-FA3BAD02EBEE}" type="presParOf" srcId="{E61CBB0D-3641-432A-A02E-DCC61C8311F6}" destId="{2368CB5D-6058-4A59-8375-34CC06CFDCEE}" srcOrd="0" destOrd="0" presId="urn:microsoft.com/office/officeart/2005/8/layout/cycle2"/>
    <dgm:cxn modelId="{B3951273-78B0-4A77-86DD-F291DE5600C1}" type="presParOf" srcId="{B61239B1-EE73-4AAC-AC8B-0B2B6C8445C0}" destId="{4C0E76DD-7A92-4E59-8B0F-A74BC8E7F87F}" srcOrd="8" destOrd="0" presId="urn:microsoft.com/office/officeart/2005/8/layout/cycle2"/>
    <dgm:cxn modelId="{6CDA95FD-D159-4B7F-AD0D-002D8CB67F7E}" type="presParOf" srcId="{B61239B1-EE73-4AAC-AC8B-0B2B6C8445C0}" destId="{50B0AA42-CE11-49E2-BE29-0752195B74EC}" srcOrd="9" destOrd="0" presId="urn:microsoft.com/office/officeart/2005/8/layout/cycle2"/>
    <dgm:cxn modelId="{F7C5B419-6B71-4B23-9636-C9ECC3F94F9F}" type="presParOf" srcId="{50B0AA42-CE11-49E2-BE29-0752195B74EC}" destId="{BD6A6EE8-BB32-44CB-BC17-1C41388EC740}" srcOrd="0" destOrd="0" presId="urn:microsoft.com/office/officeart/2005/8/layout/cycle2"/>
    <dgm:cxn modelId="{107657CA-3E16-43C0-BBE4-B4AB6B0D0ADA}" type="presParOf" srcId="{B61239B1-EE73-4AAC-AC8B-0B2B6C8445C0}" destId="{D1160AAD-201B-4480-B94D-29B09B1CC701}" srcOrd="10" destOrd="0" presId="urn:microsoft.com/office/officeart/2005/8/layout/cycle2"/>
    <dgm:cxn modelId="{20AE034E-5849-45E0-85FD-2E44AD074BAF}" type="presParOf" srcId="{B61239B1-EE73-4AAC-AC8B-0B2B6C8445C0}" destId="{423F170E-3D91-4590-B755-9B75015B7782}" srcOrd="11" destOrd="0" presId="urn:microsoft.com/office/officeart/2005/8/layout/cycle2"/>
    <dgm:cxn modelId="{0C789135-2717-4728-AD75-CEC8517FF710}" type="presParOf" srcId="{423F170E-3D91-4590-B755-9B75015B7782}" destId="{6B767DA2-C462-43DC-9EA5-2284CDC606C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7F4FF7-CF98-45F0-8803-5273F06112F7}" type="doc">
      <dgm:prSet loTypeId="urn:microsoft.com/office/officeart/2011/layout/HexagonRadial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E751015-DD42-4738-AD42-E6CEE288896C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Комплекс психолого-педагогических условий</a:t>
          </a:r>
          <a:endParaRPr lang="ru-RU" b="1" dirty="0">
            <a:solidFill>
              <a:srgbClr val="002060"/>
            </a:solidFill>
          </a:endParaRPr>
        </a:p>
      </dgm:t>
    </dgm:pt>
    <dgm:pt modelId="{259F68ED-8EA8-46FB-9AB0-16DD09528DD7}" type="parTrans" cxnId="{9A0F8D24-84B8-4942-ABA4-F265406113FF}">
      <dgm:prSet/>
      <dgm:spPr/>
      <dgm:t>
        <a:bodyPr/>
        <a:lstStyle/>
        <a:p>
          <a:endParaRPr lang="ru-RU"/>
        </a:p>
      </dgm:t>
    </dgm:pt>
    <dgm:pt modelId="{3A469D78-228C-499C-8BBB-5DA80345C7BB}" type="sibTrans" cxnId="{9A0F8D24-84B8-4942-ABA4-F265406113FF}">
      <dgm:prSet/>
      <dgm:spPr/>
      <dgm:t>
        <a:bodyPr/>
        <a:lstStyle/>
        <a:p>
          <a:endParaRPr lang="ru-RU"/>
        </a:p>
      </dgm:t>
    </dgm:pt>
    <dgm:pt modelId="{8494F11B-E603-4FE1-9E56-4292086A0FD5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Материально-технические</a:t>
          </a:r>
          <a:endParaRPr lang="ru-RU" b="1" dirty="0">
            <a:solidFill>
              <a:srgbClr val="002060"/>
            </a:solidFill>
          </a:endParaRPr>
        </a:p>
      </dgm:t>
    </dgm:pt>
    <dgm:pt modelId="{E7469644-5A7A-4CAD-BE60-1423D6FF0C51}" type="parTrans" cxnId="{0C8AC1F2-F435-42ED-AAFA-844D454C9099}">
      <dgm:prSet/>
      <dgm:spPr/>
      <dgm:t>
        <a:bodyPr/>
        <a:lstStyle/>
        <a:p>
          <a:endParaRPr lang="ru-RU"/>
        </a:p>
      </dgm:t>
    </dgm:pt>
    <dgm:pt modelId="{6DD3F806-0394-43BF-98AB-29645351FE37}" type="sibTrans" cxnId="{0C8AC1F2-F435-42ED-AAFA-844D454C9099}">
      <dgm:prSet/>
      <dgm:spPr/>
      <dgm:t>
        <a:bodyPr/>
        <a:lstStyle/>
        <a:p>
          <a:endParaRPr lang="ru-RU"/>
        </a:p>
      </dgm:t>
    </dgm:pt>
    <dgm:pt modelId="{0DE70F15-430F-49BC-B0EE-4144EE447E64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Развивающая предметно-пространственная среда</a:t>
          </a:r>
          <a:endParaRPr lang="ru-RU" b="1" dirty="0">
            <a:solidFill>
              <a:srgbClr val="002060"/>
            </a:solidFill>
          </a:endParaRPr>
        </a:p>
      </dgm:t>
    </dgm:pt>
    <dgm:pt modelId="{3437BFB2-0850-4E75-927D-ED6FAA0C43A9}" type="parTrans" cxnId="{C9708928-6280-483C-801A-1656E14325AC}">
      <dgm:prSet/>
      <dgm:spPr/>
      <dgm:t>
        <a:bodyPr/>
        <a:lstStyle/>
        <a:p>
          <a:endParaRPr lang="ru-RU"/>
        </a:p>
      </dgm:t>
    </dgm:pt>
    <dgm:pt modelId="{734F9415-57C3-4845-AB1D-D322AB944681}" type="sibTrans" cxnId="{C9708928-6280-483C-801A-1656E14325AC}">
      <dgm:prSet/>
      <dgm:spPr/>
      <dgm:t>
        <a:bodyPr/>
        <a:lstStyle/>
        <a:p>
          <a:endParaRPr lang="ru-RU"/>
        </a:p>
      </dgm:t>
    </dgm:pt>
    <dgm:pt modelId="{EFFAC622-5867-4584-B1C3-27FBC5F8F91D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Сотрудничество с семьями</a:t>
          </a:r>
          <a:endParaRPr lang="ru-RU" b="1" dirty="0">
            <a:solidFill>
              <a:srgbClr val="002060"/>
            </a:solidFill>
          </a:endParaRPr>
        </a:p>
      </dgm:t>
    </dgm:pt>
    <dgm:pt modelId="{A7F48320-5DDB-4885-8A44-31047581EDBF}" type="parTrans" cxnId="{873CB316-9934-4B14-8502-01B4548E4981}">
      <dgm:prSet/>
      <dgm:spPr/>
      <dgm:t>
        <a:bodyPr/>
        <a:lstStyle/>
        <a:p>
          <a:endParaRPr lang="ru-RU"/>
        </a:p>
      </dgm:t>
    </dgm:pt>
    <dgm:pt modelId="{0425D56F-596A-45BA-830E-8C41FD5AD370}" type="sibTrans" cxnId="{873CB316-9934-4B14-8502-01B4548E4981}">
      <dgm:prSet/>
      <dgm:spPr/>
      <dgm:t>
        <a:bodyPr/>
        <a:lstStyle/>
        <a:p>
          <a:endParaRPr lang="ru-RU"/>
        </a:p>
      </dgm:t>
    </dgm:pt>
    <dgm:pt modelId="{2680AD77-A006-48CE-B903-F331C0103BDA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Социальное партнерство с предприятиями</a:t>
          </a:r>
          <a:endParaRPr lang="ru-RU" b="1" dirty="0">
            <a:solidFill>
              <a:srgbClr val="002060"/>
            </a:solidFill>
          </a:endParaRPr>
        </a:p>
      </dgm:t>
    </dgm:pt>
    <dgm:pt modelId="{68BA7D39-3979-4611-8C93-A8466656DA6D}" type="parTrans" cxnId="{1D993954-F2A8-4B0B-8DF4-025A9E079CD6}">
      <dgm:prSet/>
      <dgm:spPr/>
      <dgm:t>
        <a:bodyPr/>
        <a:lstStyle/>
        <a:p>
          <a:endParaRPr lang="ru-RU"/>
        </a:p>
      </dgm:t>
    </dgm:pt>
    <dgm:pt modelId="{D1FA6BB1-B3BD-4A06-9693-CC419F3D1404}" type="sibTrans" cxnId="{1D993954-F2A8-4B0B-8DF4-025A9E079CD6}">
      <dgm:prSet/>
      <dgm:spPr/>
      <dgm:t>
        <a:bodyPr/>
        <a:lstStyle/>
        <a:p>
          <a:endParaRPr lang="ru-RU"/>
        </a:p>
      </dgm:t>
    </dgm:pt>
    <dgm:pt modelId="{CBF186D0-13E1-4B76-BADF-595465B31783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Профориентация дошкольников в различных видах детской деятельности</a:t>
          </a:r>
          <a:endParaRPr lang="ru-RU" b="1" dirty="0">
            <a:solidFill>
              <a:srgbClr val="002060"/>
            </a:solidFill>
          </a:endParaRPr>
        </a:p>
      </dgm:t>
    </dgm:pt>
    <dgm:pt modelId="{A032A186-BF97-4E21-AACB-04FCF2C39F53}" type="parTrans" cxnId="{DE752B12-C311-4C25-A85B-F325AA6B07E2}">
      <dgm:prSet/>
      <dgm:spPr/>
      <dgm:t>
        <a:bodyPr/>
        <a:lstStyle/>
        <a:p>
          <a:endParaRPr lang="ru-RU"/>
        </a:p>
      </dgm:t>
    </dgm:pt>
    <dgm:pt modelId="{A2DA05E2-CB0E-46B8-A5DD-878878CDDA70}" type="sibTrans" cxnId="{DE752B12-C311-4C25-A85B-F325AA6B07E2}">
      <dgm:prSet/>
      <dgm:spPr/>
      <dgm:t>
        <a:bodyPr/>
        <a:lstStyle/>
        <a:p>
          <a:endParaRPr lang="ru-RU"/>
        </a:p>
      </dgm:t>
    </dgm:pt>
    <dgm:pt modelId="{D06E270B-A486-41F6-88B5-08D045FD704E}">
      <dgm:prSet/>
      <dgm:spPr/>
      <dgm:t>
        <a:bodyPr/>
        <a:lstStyle/>
        <a:p>
          <a:endParaRPr lang="ru-RU"/>
        </a:p>
      </dgm:t>
    </dgm:pt>
    <dgm:pt modelId="{4A8219E2-2806-4C0A-B0F4-2C01D6E92FD1}" type="parTrans" cxnId="{5F4151AF-0DD8-4698-A851-C90C67928708}">
      <dgm:prSet/>
      <dgm:spPr/>
      <dgm:t>
        <a:bodyPr/>
        <a:lstStyle/>
        <a:p>
          <a:endParaRPr lang="ru-RU"/>
        </a:p>
      </dgm:t>
    </dgm:pt>
    <dgm:pt modelId="{5BD2DD8D-1D66-4830-8687-E7C841B56618}" type="sibTrans" cxnId="{5F4151AF-0DD8-4698-A851-C90C67928708}">
      <dgm:prSet/>
      <dgm:spPr/>
      <dgm:t>
        <a:bodyPr/>
        <a:lstStyle/>
        <a:p>
          <a:endParaRPr lang="ru-RU"/>
        </a:p>
      </dgm:t>
    </dgm:pt>
    <dgm:pt modelId="{735FCF0A-8DB6-4D3C-97CB-028189F30330}" type="pres">
      <dgm:prSet presAssocID="{507F4FF7-CF98-45F0-8803-5273F06112F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FA2068F-2887-4417-92D8-E9FE31D82B9B}" type="pres">
      <dgm:prSet presAssocID="{5E751015-DD42-4738-AD42-E6CEE288896C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D28160ED-5539-49DE-84BB-444E1BE9FB2A}" type="pres">
      <dgm:prSet presAssocID="{8494F11B-E603-4FE1-9E56-4292086A0FD5}" presName="Accent1" presStyleCnt="0"/>
      <dgm:spPr/>
    </dgm:pt>
    <dgm:pt modelId="{69C78100-562B-4510-8B6F-0B3D821AE8AB}" type="pres">
      <dgm:prSet presAssocID="{8494F11B-E603-4FE1-9E56-4292086A0FD5}" presName="Accent" presStyleLbl="bgShp" presStyleIdx="0" presStyleCnt="6"/>
      <dgm:spPr/>
    </dgm:pt>
    <dgm:pt modelId="{EF7E2C5D-ECBD-44C4-BA9E-92D404E486EB}" type="pres">
      <dgm:prSet presAssocID="{8494F11B-E603-4FE1-9E56-4292086A0FD5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A66DF-C45E-4D93-B7C4-A79D1B37A586}" type="pres">
      <dgm:prSet presAssocID="{D06E270B-A486-41F6-88B5-08D045FD704E}" presName="Accent2" presStyleCnt="0"/>
      <dgm:spPr/>
    </dgm:pt>
    <dgm:pt modelId="{8C2589A3-0C91-4FFD-BFD4-5E9665AC9D1A}" type="pres">
      <dgm:prSet presAssocID="{D06E270B-A486-41F6-88B5-08D045FD704E}" presName="Accent" presStyleLbl="bgShp" presStyleIdx="1" presStyleCnt="6"/>
      <dgm:spPr/>
    </dgm:pt>
    <dgm:pt modelId="{FFC157B3-251D-4B41-9B7A-35364D8FCF6C}" type="pres">
      <dgm:prSet presAssocID="{D06E270B-A486-41F6-88B5-08D045FD704E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6D5BE-CB78-4AE3-A444-0FAD099F9664}" type="pres">
      <dgm:prSet presAssocID="{0DE70F15-430F-49BC-B0EE-4144EE447E64}" presName="Accent3" presStyleCnt="0"/>
      <dgm:spPr/>
    </dgm:pt>
    <dgm:pt modelId="{C7855D45-B26F-4544-9F16-4018CCC9B4A4}" type="pres">
      <dgm:prSet presAssocID="{0DE70F15-430F-49BC-B0EE-4144EE447E64}" presName="Accent" presStyleLbl="bgShp" presStyleIdx="2" presStyleCnt="6"/>
      <dgm:spPr/>
    </dgm:pt>
    <dgm:pt modelId="{F916B74D-D185-4EC9-AF05-1B2ED7F979F1}" type="pres">
      <dgm:prSet presAssocID="{0DE70F15-430F-49BC-B0EE-4144EE447E6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3BF05-1EBD-44D7-A848-F41A6956A30C}" type="pres">
      <dgm:prSet presAssocID="{EFFAC622-5867-4584-B1C3-27FBC5F8F91D}" presName="Accent4" presStyleCnt="0"/>
      <dgm:spPr/>
    </dgm:pt>
    <dgm:pt modelId="{30B9E24D-2024-42FC-A2D0-50501A02E5ED}" type="pres">
      <dgm:prSet presAssocID="{EFFAC622-5867-4584-B1C3-27FBC5F8F91D}" presName="Accent" presStyleLbl="bgShp" presStyleIdx="3" presStyleCnt="6"/>
      <dgm:spPr/>
    </dgm:pt>
    <dgm:pt modelId="{751DCBE2-DE88-4D4E-8729-0311BA1FDE54}" type="pres">
      <dgm:prSet presAssocID="{EFFAC622-5867-4584-B1C3-27FBC5F8F91D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F4F5E-0CBB-46CB-83A7-86788C401625}" type="pres">
      <dgm:prSet presAssocID="{2680AD77-A006-48CE-B903-F331C0103BDA}" presName="Accent5" presStyleCnt="0"/>
      <dgm:spPr/>
    </dgm:pt>
    <dgm:pt modelId="{F0485579-F828-4EA1-8A28-C1FA28356E9C}" type="pres">
      <dgm:prSet presAssocID="{2680AD77-A006-48CE-B903-F331C0103BDA}" presName="Accent" presStyleLbl="bgShp" presStyleIdx="4" presStyleCnt="6"/>
      <dgm:spPr/>
    </dgm:pt>
    <dgm:pt modelId="{C7BBCB94-A059-4AB4-B959-B7075F7DCC0D}" type="pres">
      <dgm:prSet presAssocID="{2680AD77-A006-48CE-B903-F331C0103BD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9E9EB-9862-406B-86A0-D0FBE2A56F2C}" type="pres">
      <dgm:prSet presAssocID="{CBF186D0-13E1-4B76-BADF-595465B31783}" presName="Accent6" presStyleCnt="0"/>
      <dgm:spPr/>
    </dgm:pt>
    <dgm:pt modelId="{0FC1F88F-7F91-4ABE-9FD6-66CE660A6D6B}" type="pres">
      <dgm:prSet presAssocID="{CBF186D0-13E1-4B76-BADF-595465B31783}" presName="Accent" presStyleLbl="bgShp" presStyleIdx="5" presStyleCnt="6"/>
      <dgm:spPr/>
    </dgm:pt>
    <dgm:pt modelId="{5D17D9F3-F5ED-46C6-9A7C-3D0AE95E863F}" type="pres">
      <dgm:prSet presAssocID="{CBF186D0-13E1-4B76-BADF-595465B3178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752B12-C311-4C25-A85B-F325AA6B07E2}" srcId="{5E751015-DD42-4738-AD42-E6CEE288896C}" destId="{CBF186D0-13E1-4B76-BADF-595465B31783}" srcOrd="5" destOrd="0" parTransId="{A032A186-BF97-4E21-AACB-04FCF2C39F53}" sibTransId="{A2DA05E2-CB0E-46B8-A5DD-878878CDDA70}"/>
    <dgm:cxn modelId="{9A0F8D24-84B8-4942-ABA4-F265406113FF}" srcId="{507F4FF7-CF98-45F0-8803-5273F06112F7}" destId="{5E751015-DD42-4738-AD42-E6CEE288896C}" srcOrd="0" destOrd="0" parTransId="{259F68ED-8EA8-46FB-9AB0-16DD09528DD7}" sibTransId="{3A469D78-228C-499C-8BBB-5DA80345C7BB}"/>
    <dgm:cxn modelId="{5AE4273D-397F-4181-AAD4-055A77442E5E}" type="presOf" srcId="{2680AD77-A006-48CE-B903-F331C0103BDA}" destId="{C7BBCB94-A059-4AB4-B959-B7075F7DCC0D}" srcOrd="0" destOrd="0" presId="urn:microsoft.com/office/officeart/2011/layout/HexagonRadial"/>
    <dgm:cxn modelId="{1D993954-F2A8-4B0B-8DF4-025A9E079CD6}" srcId="{5E751015-DD42-4738-AD42-E6CEE288896C}" destId="{2680AD77-A006-48CE-B903-F331C0103BDA}" srcOrd="4" destOrd="0" parTransId="{68BA7D39-3979-4611-8C93-A8466656DA6D}" sibTransId="{D1FA6BB1-B3BD-4A06-9693-CC419F3D1404}"/>
    <dgm:cxn modelId="{E51ECD9A-A5DF-4CDC-96B0-EDA8128C79D9}" type="presOf" srcId="{CBF186D0-13E1-4B76-BADF-595465B31783}" destId="{5D17D9F3-F5ED-46C6-9A7C-3D0AE95E863F}" srcOrd="0" destOrd="0" presId="urn:microsoft.com/office/officeart/2011/layout/HexagonRadial"/>
    <dgm:cxn modelId="{0C8AC1F2-F435-42ED-AAFA-844D454C9099}" srcId="{5E751015-DD42-4738-AD42-E6CEE288896C}" destId="{8494F11B-E603-4FE1-9E56-4292086A0FD5}" srcOrd="0" destOrd="0" parTransId="{E7469644-5A7A-4CAD-BE60-1423D6FF0C51}" sibTransId="{6DD3F806-0394-43BF-98AB-29645351FE37}"/>
    <dgm:cxn modelId="{CCEA3C0A-6C25-4BBD-BE92-59A11358A2F5}" type="presOf" srcId="{D06E270B-A486-41F6-88B5-08D045FD704E}" destId="{FFC157B3-251D-4B41-9B7A-35364D8FCF6C}" srcOrd="0" destOrd="0" presId="urn:microsoft.com/office/officeart/2011/layout/HexagonRadial"/>
    <dgm:cxn modelId="{053002D2-1AF1-4628-9F61-7388B811D48B}" type="presOf" srcId="{507F4FF7-CF98-45F0-8803-5273F06112F7}" destId="{735FCF0A-8DB6-4D3C-97CB-028189F30330}" srcOrd="0" destOrd="0" presId="urn:microsoft.com/office/officeart/2011/layout/HexagonRadial"/>
    <dgm:cxn modelId="{8B2B97B6-1B6A-4836-AD13-2A07AD90055C}" type="presOf" srcId="{8494F11B-E603-4FE1-9E56-4292086A0FD5}" destId="{EF7E2C5D-ECBD-44C4-BA9E-92D404E486EB}" srcOrd="0" destOrd="0" presId="urn:microsoft.com/office/officeart/2011/layout/HexagonRadial"/>
    <dgm:cxn modelId="{58FA709F-1376-4CB0-B99A-49E17E57C141}" type="presOf" srcId="{EFFAC622-5867-4584-B1C3-27FBC5F8F91D}" destId="{751DCBE2-DE88-4D4E-8729-0311BA1FDE54}" srcOrd="0" destOrd="0" presId="urn:microsoft.com/office/officeart/2011/layout/HexagonRadial"/>
    <dgm:cxn modelId="{C9708928-6280-483C-801A-1656E14325AC}" srcId="{5E751015-DD42-4738-AD42-E6CEE288896C}" destId="{0DE70F15-430F-49BC-B0EE-4144EE447E64}" srcOrd="2" destOrd="0" parTransId="{3437BFB2-0850-4E75-927D-ED6FAA0C43A9}" sibTransId="{734F9415-57C3-4845-AB1D-D322AB944681}"/>
    <dgm:cxn modelId="{873CB316-9934-4B14-8502-01B4548E4981}" srcId="{5E751015-DD42-4738-AD42-E6CEE288896C}" destId="{EFFAC622-5867-4584-B1C3-27FBC5F8F91D}" srcOrd="3" destOrd="0" parTransId="{A7F48320-5DDB-4885-8A44-31047581EDBF}" sibTransId="{0425D56F-596A-45BA-830E-8C41FD5AD370}"/>
    <dgm:cxn modelId="{5F4151AF-0DD8-4698-A851-C90C67928708}" srcId="{5E751015-DD42-4738-AD42-E6CEE288896C}" destId="{D06E270B-A486-41F6-88B5-08D045FD704E}" srcOrd="1" destOrd="0" parTransId="{4A8219E2-2806-4C0A-B0F4-2C01D6E92FD1}" sibTransId="{5BD2DD8D-1D66-4830-8687-E7C841B56618}"/>
    <dgm:cxn modelId="{43EB34F7-7CDD-4525-BCE0-46C0C47643DA}" type="presOf" srcId="{5E751015-DD42-4738-AD42-E6CEE288896C}" destId="{FFA2068F-2887-4417-92D8-E9FE31D82B9B}" srcOrd="0" destOrd="0" presId="urn:microsoft.com/office/officeart/2011/layout/HexagonRadial"/>
    <dgm:cxn modelId="{EFF1679E-1687-4D25-8E5F-2CE88ACC24C2}" type="presOf" srcId="{0DE70F15-430F-49BC-B0EE-4144EE447E64}" destId="{F916B74D-D185-4EC9-AF05-1B2ED7F979F1}" srcOrd="0" destOrd="0" presId="urn:microsoft.com/office/officeart/2011/layout/HexagonRadial"/>
    <dgm:cxn modelId="{EF5829BE-3C01-4C03-BCFA-A95D727214ED}" type="presParOf" srcId="{735FCF0A-8DB6-4D3C-97CB-028189F30330}" destId="{FFA2068F-2887-4417-92D8-E9FE31D82B9B}" srcOrd="0" destOrd="0" presId="urn:microsoft.com/office/officeart/2011/layout/HexagonRadial"/>
    <dgm:cxn modelId="{1387D6F8-5F52-4287-A8F3-623633CAA0C5}" type="presParOf" srcId="{735FCF0A-8DB6-4D3C-97CB-028189F30330}" destId="{D28160ED-5539-49DE-84BB-444E1BE9FB2A}" srcOrd="1" destOrd="0" presId="urn:microsoft.com/office/officeart/2011/layout/HexagonRadial"/>
    <dgm:cxn modelId="{DE1E0A1E-068F-4B0E-A2E5-458E159948E1}" type="presParOf" srcId="{D28160ED-5539-49DE-84BB-444E1BE9FB2A}" destId="{69C78100-562B-4510-8B6F-0B3D821AE8AB}" srcOrd="0" destOrd="0" presId="urn:microsoft.com/office/officeart/2011/layout/HexagonRadial"/>
    <dgm:cxn modelId="{5995EC5B-4801-4CDE-86BB-DC08106B9167}" type="presParOf" srcId="{735FCF0A-8DB6-4D3C-97CB-028189F30330}" destId="{EF7E2C5D-ECBD-44C4-BA9E-92D404E486EB}" srcOrd="2" destOrd="0" presId="urn:microsoft.com/office/officeart/2011/layout/HexagonRadial"/>
    <dgm:cxn modelId="{E7A7C881-118E-4251-903D-1D80A87A4A6D}" type="presParOf" srcId="{735FCF0A-8DB6-4D3C-97CB-028189F30330}" destId="{A50A66DF-C45E-4D93-B7C4-A79D1B37A586}" srcOrd="3" destOrd="0" presId="urn:microsoft.com/office/officeart/2011/layout/HexagonRadial"/>
    <dgm:cxn modelId="{82C90AB4-1256-444E-B086-2DFF2D5766AC}" type="presParOf" srcId="{A50A66DF-C45E-4D93-B7C4-A79D1B37A586}" destId="{8C2589A3-0C91-4FFD-BFD4-5E9665AC9D1A}" srcOrd="0" destOrd="0" presId="urn:microsoft.com/office/officeart/2011/layout/HexagonRadial"/>
    <dgm:cxn modelId="{212FBBF6-6EBE-4D44-8909-64E4E92F0744}" type="presParOf" srcId="{735FCF0A-8DB6-4D3C-97CB-028189F30330}" destId="{FFC157B3-251D-4B41-9B7A-35364D8FCF6C}" srcOrd="4" destOrd="0" presId="urn:microsoft.com/office/officeart/2011/layout/HexagonRadial"/>
    <dgm:cxn modelId="{39595526-02EB-4688-98CF-CA62CA9A328F}" type="presParOf" srcId="{735FCF0A-8DB6-4D3C-97CB-028189F30330}" destId="{A706D5BE-CB78-4AE3-A444-0FAD099F9664}" srcOrd="5" destOrd="0" presId="urn:microsoft.com/office/officeart/2011/layout/HexagonRadial"/>
    <dgm:cxn modelId="{ADBF13B7-903F-47BC-BD85-E8F3D6F4A2E9}" type="presParOf" srcId="{A706D5BE-CB78-4AE3-A444-0FAD099F9664}" destId="{C7855D45-B26F-4544-9F16-4018CCC9B4A4}" srcOrd="0" destOrd="0" presId="urn:microsoft.com/office/officeart/2011/layout/HexagonRadial"/>
    <dgm:cxn modelId="{D1D82AD6-C570-4E0A-B2DC-41C66E5E803B}" type="presParOf" srcId="{735FCF0A-8DB6-4D3C-97CB-028189F30330}" destId="{F916B74D-D185-4EC9-AF05-1B2ED7F979F1}" srcOrd="6" destOrd="0" presId="urn:microsoft.com/office/officeart/2011/layout/HexagonRadial"/>
    <dgm:cxn modelId="{3E681882-DCD1-4843-8C55-7846C0547020}" type="presParOf" srcId="{735FCF0A-8DB6-4D3C-97CB-028189F30330}" destId="{CA13BF05-1EBD-44D7-A848-F41A6956A30C}" srcOrd="7" destOrd="0" presId="urn:microsoft.com/office/officeart/2011/layout/HexagonRadial"/>
    <dgm:cxn modelId="{8C701E3B-2799-45D5-8031-66B35C4A66E9}" type="presParOf" srcId="{CA13BF05-1EBD-44D7-A848-F41A6956A30C}" destId="{30B9E24D-2024-42FC-A2D0-50501A02E5ED}" srcOrd="0" destOrd="0" presId="urn:microsoft.com/office/officeart/2011/layout/HexagonRadial"/>
    <dgm:cxn modelId="{9F8D85F6-03E3-4E45-AA29-E2D84BDEC139}" type="presParOf" srcId="{735FCF0A-8DB6-4D3C-97CB-028189F30330}" destId="{751DCBE2-DE88-4D4E-8729-0311BA1FDE54}" srcOrd="8" destOrd="0" presId="urn:microsoft.com/office/officeart/2011/layout/HexagonRadial"/>
    <dgm:cxn modelId="{C605A40B-5660-49BE-996B-FE817E17A7B7}" type="presParOf" srcId="{735FCF0A-8DB6-4D3C-97CB-028189F30330}" destId="{8C2F4F5E-0CBB-46CB-83A7-86788C401625}" srcOrd="9" destOrd="0" presId="urn:microsoft.com/office/officeart/2011/layout/HexagonRadial"/>
    <dgm:cxn modelId="{FE0A7184-F535-4509-BFC5-EE464903D675}" type="presParOf" srcId="{8C2F4F5E-0CBB-46CB-83A7-86788C401625}" destId="{F0485579-F828-4EA1-8A28-C1FA28356E9C}" srcOrd="0" destOrd="0" presId="urn:microsoft.com/office/officeart/2011/layout/HexagonRadial"/>
    <dgm:cxn modelId="{9ADC8B94-14DD-41DE-9379-01A85DA324AC}" type="presParOf" srcId="{735FCF0A-8DB6-4D3C-97CB-028189F30330}" destId="{C7BBCB94-A059-4AB4-B959-B7075F7DCC0D}" srcOrd="10" destOrd="0" presId="urn:microsoft.com/office/officeart/2011/layout/HexagonRadial"/>
    <dgm:cxn modelId="{88B3B78E-699E-4A31-A8FB-52036698CFA5}" type="presParOf" srcId="{735FCF0A-8DB6-4D3C-97CB-028189F30330}" destId="{E199E9EB-9862-406B-86A0-D0FBE2A56F2C}" srcOrd="11" destOrd="0" presId="urn:microsoft.com/office/officeart/2011/layout/HexagonRadial"/>
    <dgm:cxn modelId="{4E387D98-2179-4C65-90F4-D7AC3340E551}" type="presParOf" srcId="{E199E9EB-9862-406B-86A0-D0FBE2A56F2C}" destId="{0FC1F88F-7F91-4ABE-9FD6-66CE660A6D6B}" srcOrd="0" destOrd="0" presId="urn:microsoft.com/office/officeart/2011/layout/HexagonRadial"/>
    <dgm:cxn modelId="{7F26C4E2-5B7D-4E9E-9284-36F1A0533FDE}" type="presParOf" srcId="{735FCF0A-8DB6-4D3C-97CB-028189F30330}" destId="{5D17D9F3-F5ED-46C6-9A7C-3D0AE95E863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D3B39-0992-46FE-916E-FE6242644EFC}">
      <dsp:nvSpPr>
        <dsp:cNvPr id="0" name=""/>
        <dsp:cNvSpPr/>
      </dsp:nvSpPr>
      <dsp:spPr>
        <a:xfrm>
          <a:off x="3416688" y="1684"/>
          <a:ext cx="1447543" cy="144754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+mj-lt"/>
            </a:rPr>
            <a:t>Анализ современных образовательных программ</a:t>
          </a:r>
          <a:endParaRPr lang="ru-RU" sz="1200" kern="1200" dirty="0">
            <a:solidFill>
              <a:srgbClr val="002060"/>
            </a:solidFill>
            <a:latin typeface="+mj-lt"/>
          </a:endParaRPr>
        </a:p>
      </dsp:txBody>
      <dsp:txXfrm>
        <a:off x="3628676" y="213672"/>
        <a:ext cx="1023567" cy="1023567"/>
      </dsp:txXfrm>
    </dsp:sp>
    <dsp:sp modelId="{A999C2F1-0289-4C40-B396-7533504CA4C4}">
      <dsp:nvSpPr>
        <dsp:cNvPr id="0" name=""/>
        <dsp:cNvSpPr/>
      </dsp:nvSpPr>
      <dsp:spPr>
        <a:xfrm rot="1800000">
          <a:off x="4880200" y="1019734"/>
          <a:ext cx="386113" cy="4885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887959" y="1088485"/>
        <a:ext cx="270279" cy="293127"/>
      </dsp:txXfrm>
    </dsp:sp>
    <dsp:sp modelId="{476A4CA0-2669-43E3-A678-17903B975173}">
      <dsp:nvSpPr>
        <dsp:cNvPr id="0" name=""/>
        <dsp:cNvSpPr/>
      </dsp:nvSpPr>
      <dsp:spPr>
        <a:xfrm>
          <a:off x="5301210" y="1089714"/>
          <a:ext cx="1447543" cy="144754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002060"/>
              </a:solidFill>
            </a:rPr>
            <a:t>Анкетирование родителей</a:t>
          </a:r>
          <a:endParaRPr lang="ru-RU" sz="1100" kern="1200" dirty="0">
            <a:solidFill>
              <a:srgbClr val="002060"/>
            </a:solidFill>
          </a:endParaRPr>
        </a:p>
      </dsp:txBody>
      <dsp:txXfrm>
        <a:off x="5513198" y="1301702"/>
        <a:ext cx="1023567" cy="1023567"/>
      </dsp:txXfrm>
    </dsp:sp>
    <dsp:sp modelId="{FEDCADE5-F14B-4D18-82CB-6F3E4F9AFAED}">
      <dsp:nvSpPr>
        <dsp:cNvPr id="0" name=""/>
        <dsp:cNvSpPr/>
      </dsp:nvSpPr>
      <dsp:spPr>
        <a:xfrm rot="5400000">
          <a:off x="5831925" y="2646314"/>
          <a:ext cx="386113" cy="4885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889842" y="2686106"/>
        <a:ext cx="270279" cy="293127"/>
      </dsp:txXfrm>
    </dsp:sp>
    <dsp:sp modelId="{A214DB99-D0A3-4F9A-9777-0ABB5C464D7F}">
      <dsp:nvSpPr>
        <dsp:cNvPr id="0" name=""/>
        <dsp:cNvSpPr/>
      </dsp:nvSpPr>
      <dsp:spPr>
        <a:xfrm>
          <a:off x="5301210" y="3265773"/>
          <a:ext cx="1447543" cy="144754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</a:rPr>
            <a:t>Анализ планирования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5513198" y="3477761"/>
        <a:ext cx="1023567" cy="1023567"/>
      </dsp:txXfrm>
    </dsp:sp>
    <dsp:sp modelId="{F49B6C87-A577-494D-BB83-FEB712C72F99}">
      <dsp:nvSpPr>
        <dsp:cNvPr id="0" name=""/>
        <dsp:cNvSpPr/>
      </dsp:nvSpPr>
      <dsp:spPr>
        <a:xfrm rot="9000000">
          <a:off x="4899128" y="4283822"/>
          <a:ext cx="386113" cy="4885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5007203" y="4352573"/>
        <a:ext cx="270279" cy="293127"/>
      </dsp:txXfrm>
    </dsp:sp>
    <dsp:sp modelId="{4525B216-7690-415E-9FD1-C6762151B16A}">
      <dsp:nvSpPr>
        <dsp:cNvPr id="0" name=""/>
        <dsp:cNvSpPr/>
      </dsp:nvSpPr>
      <dsp:spPr>
        <a:xfrm>
          <a:off x="3416688" y="4353802"/>
          <a:ext cx="1447543" cy="144754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</a:rPr>
            <a:t>Обследование предметно-развивающей среды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3628676" y="4565790"/>
        <a:ext cx="1023567" cy="1023567"/>
      </dsp:txXfrm>
    </dsp:sp>
    <dsp:sp modelId="{E61CBB0D-3641-432A-A02E-DCC61C8311F6}">
      <dsp:nvSpPr>
        <dsp:cNvPr id="0" name=""/>
        <dsp:cNvSpPr/>
      </dsp:nvSpPr>
      <dsp:spPr>
        <a:xfrm rot="12600000">
          <a:off x="3048599" y="4210647"/>
          <a:ext cx="386113" cy="4885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3156674" y="4337315"/>
        <a:ext cx="270279" cy="293127"/>
      </dsp:txXfrm>
    </dsp:sp>
    <dsp:sp modelId="{4C0E76DD-7A92-4E59-8B0F-A74BC8E7F87F}">
      <dsp:nvSpPr>
        <dsp:cNvPr id="0" name=""/>
        <dsp:cNvSpPr/>
      </dsp:nvSpPr>
      <dsp:spPr>
        <a:xfrm>
          <a:off x="1532166" y="3265773"/>
          <a:ext cx="1447543" cy="144754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</a:rPr>
            <a:t>Беседы с детьми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1744154" y="3477761"/>
        <a:ext cx="1023567" cy="1023567"/>
      </dsp:txXfrm>
    </dsp:sp>
    <dsp:sp modelId="{50B0AA42-CE11-49E2-BE29-0752195B74EC}">
      <dsp:nvSpPr>
        <dsp:cNvPr id="0" name=""/>
        <dsp:cNvSpPr/>
      </dsp:nvSpPr>
      <dsp:spPr>
        <a:xfrm rot="16200000">
          <a:off x="2062881" y="2668170"/>
          <a:ext cx="386113" cy="4885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120798" y="2823796"/>
        <a:ext cx="270279" cy="293127"/>
      </dsp:txXfrm>
    </dsp:sp>
    <dsp:sp modelId="{D1160AAD-201B-4480-B94D-29B09B1CC701}">
      <dsp:nvSpPr>
        <dsp:cNvPr id="0" name=""/>
        <dsp:cNvSpPr/>
      </dsp:nvSpPr>
      <dsp:spPr>
        <a:xfrm>
          <a:off x="1532166" y="1089714"/>
          <a:ext cx="1447543" cy="144754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</a:t>
          </a:r>
          <a:r>
            <a:rPr lang="ru-RU" sz="1200" kern="1200" dirty="0" smtClean="0">
              <a:solidFill>
                <a:srgbClr val="002060"/>
              </a:solidFill>
            </a:rPr>
            <a:t>наблюдение за играми детей 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1744154" y="1301702"/>
        <a:ext cx="1023567" cy="1023567"/>
      </dsp:txXfrm>
    </dsp:sp>
    <dsp:sp modelId="{423F170E-3D91-4590-B755-9B75015B7782}">
      <dsp:nvSpPr>
        <dsp:cNvPr id="0" name=""/>
        <dsp:cNvSpPr/>
      </dsp:nvSpPr>
      <dsp:spPr>
        <a:xfrm rot="19800000">
          <a:off x="3048599" y="970292"/>
          <a:ext cx="386113" cy="4885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056358" y="1096960"/>
        <a:ext cx="270279" cy="293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2068F-2887-4417-92D8-E9FE31D82B9B}">
      <dsp:nvSpPr>
        <dsp:cNvPr id="0" name=""/>
        <dsp:cNvSpPr/>
      </dsp:nvSpPr>
      <dsp:spPr>
        <a:xfrm>
          <a:off x="2495728" y="1793534"/>
          <a:ext cx="2279660" cy="197199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Комплекс психолого-педагогических условий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2873500" y="2120322"/>
        <a:ext cx="1524116" cy="1318422"/>
      </dsp:txXfrm>
    </dsp:sp>
    <dsp:sp modelId="{8C2589A3-0C91-4FFD-BFD4-5E9665AC9D1A}">
      <dsp:nvSpPr>
        <dsp:cNvPr id="0" name=""/>
        <dsp:cNvSpPr/>
      </dsp:nvSpPr>
      <dsp:spPr>
        <a:xfrm>
          <a:off x="3923233" y="850066"/>
          <a:ext cx="860109" cy="741097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E2C5D-ECBD-44C4-BA9E-92D404E486EB}">
      <dsp:nvSpPr>
        <dsp:cNvPr id="0" name=""/>
        <dsp:cNvSpPr/>
      </dsp:nvSpPr>
      <dsp:spPr>
        <a:xfrm>
          <a:off x="2705717" y="0"/>
          <a:ext cx="1868165" cy="1616182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Материально-технические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3015312" y="267836"/>
        <a:ext cx="1248975" cy="1080510"/>
      </dsp:txXfrm>
    </dsp:sp>
    <dsp:sp modelId="{C7855D45-B26F-4544-9F16-4018CCC9B4A4}">
      <dsp:nvSpPr>
        <dsp:cNvPr id="0" name=""/>
        <dsp:cNvSpPr/>
      </dsp:nvSpPr>
      <dsp:spPr>
        <a:xfrm>
          <a:off x="4927047" y="2235524"/>
          <a:ext cx="860109" cy="741097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157B3-251D-4B41-9B7A-35364D8FCF6C}">
      <dsp:nvSpPr>
        <dsp:cNvPr id="0" name=""/>
        <dsp:cNvSpPr/>
      </dsp:nvSpPr>
      <dsp:spPr>
        <a:xfrm>
          <a:off x="4419042" y="994060"/>
          <a:ext cx="1868165" cy="1616182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728637" y="1261896"/>
        <a:ext cx="1248975" cy="1080510"/>
      </dsp:txXfrm>
    </dsp:sp>
    <dsp:sp modelId="{30B9E24D-2024-42FC-A2D0-50501A02E5ED}">
      <dsp:nvSpPr>
        <dsp:cNvPr id="0" name=""/>
        <dsp:cNvSpPr/>
      </dsp:nvSpPr>
      <dsp:spPr>
        <a:xfrm>
          <a:off x="4229733" y="3799446"/>
          <a:ext cx="860109" cy="741097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16B74D-D185-4EC9-AF05-1B2ED7F979F1}">
      <dsp:nvSpPr>
        <dsp:cNvPr id="0" name=""/>
        <dsp:cNvSpPr/>
      </dsp:nvSpPr>
      <dsp:spPr>
        <a:xfrm>
          <a:off x="4419042" y="2948268"/>
          <a:ext cx="1868165" cy="1616182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Развивающая предметно-пространственная среда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4728637" y="3216104"/>
        <a:ext cx="1248975" cy="1080510"/>
      </dsp:txXfrm>
    </dsp:sp>
    <dsp:sp modelId="{F0485579-F828-4EA1-8A28-C1FA28356E9C}">
      <dsp:nvSpPr>
        <dsp:cNvPr id="0" name=""/>
        <dsp:cNvSpPr/>
      </dsp:nvSpPr>
      <dsp:spPr>
        <a:xfrm>
          <a:off x="2499970" y="3961787"/>
          <a:ext cx="860109" cy="741097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DCBE2-DE88-4D4E-8729-0311BA1FDE54}">
      <dsp:nvSpPr>
        <dsp:cNvPr id="0" name=""/>
        <dsp:cNvSpPr/>
      </dsp:nvSpPr>
      <dsp:spPr>
        <a:xfrm>
          <a:off x="2705717" y="3943440"/>
          <a:ext cx="1868165" cy="1616182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Сотрудничество с семьями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3015312" y="4211276"/>
        <a:ext cx="1248975" cy="1080510"/>
      </dsp:txXfrm>
    </dsp:sp>
    <dsp:sp modelId="{0FC1F88F-7F91-4ABE-9FD6-66CE660A6D6B}">
      <dsp:nvSpPr>
        <dsp:cNvPr id="0" name=""/>
        <dsp:cNvSpPr/>
      </dsp:nvSpPr>
      <dsp:spPr>
        <a:xfrm>
          <a:off x="1479717" y="2576885"/>
          <a:ext cx="860109" cy="741097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BCB94-A059-4AB4-B959-B7075F7DCC0D}">
      <dsp:nvSpPr>
        <dsp:cNvPr id="0" name=""/>
        <dsp:cNvSpPr/>
      </dsp:nvSpPr>
      <dsp:spPr>
        <a:xfrm>
          <a:off x="984439" y="2949380"/>
          <a:ext cx="1868165" cy="1616182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Социальное партнерство с предприятиями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1294034" y="3217216"/>
        <a:ext cx="1248975" cy="1080510"/>
      </dsp:txXfrm>
    </dsp:sp>
    <dsp:sp modelId="{5D17D9F3-F5ED-46C6-9A7C-3D0AE95E863F}">
      <dsp:nvSpPr>
        <dsp:cNvPr id="0" name=""/>
        <dsp:cNvSpPr/>
      </dsp:nvSpPr>
      <dsp:spPr>
        <a:xfrm>
          <a:off x="984439" y="991836"/>
          <a:ext cx="1868165" cy="1616182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Профориентация дошкольников в различных видах детской деятельности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1294034" y="1259672"/>
        <a:ext cx="1248975" cy="1080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jpeg"/><Relationship Id="rId11" Type="http://schemas.openxmlformats.org/officeDocument/2006/relationships/image" Target="../media/image93.jpeg"/><Relationship Id="rId5" Type="http://schemas.openxmlformats.org/officeDocument/2006/relationships/image" Target="../media/image87.jpeg"/><Relationship Id="rId10" Type="http://schemas.openxmlformats.org/officeDocument/2006/relationships/image" Target="../media/image92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&#1076;&#1077;&#1090;&#1080;%20&#1086;%20&#1087;&#1088;&#1086;&#1092;&#1077;&#1089;&#1089;&#1080;&#1103;&#1093;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903" y="0"/>
            <a:ext cx="9267972" cy="688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30065" y="1013827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Тема проекта: </a:t>
            </a:r>
            <a:r>
              <a:rPr lang="ru-RU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«В интересном мире профессий»» </a:t>
            </a:r>
            <a:endParaRPr lang="ru-RU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903" y="2924944"/>
            <a:ext cx="9154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Название проекта: </a:t>
            </a:r>
            <a:r>
              <a:rPr lang="ru-RU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«Профессий много    						в мире есть!» </a:t>
            </a:r>
            <a:endParaRPr lang="ru-RU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8944" y="5519489"/>
            <a:ext cx="43686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Г. Новосибирск МКДОУ «Калинка»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Подготовительная группа «Колокольчик»</a:t>
            </a:r>
          </a:p>
          <a:p>
            <a:r>
              <a:rPr lang="ru-RU" b="1" smtClean="0">
                <a:solidFill>
                  <a:srgbClr val="002060"/>
                </a:solidFill>
              </a:rPr>
              <a:t>Воспитатель:  </a:t>
            </a:r>
            <a:r>
              <a:rPr lang="ru-RU" b="1" dirty="0" smtClean="0">
                <a:solidFill>
                  <a:srgbClr val="002060"/>
                </a:solidFill>
              </a:rPr>
              <a:t>Погребная И.В.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Picture 3" descr="C:\Users\Аким\Desktop\PB0600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3745517" cy="2809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37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1989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4792" y="476672"/>
            <a:ext cx="210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Развивающие:</a:t>
            </a:r>
            <a:endParaRPr lang="ru-RU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73297"/>
            <a:ext cx="47330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Развивать память, мышление, воображение.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Формировать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интерес к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труду, экспериментальной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и изобразительной 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деятельности.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Воспитывать у детей положительную эмоциональную отзывчивость на результат своей и общей работы.</a:t>
            </a:r>
          </a:p>
        </p:txBody>
      </p:sp>
      <p:pic>
        <p:nvPicPr>
          <p:cNvPr id="1026" name="Picture 2" descr="C:\Users\Аким\Desktop\PC1503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717031"/>
            <a:ext cx="3240360" cy="24301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02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3810" y="0"/>
            <a:ext cx="9468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76672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Гипотеза</a:t>
            </a: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endParaRPr lang="ru-RU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Дети знают, что их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мамы и папы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работают, но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мало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знают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где и кем. В ходе реализации проекта дети получат знания о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профессиях, известных всему миру. Не следует ждать от детей взрослых форм проявления любви к занятию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родителей,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но если в ходе реализации проекта дети приобретут знания о профессиях, их назначении и преимуществах, начнут проявлять интерес к работе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родителей и работников детского сада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и отражать свои впечатления в продуктивной деятельности, то можно считать, что цель и задачи проекта выполнены.</a:t>
            </a:r>
          </a:p>
        </p:txBody>
      </p:sp>
      <p:pic>
        <p:nvPicPr>
          <p:cNvPr id="1026" name="Picture 2" descr="C:\Users\Аким\Desktop\PA0700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874327" cy="2905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99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88479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Метод трёх вопросов:</a:t>
            </a:r>
          </a:p>
          <a:p>
            <a:endParaRPr lang="ru-RU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605" y="853436"/>
            <a:ext cx="91450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FF0000"/>
                </a:solidFill>
              </a:rPr>
              <a:t>Что мы знаем? </a:t>
            </a:r>
            <a:r>
              <a:rPr lang="ru-RU" sz="2000" dirty="0" smtClean="0"/>
              <a:t>что взрослые работают; незначительные названия профессий родителей и работников детского сада; связывают некоторые продукты труда с профессией.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FF0000"/>
                </a:solidFill>
              </a:rPr>
              <a:t>Что мы хотим узнать? </a:t>
            </a:r>
            <a:r>
              <a:rPr lang="ru-RU" sz="2000" dirty="0" smtClean="0"/>
              <a:t>какие ещё бывают профессии; чем занимаются люди разных профессий; какие профессии у наших родителей; название профессий работников детского сада; какие знания и качества нужны для той или иной профессии; взаимосвязь профессий.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FF0000"/>
                </a:solidFill>
              </a:rPr>
              <a:t>Откуда можно узнать? </a:t>
            </a:r>
            <a:r>
              <a:rPr lang="ru-RU" sz="2000" dirty="0"/>
              <a:t>с</a:t>
            </a:r>
            <a:r>
              <a:rPr lang="ru-RU" sz="2000" dirty="0" smtClean="0"/>
              <a:t>просить у родителей; посмотреть видеофильм; информационные плакаты; пригласить на беседу специалистов; чтение художественной литературы; просмотр журналов; посетить экскурсии.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1036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Picture 2" descr="http://www.uchportal.ru/_ld/207/571246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639088"/>
            <a:ext cx="2795389" cy="2092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75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008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7346"/>
            <a:ext cx="554461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Ожидаемые результаты</a:t>
            </a: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Дети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должны знать и называть профессии своих 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родителей, работников детского сада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и их значимость;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Дети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должны знать и называть  большое количество профессий, пословиц, поговорок о труде, орудиях труда, должны уметь составить описательный рассказ о профессии.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 Сделать детей более раскрепощенными и самостоятельными.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детей должно быть сформировано чувство гордости за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своих родителей 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и желание помогать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им.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родителей должен проявится интерес к  образовательному процессу, развитию творчества, знаний и умений у детей, желание общаться  с педагогом, участвовать в жизни  группы.</a:t>
            </a:r>
          </a:p>
        </p:txBody>
      </p:sp>
      <p:pic>
        <p:nvPicPr>
          <p:cNvPr id="2050" name="Picture 2" descr="C:\Users\Аким\Desktop\PC1503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366" y="3281701"/>
            <a:ext cx="2984578" cy="2238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96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7748" y="0"/>
            <a:ext cx="9241748" cy="692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76672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Овал 5"/>
          <p:cNvSpPr/>
          <p:nvPr/>
        </p:nvSpPr>
        <p:spPr>
          <a:xfrm>
            <a:off x="3051155" y="2335004"/>
            <a:ext cx="2968109" cy="169014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30640" y="2980021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Формы работы</a:t>
            </a:r>
            <a:endParaRPr lang="ru-RU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108046" y="3429447"/>
            <a:ext cx="2808312" cy="186348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Чтение </a:t>
            </a:r>
            <a:r>
              <a:rPr lang="ru-RU" sz="20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худ.лит</a:t>
            </a:r>
            <a:r>
              <a:rPr lang="ru-R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 </a:t>
            </a:r>
            <a:endParaRPr lang="ru-RU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00368" y="74241"/>
            <a:ext cx="2918896" cy="172819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Дидактические игры</a:t>
            </a:r>
            <a:endParaRPr lang="ru-RU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0" y="1262232"/>
            <a:ext cx="2808312" cy="186348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Сюжетно-ролевые игры</a:t>
            </a:r>
            <a:endParaRPr lang="ru-RU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156176" y="1365121"/>
            <a:ext cx="2712053" cy="177547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Беседы </a:t>
            </a:r>
            <a:endParaRPr lang="ru-RU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289751" y="4797152"/>
            <a:ext cx="2808312" cy="186348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Экскурсии</a:t>
            </a:r>
            <a:endParaRPr lang="ru-RU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68690" y="3646881"/>
            <a:ext cx="2808312" cy="186348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Фотовыставки</a:t>
            </a:r>
            <a:endParaRPr lang="ru-RU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004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25514"/>
            <a:ext cx="7617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4944" y="260648"/>
            <a:ext cx="509626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 этап – диагностическо-прогностический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8684" y="1268760"/>
            <a:ext cx="4350821" cy="49685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mic Sans MS" panose="030F0702030302020204" pitchFamily="66" charset="0"/>
              </a:rPr>
              <a:t>Исследование комплекса психолого-педагогических условий ДОУ, способствующих развитию ранних представлений о мире профессий у детей.</a:t>
            </a:r>
            <a:endParaRPr lang="ru-R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2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1748" cy="692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76672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Овал 6"/>
          <p:cNvSpPr/>
          <p:nvPr/>
        </p:nvSpPr>
        <p:spPr>
          <a:xfrm>
            <a:off x="307815" y="53183"/>
            <a:ext cx="8626118" cy="677932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32246" y="-171400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400" dirty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Выявление проблем.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</a:rPr>
              <a:t>Анализ полученных результатов.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</a:rPr>
              <a:t>Подбор специальной литературы.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</a:rPr>
              <a:t> Подбор плакатов, макетов.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</a:rPr>
              <a:t> Подбор видеоматериала.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</a:rPr>
              <a:t> Подбор материалов для художественной деятельности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</a:rPr>
              <a:t> Планирование детской деятельности.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</a:rPr>
              <a:t>Интеграция </a:t>
            </a:r>
            <a:r>
              <a:rPr lang="ru-RU" sz="2400" dirty="0" smtClean="0">
                <a:solidFill>
                  <a:srgbClr val="7030A0"/>
                </a:solidFill>
              </a:rPr>
              <a:t>с работниками детского сада.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7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17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7667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423014"/>
            <a:ext cx="348767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Методы сбора информации</a:t>
            </a:r>
            <a:endParaRPr lang="ru-RU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06631611"/>
              </p:ext>
            </p:extLst>
          </p:nvPr>
        </p:nvGraphicFramePr>
        <p:xfrm>
          <a:off x="179513" y="938337"/>
          <a:ext cx="8280920" cy="5803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75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6869" y="18958"/>
            <a:ext cx="93810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6766" y="505996"/>
            <a:ext cx="371635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Наиболее популярные профессии у детей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764" y="133699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http://content.izvestia.ru/media/3/news/2012/11/538951/iChat_Image(878633654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6454" y="1486679"/>
            <a:ext cx="2734619" cy="1684595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122012.imgbb.ru/user/73/731187/1/00aa2b7cb16b6aa6199667d73ce9aed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851658"/>
            <a:ext cx="1785221" cy="2225414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3.bp.blogspot.com/-rev1LoxONAQ/UvT4kROOo1I/AAAAAAAADLM/uAfUxOzf8gk/s1600/%D0%BF%D0%B0%D1%80%D0%B8%D0%BA%D0%BC%D0%B0%D1%85%D0%B5%D1%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671" y="2029490"/>
            <a:ext cx="1938105" cy="2122063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demosfen-plus.ucoz.ru/prezentacii/dokt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1" y="3933056"/>
            <a:ext cx="1584176" cy="2043709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vipbook.info/uploads/posts/2012-02/1329213093_voditeli2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1840" y="4069482"/>
            <a:ext cx="1896063" cy="1907283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9872" y="3447958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Полицейский: 16%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24328" y="4365104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Продавец: 15%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6237312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Врач: 13%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6671" y="4180438"/>
            <a:ext cx="1906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Парикмахер: 11%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610740" y="6070881"/>
            <a:ext cx="1618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Водитель: 10%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-96869" y="6117047"/>
            <a:ext cx="2457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Другие профессии: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35%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17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931" y="14139"/>
            <a:ext cx="9241748" cy="692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76672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32142200"/>
              </p:ext>
            </p:extLst>
          </p:nvPr>
        </p:nvGraphicFramePr>
        <p:xfrm>
          <a:off x="827584" y="836712"/>
          <a:ext cx="7271647" cy="5559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52120" y="2564904"/>
            <a:ext cx="1074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кадровые</a:t>
            </a:r>
            <a:endParaRPr lang="ru-RU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61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>
                                            <p:graphicEl>
                                              <a:dgm id="{FFA2068F-2887-4417-92D8-E9FE31D82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>
                                            <p:graphicEl>
                                              <a:dgm id="{FFA2068F-2887-4417-92D8-E9FE31D82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>
                                            <p:graphicEl>
                                              <a:dgm id="{FFA2068F-2887-4417-92D8-E9FE31D82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>
                                            <p:graphicEl>
                                              <a:dgm id="{FFA2068F-2887-4417-92D8-E9FE31D82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6">
                                            <p:graphicEl>
                                              <a:dgm id="{69C78100-562B-4510-8B6F-0B3D821AE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6">
                                            <p:graphicEl>
                                              <a:dgm id="{69C78100-562B-4510-8B6F-0B3D821AE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6">
                                            <p:graphicEl>
                                              <a:dgm id="{69C78100-562B-4510-8B6F-0B3D821AE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">
                                            <p:graphicEl>
                                              <a:dgm id="{69C78100-562B-4510-8B6F-0B3D821AE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>
                                            <p:graphicEl>
                                              <a:dgm id="{EF7E2C5D-ECBD-44C4-BA9E-92D404E48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>
                                            <p:graphicEl>
                                              <a:dgm id="{EF7E2C5D-ECBD-44C4-BA9E-92D404E48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>
                                            <p:graphicEl>
                                              <a:dgm id="{EF7E2C5D-ECBD-44C4-BA9E-92D404E48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>
                                            <p:graphicEl>
                                              <a:dgm id="{EF7E2C5D-ECBD-44C4-BA9E-92D404E48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6">
                                            <p:graphicEl>
                                              <a:dgm id="{8C2589A3-0C91-4FFD-BFD4-5E9665AC9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6">
                                            <p:graphicEl>
                                              <a:dgm id="{8C2589A3-0C91-4FFD-BFD4-5E9665AC9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6">
                                            <p:graphicEl>
                                              <a:dgm id="{8C2589A3-0C91-4FFD-BFD4-5E9665AC9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">
                                            <p:graphicEl>
                                              <a:dgm id="{8C2589A3-0C91-4FFD-BFD4-5E9665AC9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6">
                                            <p:graphicEl>
                                              <a:dgm id="{FFC157B3-251D-4B41-9B7A-35364D8FC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6">
                                            <p:graphicEl>
                                              <a:dgm id="{FFC157B3-251D-4B41-9B7A-35364D8FC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6">
                                            <p:graphicEl>
                                              <a:dgm id="{FFC157B3-251D-4B41-9B7A-35364D8FC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6">
                                            <p:graphicEl>
                                              <a:dgm id="{FFC157B3-251D-4B41-9B7A-35364D8FC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6">
                                            <p:graphicEl>
                                              <a:dgm id="{C7855D45-B26F-4544-9F16-4018CCC9B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6">
                                            <p:graphicEl>
                                              <a:dgm id="{C7855D45-B26F-4544-9F16-4018CCC9B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6">
                                            <p:graphicEl>
                                              <a:dgm id="{C7855D45-B26F-4544-9F16-4018CCC9B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6">
                                            <p:graphicEl>
                                              <a:dgm id="{C7855D45-B26F-4544-9F16-4018CCC9B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6">
                                            <p:graphicEl>
                                              <a:dgm id="{F916B74D-D185-4EC9-AF05-1B2ED7F97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6">
                                            <p:graphicEl>
                                              <a:dgm id="{F916B74D-D185-4EC9-AF05-1B2ED7F97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6">
                                            <p:graphicEl>
                                              <a:dgm id="{F916B74D-D185-4EC9-AF05-1B2ED7F97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6">
                                            <p:graphicEl>
                                              <a:dgm id="{F916B74D-D185-4EC9-AF05-1B2ED7F97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6">
                                            <p:graphicEl>
                                              <a:dgm id="{30B9E24D-2024-42FC-A2D0-50501A02E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6">
                                            <p:graphicEl>
                                              <a:dgm id="{30B9E24D-2024-42FC-A2D0-50501A02E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6">
                                            <p:graphicEl>
                                              <a:dgm id="{30B9E24D-2024-42FC-A2D0-50501A02E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6">
                                            <p:graphicEl>
                                              <a:dgm id="{30B9E24D-2024-42FC-A2D0-50501A02E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6">
                                            <p:graphicEl>
                                              <a:dgm id="{751DCBE2-DE88-4D4E-8729-0311BA1FD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6">
                                            <p:graphicEl>
                                              <a:dgm id="{751DCBE2-DE88-4D4E-8729-0311BA1FD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6">
                                            <p:graphicEl>
                                              <a:dgm id="{751DCBE2-DE88-4D4E-8729-0311BA1FD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6">
                                            <p:graphicEl>
                                              <a:dgm id="{751DCBE2-DE88-4D4E-8729-0311BA1FD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6">
                                            <p:graphicEl>
                                              <a:dgm id="{F0485579-F828-4EA1-8A28-C1FA28356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6">
                                            <p:graphicEl>
                                              <a:dgm id="{F0485579-F828-4EA1-8A28-C1FA28356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6">
                                            <p:graphicEl>
                                              <a:dgm id="{F0485579-F828-4EA1-8A28-C1FA28356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6">
                                            <p:graphicEl>
                                              <a:dgm id="{F0485579-F828-4EA1-8A28-C1FA28356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6">
                                            <p:graphicEl>
                                              <a:dgm id="{C7BBCB94-A059-4AB4-B959-B7075F7DC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6">
                                            <p:graphicEl>
                                              <a:dgm id="{C7BBCB94-A059-4AB4-B959-B7075F7DC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6">
                                            <p:graphicEl>
                                              <a:dgm id="{C7BBCB94-A059-4AB4-B959-B7075F7DC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6">
                                            <p:graphicEl>
                                              <a:dgm id="{C7BBCB94-A059-4AB4-B959-B7075F7DC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6">
                                            <p:graphicEl>
                                              <a:dgm id="{0FC1F88F-7F91-4ABE-9FD6-66CE660A6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6">
                                            <p:graphicEl>
                                              <a:dgm id="{0FC1F88F-7F91-4ABE-9FD6-66CE660A6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6">
                                            <p:graphicEl>
                                              <a:dgm id="{0FC1F88F-7F91-4ABE-9FD6-66CE660A6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6">
                                            <p:graphicEl>
                                              <a:dgm id="{0FC1F88F-7F91-4ABE-9FD6-66CE660A6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remove"/>
                                        <p:tgtEl>
                                          <p:spTgt spid="6">
                                            <p:graphicEl>
                                              <a:dgm id="{5D17D9F3-F5ED-46C6-9A7C-3D0AE95E8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remove"/>
                                        <p:tgtEl>
                                          <p:spTgt spid="6">
                                            <p:graphicEl>
                                              <a:dgm id="{5D17D9F3-F5ED-46C6-9A7C-3D0AE95E8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6">
                                            <p:graphicEl>
                                              <a:dgm id="{5D17D9F3-F5ED-46C6-9A7C-3D0AE95E8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6">
                                            <p:graphicEl>
                                              <a:dgm id="{5D17D9F3-F5ED-46C6-9A7C-3D0AE95E8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12" y="0"/>
            <a:ext cx="93978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14429" y="476672"/>
            <a:ext cx="91293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Участники проекта: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р</a:t>
            </a:r>
            <a:r>
              <a:rPr lang="ru-RU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одители, дети, сотрудники детского сада, воспитатели группы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«Колокольчик».</a:t>
            </a:r>
            <a:endParaRPr lang="ru-RU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3140968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Объект исследования</a:t>
            </a: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ru-RU" sz="3600" dirty="0"/>
              <a:t> </a:t>
            </a:r>
            <a:r>
              <a:rPr lang="ru-RU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профессии</a:t>
            </a:r>
            <a:endParaRPr lang="ru-RU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02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16632"/>
            <a:ext cx="338437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2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этап – 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практический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6335" y="2572797"/>
            <a:ext cx="4572000" cy="175432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ChevronInverted">
              <a:avLst/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Информационно- познавательный цикл мероприятий</a:t>
            </a:r>
          </a:p>
        </p:txBody>
      </p:sp>
      <p:pic>
        <p:nvPicPr>
          <p:cNvPr id="6146" name="Picture 2" descr="C:\Users\Аким\Desktop\PC0202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610652" cy="270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9703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3398" y="187246"/>
            <a:ext cx="7074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Профессии, где люди производят что-либо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9458" name="Picture 2" descr="Леди Портной графические заготовки Загрузить 418 clip arts (…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10891"/>
            <a:ext cx="2088232" cy="156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Pastry Baker - Royalty Free Clipart Pictur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2369" y="4284573"/>
            <a:ext cx="2176306" cy="204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ЗНАКОМИМСЯ С ПРОФЕССИЯМИ. СТРОИТЕЛЬ - ЗНАКОМИМСЯ С ПРОФЕССИЯ…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770668"/>
            <a:ext cx="2361642" cy="177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В краеведческом пройдет мастер-класс гончарного искусства - Тольятти 2.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904" y="3789040"/>
            <a:ext cx="1830620" cy="270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Мастер-класс по ознакомлению детей старшего дошкольного возраста с профессиями &quot;Все работы хороши. Цель мастер-класса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0553" y="4076188"/>
            <a:ext cx="1944216" cy="242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Страна Сцена С Красный Амбар 9 Векторные клипарты - ClipartL…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2452" y="1410891"/>
            <a:ext cx="2016223" cy="226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76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32601"/>
            <a:ext cx="6053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Профессии, где люди служат людям</a:t>
            </a:r>
            <a:endParaRPr lang="ru-RU" sz="24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410" name="Picture 2" descr="Профессии 02 - Картинка 636/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45" y="1268760"/>
            <a:ext cx="185729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ГРУППА &quot;БОЖЬЯ КОРОВКА&quot;:)) д/с &quot;Березка&quot; ВКонтакт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252751"/>
            <a:ext cx="1689486" cy="217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Выкройка - Выкройк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174481"/>
            <a:ext cx="1728192" cy="251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&quot;Дом детского творчества&quot; п. Унъюган / ПРОФЕССИЯ ПАРИКМАХЕР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760" y="3789040"/>
            <a:ext cx="1656184" cy="24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http://www.chastnik.ru/wp-content/uploads/2013/07/01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221088"/>
            <a:ext cx="2880320" cy="222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Профессии в картинках. - Полезности - Для детей!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191618"/>
            <a:ext cx="1857812" cy="231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4" name="Picture 16" descr="картинки профессия продавец для детей - Интернет-новости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9025" y="908720"/>
            <a:ext cx="1766951" cy="220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46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203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6" descr="Профессии - Картинка 638/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24" y="764704"/>
            <a:ext cx="18319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87015"/>
            <a:ext cx="5089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Профессии творческих людей</a:t>
            </a:r>
            <a:endParaRPr lang="ru-RU" sz="24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482" name="Picture 2" descr="Images.SevStar - Image View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6008" y="764704"/>
            <a:ext cx="1820695" cy="225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Калейдоскоп: Тема недели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117" y="548680"/>
            <a:ext cx="198551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Самодельные - Самодельны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707611"/>
            <a:ext cx="2399218" cy="237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О праздничных и важных днях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2005" y="3963405"/>
            <a:ext cx="2192584" cy="219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Художник - Фото 640/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675270"/>
            <a:ext cx="2232248" cy="240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25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20" y="-135786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611560" y="4077072"/>
            <a:ext cx="3312368" cy="2592288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Профессии жителей города</a:t>
            </a:r>
            <a:endParaRPr lang="ru-RU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07604" y="2029490"/>
            <a:ext cx="1944216" cy="11521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Машинист метро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7544" y="126118"/>
            <a:ext cx="1944216" cy="11521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Альпинист высотник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635896" y="138386"/>
            <a:ext cx="1944216" cy="11521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Балерина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298035" y="5194498"/>
            <a:ext cx="1944216" cy="11521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Летчик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004669" y="1752700"/>
            <a:ext cx="1944216" cy="11521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Стюардесса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631593" y="5517232"/>
            <a:ext cx="1944216" cy="11521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Режиссер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707904" y="1752700"/>
            <a:ext cx="1944216" cy="11521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Судья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076800" y="3501008"/>
            <a:ext cx="1944216" cy="11521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Крановщик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10761" y="-46280"/>
            <a:ext cx="141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372200" y="166114"/>
            <a:ext cx="1944216" cy="11521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Журналист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993123" y="3507854"/>
            <a:ext cx="1944216" cy="11521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Банкир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1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611560" y="4077072"/>
            <a:ext cx="3312368" cy="2592288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Профессии жителей села</a:t>
            </a:r>
            <a:endParaRPr lang="ru-RU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07604" y="2029490"/>
            <a:ext cx="1944216" cy="11521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</a:t>
            </a:r>
            <a:r>
              <a:rPr lang="ru-RU" b="1" dirty="0" smtClean="0">
                <a:solidFill>
                  <a:srgbClr val="002060"/>
                </a:solidFill>
              </a:rPr>
              <a:t>оярка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99592" y="332656"/>
            <a:ext cx="1944216" cy="11521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Пастух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419872" y="116632"/>
            <a:ext cx="1944216" cy="11521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Фермер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300192" y="288876"/>
            <a:ext cx="1944216" cy="11521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Конюх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04248" y="2214156"/>
            <a:ext cx="1944216" cy="11521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Комбайнер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020272" y="4099942"/>
            <a:ext cx="1944216" cy="11521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Лесничий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2300" y="279022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923928" y="2426792"/>
            <a:ext cx="1944216" cy="11521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Агроном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91980" y="4509120"/>
            <a:ext cx="1944216" cy="11521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Птичница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3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1748" cy="692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76672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098" name="Picture 2" descr="F:\ЭКСПЕРИМЕНТ\презентация инновационной программы ДОУ 92\презентация ДОУ 92\дети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236" y="476672"/>
            <a:ext cx="8368544" cy="641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34644" y="476672"/>
            <a:ext cx="4772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Профессии наших родителей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2214156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Человек-человек</a:t>
            </a:r>
            <a:endParaRPr lang="ru-RU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1353" y="2214156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Человек-техника</a:t>
            </a:r>
            <a:endParaRPr lang="ru-RU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0996" y="2225109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Человек-знаковая система</a:t>
            </a:r>
            <a:endParaRPr lang="ru-RU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7" y="3284984"/>
            <a:ext cx="176272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7030A0"/>
                </a:solidFill>
              </a:rPr>
              <a:t>Учитель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7030A0"/>
                </a:solidFill>
              </a:rPr>
              <a:t>Воспитатель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7030A0"/>
                </a:solidFill>
              </a:rPr>
              <a:t>Психолог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7030A0"/>
                </a:solidFill>
              </a:rPr>
              <a:t>Врач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7030A0"/>
                </a:solidFill>
              </a:rPr>
              <a:t>Мед. Сестра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7030A0"/>
                </a:solidFill>
              </a:rPr>
              <a:t>Юрист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7030A0"/>
                </a:solidFill>
              </a:rPr>
              <a:t>Продавец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7030A0"/>
                </a:solidFill>
              </a:rPr>
              <a:t>Экскурсовод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63888" y="3356992"/>
            <a:ext cx="16450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7030A0"/>
                </a:solidFill>
              </a:rPr>
              <a:t>Инженер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7030A0"/>
                </a:solidFill>
              </a:rPr>
              <a:t>Строитель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7030A0"/>
                </a:solidFill>
              </a:rPr>
              <a:t>Водитель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7030A0"/>
                </a:solidFill>
              </a:rPr>
              <a:t>Слесарь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7030A0"/>
                </a:solidFill>
              </a:rPr>
              <a:t>Крановщик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940152" y="3461885"/>
            <a:ext cx="1850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7030A0"/>
                </a:solidFill>
              </a:rPr>
              <a:t>Экономист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7030A0"/>
                </a:solidFill>
              </a:rPr>
              <a:t>Программист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7030A0"/>
                </a:solidFill>
              </a:rPr>
              <a:t>Бухгалтер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40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1748" cy="692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76672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7" name="Picture 2" descr="F:\ЭКСПЕРИМЕНТ\презентация инновационной программы ДОУ 92\презентация ДОУ 92\дети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236" y="434464"/>
            <a:ext cx="8368544" cy="641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7664" y="512372"/>
            <a:ext cx="6205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Профессии сотрудников детского сада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2013630"/>
            <a:ext cx="3036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Заведующая детским садом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492896"/>
            <a:ext cx="316394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Старший воспитатель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Младший воспитатель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(няня)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Воспитатель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Логопед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Психолог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Инструктор по физкультуре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Художник </a:t>
            </a:r>
          </a:p>
          <a:p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4328" y="2403246"/>
            <a:ext cx="130683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Завхоз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Бухгалтер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Повар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Прачка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Вахтер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Электрик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Сторож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Дворник 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2683971"/>
            <a:ext cx="23106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Врач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Старшая медсестра</a:t>
            </a:r>
          </a:p>
          <a:p>
            <a:r>
              <a:rPr lang="ru-RU" sz="2000" dirty="0" err="1" smtClean="0">
                <a:solidFill>
                  <a:srgbClr val="0070C0"/>
                </a:solidFill>
              </a:rPr>
              <a:t>Физиомедсестра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Массажист 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9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711" y="921494"/>
            <a:ext cx="42484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Рассматривание плакатов «Кем быть», «Профессии»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Рассматривание фотоальбома «Профессии моих родителей»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Просмотр видеоинформации «Все профессии важны!»</a:t>
            </a:r>
          </a:p>
          <a:p>
            <a:endParaRPr lang="ru-RU" dirty="0"/>
          </a:p>
        </p:txBody>
      </p:sp>
      <p:pic>
        <p:nvPicPr>
          <p:cNvPr id="16387" name="Picture 3" descr="C:\Users\Аким\Desktop\PC0102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11" y="3284984"/>
            <a:ext cx="3820466" cy="2865219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Аким\Desktop\PC01027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509018"/>
            <a:ext cx="3500552" cy="2625294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535" y="99841"/>
            <a:ext cx="4108817" cy="461665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Познавательное развитие</a:t>
            </a:r>
            <a:endParaRPr lang="ru-RU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50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04664"/>
            <a:ext cx="4044697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Дидактические игры:</a:t>
            </a:r>
          </a:p>
          <a:p>
            <a:endParaRPr lang="ru-RU" sz="28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Лото «Профессии»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«Все профессии важны»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«В мире профессий»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«Назови профессию»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«Орудие труда»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Аким\Desktop\PC0803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810000"/>
            <a:ext cx="3744587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ким\Desktop\PC0803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45" y="3356992"/>
            <a:ext cx="374458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0146115" flipV="1">
            <a:off x="4157875" y="4277062"/>
            <a:ext cx="4788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Посредством этих игр, ребята закрепили знания о профессиях</a:t>
            </a:r>
            <a:endParaRPr lang="ru-R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99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866" y="90498"/>
            <a:ext cx="8604448" cy="1754326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Вид проекта: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краткосрочный,информационно</a:t>
            </a:r>
            <a:r>
              <a:rPr lang="ru-RU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-познавательный проект </a:t>
            </a:r>
            <a:endParaRPr lang="ru-RU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1" name="Picture 3" descr="C:\Users\Аким\Desktop\PB0600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6504">
            <a:off x="1740363" y="2214640"/>
            <a:ext cx="5333454" cy="3999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686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2" descr="C:\Users\Аким\Desktop\PC0102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578906"/>
            <a:ext cx="3980462" cy="2985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56191" y="116632"/>
            <a:ext cx="45175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Составление кроссворда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	«Профессия»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91" y="3717032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Фотоколлаж «Профессия моих родителей»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Аким\Desktop\PC0803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2019" y="4014285"/>
            <a:ext cx="4032448" cy="2740427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80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780654"/>
            <a:ext cx="2269789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6"/>
                </a:solidFill>
              </a:rPr>
              <a:t>ЭКСКУРСИИ</a:t>
            </a:r>
            <a:endParaRPr lang="ru-RU" sz="3200" b="1" i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2564904"/>
            <a:ext cx="597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Музей центрального района: </a:t>
            </a:r>
            <a:r>
              <a:rPr lang="ru-RU" dirty="0" smtClean="0">
                <a:latin typeface="Comic Sans MS" panose="030F0702030302020204" pitchFamily="66" charset="0"/>
              </a:rPr>
              <a:t>дети узнали много новой информации, совершив «путешествие во времени». Познакомились со старинной техникой, орудиями труда, уточнили понятие профессии «экскурсовод».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Аким\Desktop\фото\100OLYMP\PB1101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836" y="3717032"/>
            <a:ext cx="5290717" cy="2936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1103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864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0547" y="147990"/>
            <a:ext cx="59736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Ознакомительная прогулка по улицам города: </a:t>
            </a:r>
            <a:r>
              <a:rPr lang="ru-RU" dirty="0" smtClean="0">
                <a:latin typeface="Comic Sans MS" panose="030F0702030302020204" pitchFamily="66" charset="0"/>
              </a:rPr>
              <a:t>мы узнали о </a:t>
            </a:r>
            <a:r>
              <a:rPr lang="ru-RU" dirty="0" err="1" smtClean="0">
                <a:latin typeface="Comic Sans MS" panose="030F0702030302020204" pitchFamily="66" charset="0"/>
              </a:rPr>
              <a:t>близлежайших</a:t>
            </a:r>
            <a:r>
              <a:rPr lang="ru-RU" dirty="0" smtClean="0">
                <a:latin typeface="Comic Sans MS" panose="030F0702030302020204" pitchFamily="66" charset="0"/>
              </a:rPr>
              <a:t> предприятиях и магазинах,  их значении для жителей района: ПТК, </a:t>
            </a:r>
          </a:p>
          <a:p>
            <a:r>
              <a:rPr lang="ru-RU" dirty="0">
                <a:latin typeface="Comic Sans MS" panose="030F0702030302020204" pitchFamily="66" charset="0"/>
              </a:rPr>
              <a:t>м</a:t>
            </a:r>
            <a:r>
              <a:rPr lang="ru-RU" dirty="0" smtClean="0">
                <a:latin typeface="Comic Sans MS" panose="030F0702030302020204" pitchFamily="66" charset="0"/>
              </a:rPr>
              <a:t>едицинский центр, стоматологическая клиника, зоомагазин, салон флористики, кондитерская.</a:t>
            </a:r>
          </a:p>
          <a:p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075" name="Picture 3" descr="C:\Users\Аким\Desktop\фото\100OLYMP\PC0202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811" y="2924944"/>
            <a:ext cx="4032448" cy="3024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ким\Desktop\фото\100OLYMP\PC02029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178057"/>
            <a:ext cx="3791148" cy="2843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0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1490" y="534052"/>
            <a:ext cx="4968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Посещение театра кукол: </a:t>
            </a:r>
            <a:r>
              <a:rPr lang="ru-RU" dirty="0" smtClean="0">
                <a:latin typeface="Comic Sans MS" panose="030F0702030302020204" pitchFamily="66" charset="0"/>
              </a:rPr>
              <a:t>вместе с позитивными эмоциями дети узнали и закрепили значение профессии «артист театра», «билетер», «</a:t>
            </a:r>
            <a:r>
              <a:rPr lang="ru-RU" dirty="0" smtClean="0">
                <a:latin typeface="Comic Sans MS" panose="030F0702030302020204" pitchFamily="66" charset="0"/>
              </a:rPr>
              <a:t>гардеробщик</a:t>
            </a:r>
            <a:r>
              <a:rPr lang="ru-RU" dirty="0" smtClean="0">
                <a:latin typeface="Comic Sans MS" panose="030F0702030302020204" pitchFamily="66" charset="0"/>
              </a:rPr>
              <a:t>». 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Аким\Desktop\P52801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98197">
            <a:off x="2142816" y="2192880"/>
            <a:ext cx="4930374" cy="3697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4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004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219998"/>
            <a:ext cx="913423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Знакомство с профессиями на территории детского сада</a:t>
            </a:r>
          </a:p>
          <a:p>
            <a:endParaRPr lang="ru-RU" sz="24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Заведующая детским садом:</a:t>
            </a:r>
          </a:p>
          <a:p>
            <a:r>
              <a:rPr lang="ru-RU" sz="2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Эмилия </a:t>
            </a:r>
            <a:r>
              <a:rPr lang="ru-RU" sz="2000" b="1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Эдвардовна</a:t>
            </a:r>
            <a:endParaRPr lang="ru-RU" sz="2000" b="1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ru-RU" sz="24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ru-RU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38836" y="378904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Детский сад весёлый, славный!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Ну, а кто здесь самый главный?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 кабинете кто сидит?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Всеми кто руководит?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Ночами не спящая,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За бюджетом следящая,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С мамами беседующая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Добрая Заведующая!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  </a:t>
            </a:r>
          </a:p>
        </p:txBody>
      </p:sp>
      <p:pic>
        <p:nvPicPr>
          <p:cNvPr id="2050" name="Picture 2" descr="C:\Users\Аким\Desktop\PC1003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823" y="2214156"/>
            <a:ext cx="4066357" cy="3049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35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04664"/>
            <a:ext cx="4525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Старший воспитатель (методист):</a:t>
            </a:r>
          </a:p>
          <a:p>
            <a:r>
              <a:rPr lang="ru-RU" sz="2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Ирина Викторовна</a:t>
            </a:r>
            <a:endParaRPr lang="ru-RU" sz="2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407707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Чем ребятам заниматься?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Как учиться и когда?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Как гулять и развлекаться?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Мы не знаем, вот беда!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Но занятий целый лист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Пишет детям методист!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Аким\Desktop\PC1003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716" y="1700808"/>
            <a:ext cx="4199189" cy="31492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01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2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60648"/>
            <a:ext cx="5806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Воспитатели:</a:t>
            </a:r>
          </a:p>
          <a:p>
            <a:r>
              <a:rPr lang="ru-RU" sz="2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Оксана Александровна и Ирина Витальевна</a:t>
            </a:r>
            <a:endParaRPr lang="ru-RU" sz="2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37101" y="2886169"/>
            <a:ext cx="33843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Мама ходит на работу.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И у папы много дел.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Значит надо, чтобы кто-то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И за нами приглядел!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Кто накормит кашей с ложки,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Кто нам сказку почитает,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Кто наденет нам сапожки,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Кто стихи и песни знает?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Кто помирит, кто подскажет,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Кто подружка и приятель,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Кто нам фокусы покажет?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Ну, конечно, воспитатель!</a:t>
            </a:r>
          </a:p>
        </p:txBody>
      </p:sp>
      <p:pic>
        <p:nvPicPr>
          <p:cNvPr id="2051" name="Picture 3" descr="C:\Users\Аким\Desktop\SDC159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91" y="968535"/>
            <a:ext cx="3363797" cy="2522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олимпиада\P10606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805385"/>
            <a:ext cx="3499533" cy="287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470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32656"/>
            <a:ext cx="3919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Младший воспитатель (няня)</a:t>
            </a:r>
          </a:p>
          <a:p>
            <a:r>
              <a:rPr lang="ru-RU" sz="2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Лариса Анатольевна</a:t>
            </a:r>
            <a:endParaRPr lang="ru-RU" sz="2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7" y="2996952"/>
            <a:ext cx="332226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 зорькой ясной, до темна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 нашем садике она.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Кто обед нам принесет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И посуду приберет?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Мы, конечно, помогали,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На столы мы накрывали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И учились не крошить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И песка не наносить.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Нашей группы нету краше.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Чисто и светло вокруг!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Может быть у няни нашей,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И не две, а десять рук?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Аким\Desktop\PA0700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88" y="1499642"/>
            <a:ext cx="4884943" cy="3993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9073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6464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32656"/>
            <a:ext cx="2629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Завхоз:</a:t>
            </a:r>
          </a:p>
          <a:p>
            <a:r>
              <a:rPr lang="ru-RU" sz="2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Ирина Геннадьевна</a:t>
            </a:r>
            <a:endParaRPr lang="ru-RU" sz="2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43651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Двери, лампочки, ковры,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И песок для детворы,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Занавески и игрушки,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Одеяла и подушки,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Мебель в садик наш привёз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Замечательный завхоз!</a:t>
            </a:r>
          </a:p>
        </p:txBody>
      </p:sp>
      <p:pic>
        <p:nvPicPr>
          <p:cNvPr id="1026" name="Picture 2" descr="C:\Users\Аким\Desktop\PB2102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96772"/>
            <a:ext cx="4128622" cy="309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1951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008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04664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Бухгалтер:</a:t>
            </a:r>
          </a:p>
          <a:p>
            <a:r>
              <a:rPr lang="ru-RU" sz="2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Ольга Александровна </a:t>
            </a:r>
            <a:endParaRPr lang="ru-RU" sz="2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Аким\Desktop\PB2102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20" y="1556791"/>
            <a:ext cx="4464496" cy="3348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5940152" y="2852936"/>
            <a:ext cx="2502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Чтоб баланс всегда сходился,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Детский сад не разорился.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Трудятся бухгалтера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 бухгалтерии с утра.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Воспитателям зарплату,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А родителям оплату,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Нужно срочно посчитать,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И квитанции раздать…</a:t>
            </a:r>
          </a:p>
        </p:txBody>
      </p:sp>
    </p:spTree>
    <p:extLst>
      <p:ext uri="{BB962C8B-B14F-4D97-AF65-F5344CB8AC3E}">
        <p14:creationId xmlns:p14="http://schemas.microsoft.com/office/powerpoint/2010/main" val="39561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940" y="-1143"/>
            <a:ext cx="93810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15902"/>
            <a:ext cx="6271269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Целевые ориентиры дошкольного</a:t>
            </a:r>
          </a:p>
          <a:p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          образования</a:t>
            </a:r>
            <a:endParaRPr lang="ru-RU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35154"/>
            <a:ext cx="869340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Comic Sans MS" panose="030F0702030302020204" pitchFamily="66" charset="0"/>
              </a:rPr>
              <a:t>Инициативность и самостоятельность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Comic Sans MS" panose="030F0702030302020204" pitchFamily="66" charset="0"/>
              </a:rPr>
              <a:t>Способность к принятию собственных решений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Comic Sans MS" panose="030F0702030302020204" pitchFamily="66" charset="0"/>
              </a:rPr>
              <a:t>Способность к выбору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Comic Sans MS" panose="030F0702030302020204" pitchFamily="66" charset="0"/>
              </a:rPr>
              <a:t>Фантазия, воображение, творчество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Comic Sans MS" panose="030F0702030302020204" pitchFamily="66" charset="0"/>
              </a:rPr>
              <a:t>Умение подчинятся правилам и социальным нормам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Comic Sans MS" panose="030F0702030302020204" pitchFamily="66" charset="0"/>
              </a:rPr>
              <a:t>Любознательность, наблюдательность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Comic Sans MS" panose="030F0702030302020204" pitchFamily="66" charset="0"/>
              </a:rPr>
              <a:t>Способность к экспериментированию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655272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20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60648"/>
            <a:ext cx="2651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Логопед:</a:t>
            </a:r>
          </a:p>
          <a:p>
            <a:r>
              <a:rPr lang="ru-RU" sz="2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Елена Анатольевна</a:t>
            </a:r>
            <a:endParaRPr lang="ru-RU" sz="2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3212976"/>
            <a:ext cx="44462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Возможно, у ребенка есть проблемы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с речью,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Тогда могу вам дать практический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совет: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Решение вопроса обеспечит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Лишь только профессиональный </a:t>
            </a:r>
            <a:r>
              <a:rPr lang="ru-RU" b="1" dirty="0" smtClean="0">
                <a:solidFill>
                  <a:srgbClr val="002060"/>
                </a:solidFill>
              </a:rPr>
              <a:t>логопед.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Он учит речи: чистой, плавной,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внятной.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Он знает красноречия секрет: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Как говорить и ясно и понятно, -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Квалифицированный мастер -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логопед.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Аким\Desktop\PB2102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495" y="1052736"/>
            <a:ext cx="4104456" cy="3724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23273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280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60648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Психолог:</a:t>
            </a:r>
          </a:p>
          <a:p>
            <a:r>
              <a:rPr lang="ru-RU" sz="2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Анна Николаевна</a:t>
            </a:r>
            <a:endParaRPr lang="ru-RU" sz="2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4134197"/>
            <a:ext cx="33260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Фантазируем, играем,</a:t>
            </a:r>
            <a:br>
              <a:rPr lang="ru-RU" dirty="0"/>
            </a:br>
            <a:r>
              <a:rPr lang="ru-RU" dirty="0"/>
              <a:t>Что-то вместе собираем</a:t>
            </a:r>
            <a:br>
              <a:rPr lang="ru-RU" dirty="0"/>
            </a:br>
            <a:r>
              <a:rPr lang="ru-RU" dirty="0"/>
              <a:t>В настроении отличном,</a:t>
            </a:r>
            <a:br>
              <a:rPr lang="ru-RU" dirty="0"/>
            </a:br>
            <a:r>
              <a:rPr lang="ru-RU" dirty="0"/>
              <a:t>В кабинете необычном.</a:t>
            </a:r>
            <a:br>
              <a:rPr lang="ru-RU" dirty="0"/>
            </a:br>
            <a:r>
              <a:rPr lang="ru-RU" dirty="0" smtClean="0"/>
              <a:t>Кать, Андреев, </a:t>
            </a:r>
            <a:r>
              <a:rPr lang="ru-RU" dirty="0"/>
              <a:t>Саш и Маш – </a:t>
            </a:r>
            <a:br>
              <a:rPr lang="ru-RU" dirty="0"/>
            </a:br>
            <a:r>
              <a:rPr lang="ru-RU" dirty="0"/>
              <a:t>Любит всех психолог наш.</a:t>
            </a:r>
            <a:br>
              <a:rPr lang="ru-RU" dirty="0"/>
            </a:br>
            <a:r>
              <a:rPr lang="ru-RU" dirty="0"/>
              <a:t>    </a:t>
            </a:r>
          </a:p>
        </p:txBody>
      </p:sp>
      <p:pic>
        <p:nvPicPr>
          <p:cNvPr id="6146" name="Picture 2" descr="C:\Users\Аким\Desktop\PB1702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4392672" cy="3294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8601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04664"/>
            <a:ext cx="3826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Инструктор по физкультуре:</a:t>
            </a:r>
            <a:endParaRPr lang="ru-RU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sz="2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Вера Владимировна</a:t>
            </a:r>
            <a:endParaRPr lang="ru-RU" sz="2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4221088"/>
            <a:ext cx="27761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Для здоровья и фигуры,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И для силы ног и рук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На уроки физкультуры 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Отведёт детей физрук!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C:\Users\Аким\Desktop\PA1300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358" y="1177773"/>
            <a:ext cx="4018316" cy="3013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5642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2493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32656"/>
            <a:ext cx="3871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Музыкальный руководитель:</a:t>
            </a:r>
          </a:p>
          <a:p>
            <a:r>
              <a:rPr lang="ru-RU" sz="2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Ольга Васильевна</a:t>
            </a:r>
            <a:endParaRPr lang="ru-RU" sz="2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4149080"/>
            <a:ext cx="29521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Кто играет на гармошке</a:t>
            </a:r>
            <a:br>
              <a:rPr lang="ru-RU" dirty="0"/>
            </a:br>
            <a:r>
              <a:rPr lang="ru-RU" dirty="0"/>
              <a:t>Кроме Гены-крокодила?</a:t>
            </a:r>
            <a:br>
              <a:rPr lang="ru-RU" dirty="0"/>
            </a:br>
            <a:r>
              <a:rPr lang="ru-RU" dirty="0"/>
              <a:t>Пианино, бубен, ложки,</a:t>
            </a:r>
            <a:br>
              <a:rPr lang="ru-RU" dirty="0"/>
            </a:br>
            <a:r>
              <a:rPr lang="ru-RU" dirty="0"/>
              <a:t>Даже флейта ей под силу!</a:t>
            </a:r>
            <a:br>
              <a:rPr lang="ru-RU" dirty="0"/>
            </a:br>
            <a:r>
              <a:rPr lang="ru-RU" dirty="0"/>
              <a:t>  </a:t>
            </a:r>
          </a:p>
        </p:txBody>
      </p:sp>
      <p:pic>
        <p:nvPicPr>
          <p:cNvPr id="7170" name="Picture 2" descr="C:\Users\Аким\Desktop\PA0700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536504" cy="3706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7541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88640"/>
            <a:ext cx="2366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Художник:</a:t>
            </a:r>
          </a:p>
          <a:p>
            <a:r>
              <a:rPr lang="ru-RU" sz="2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Ольга Борисовна</a:t>
            </a:r>
            <a:endParaRPr lang="ru-RU" sz="2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 descr="C:\Users\Аким\Desktop\PB2102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34942"/>
            <a:ext cx="4683024" cy="3512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5351909" y="3933056"/>
            <a:ext cx="3078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Он и фрукты, и природу</a:t>
            </a:r>
          </a:p>
          <a:p>
            <a:r>
              <a:rPr lang="ru-RU" b="1" dirty="0">
                <a:solidFill>
                  <a:srgbClr val="002060"/>
                </a:solidFill>
              </a:rPr>
              <a:t>Нарисует, и портрет.</a:t>
            </a:r>
          </a:p>
          <a:p>
            <a:r>
              <a:rPr lang="ru-RU" b="1" dirty="0">
                <a:solidFill>
                  <a:srgbClr val="002060"/>
                </a:solidFill>
              </a:rPr>
              <a:t>Взял художник на работу</a:t>
            </a:r>
          </a:p>
          <a:p>
            <a:r>
              <a:rPr lang="ru-RU" b="1" dirty="0">
                <a:solidFill>
                  <a:srgbClr val="002060"/>
                </a:solidFill>
              </a:rPr>
              <a:t>Кисти, краски и мольберт.</a:t>
            </a:r>
          </a:p>
        </p:txBody>
      </p:sp>
    </p:spTree>
    <p:extLst>
      <p:ext uri="{BB962C8B-B14F-4D97-AF65-F5344CB8AC3E}">
        <p14:creationId xmlns:p14="http://schemas.microsoft.com/office/powerpoint/2010/main" val="168154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739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32656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Медицинский блок: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врач </a:t>
            </a:r>
            <a:r>
              <a:rPr lang="ru-RU" sz="2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Елена Викторовна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медсестра </a:t>
            </a:r>
            <a:r>
              <a:rPr lang="ru-RU" sz="2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Мария Александровна</a:t>
            </a: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физиомедсестра</a:t>
            </a: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Оксана Ильинична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Массажист </a:t>
            </a:r>
            <a:r>
              <a:rPr lang="ru-RU" sz="2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Екатерина Олеговна.</a:t>
            </a:r>
          </a:p>
          <a:p>
            <a:endParaRPr lang="ru-RU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34119" y="0"/>
            <a:ext cx="2736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Ну, а кто сильнее тут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Всех болезней и простуд?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Словно доктор Айболит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Нас от гриппа защитит?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Не боюсь – бегу, скачу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 гости к доброму врачу!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45299" y="2492896"/>
            <a:ext cx="29340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Мы совсем не без причины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Очень любим витамины.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Пить коктейль пора, ура!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Вызывает медсестра!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34119" y="4166170"/>
            <a:ext cx="2483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Кто погладит каждой крошке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Ручки, спинку, </a:t>
            </a:r>
            <a:r>
              <a:rPr lang="ru-RU" b="1" dirty="0" err="1">
                <a:solidFill>
                  <a:srgbClr val="002060"/>
                </a:solidFill>
              </a:rPr>
              <a:t>пузик</a:t>
            </a:r>
            <a:r>
              <a:rPr lang="ru-RU" b="1" dirty="0">
                <a:solidFill>
                  <a:srgbClr val="002060"/>
                </a:solidFill>
              </a:rPr>
              <a:t>, ножки?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Нежно сделает массаж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Массажист любимый наш.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   </a:t>
            </a:r>
          </a:p>
        </p:txBody>
      </p:sp>
      <p:pic>
        <p:nvPicPr>
          <p:cNvPr id="12290" name="Picture 2" descr="C:\Users\Аким\Desktop\PB2102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2047002"/>
            <a:ext cx="2448273" cy="2659708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Аким\Desktop\PB2102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8536" y="2022247"/>
            <a:ext cx="2666596" cy="1999855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Аким\Desktop\PB2402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221088"/>
            <a:ext cx="3313877" cy="2485294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22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2905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332656"/>
            <a:ext cx="1279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Повара:</a:t>
            </a:r>
          </a:p>
          <a:p>
            <a:r>
              <a:rPr lang="ru-RU" sz="2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Татьяна </a:t>
            </a:r>
            <a:endParaRPr lang="ru-RU" sz="2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4509120"/>
            <a:ext cx="3240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 животах у нас сидит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Сладкоежка-аппетит.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Он то булькнет, то завоет.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Кто бедняжку успокоит?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Кашу с самого утра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Варят детям повара!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Аким\Desktop\PB2102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509" y="1419311"/>
            <a:ext cx="4600009" cy="3449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3708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6660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32656"/>
            <a:ext cx="2710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Прачка:</a:t>
            </a:r>
          </a:p>
          <a:p>
            <a:r>
              <a:rPr lang="ru-RU" sz="2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Любовь Васильевна</a:t>
            </a:r>
            <a:endParaRPr lang="ru-RU" sz="2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3933056"/>
            <a:ext cx="32221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отглаженной простынке</a:t>
            </a:r>
            <a:br>
              <a:rPr lang="ru-RU" dirty="0"/>
            </a:br>
            <a:r>
              <a:rPr lang="ru-RU" dirty="0"/>
              <a:t>В тихий час мы нежим спинки.</a:t>
            </a:r>
            <a:br>
              <a:rPr lang="ru-RU" dirty="0"/>
            </a:br>
            <a:r>
              <a:rPr lang="ru-RU" dirty="0"/>
              <a:t>На подушке белоснежной</a:t>
            </a:r>
            <a:br>
              <a:rPr lang="ru-RU" dirty="0"/>
            </a:br>
            <a:r>
              <a:rPr lang="ru-RU" dirty="0"/>
              <a:t>Сон приходит безмятежной.</a:t>
            </a:r>
            <a:br>
              <a:rPr lang="ru-RU" dirty="0"/>
            </a:br>
            <a:r>
              <a:rPr lang="ru-RU" dirty="0"/>
              <a:t>У белья в саду есть баня.</a:t>
            </a:r>
            <a:br>
              <a:rPr lang="ru-RU" dirty="0"/>
            </a:br>
            <a:r>
              <a:rPr lang="ru-RU" dirty="0"/>
              <a:t>А</a:t>
            </a:r>
            <a:r>
              <a:rPr lang="ru-RU" dirty="0" smtClean="0"/>
              <a:t> директор там </a:t>
            </a:r>
            <a:r>
              <a:rPr lang="ru-RU" dirty="0"/>
              <a:t>– </a:t>
            </a:r>
            <a:r>
              <a:rPr lang="ru-RU" dirty="0" err="1" smtClean="0"/>
              <a:t>Любаня</a:t>
            </a:r>
            <a:r>
              <a:rPr lang="ru-RU" dirty="0" smtClean="0"/>
              <a:t>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C:\Users\Аким\Desktop\PC0202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23203"/>
            <a:ext cx="3386003" cy="2539386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ким\Desktop\PC0202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7751" y="4077072"/>
            <a:ext cx="3453054" cy="2589672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24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4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32656"/>
            <a:ext cx="4658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Электрик: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Александр Геннадьевич</a:t>
            </a:r>
            <a:endParaRPr lang="ru-RU" sz="2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314" name="Picture 2" descr="C:\Users\Аким\Desktop\PB2102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162" y="1844823"/>
            <a:ext cx="4721540" cy="3540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5436096" y="3212976"/>
            <a:ext cx="31500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Вдруг погас в квартире свет.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Как нам быть, кто даст совет?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Мы электрика зовём.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Он приходит сразу в дом.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Ремонтирует проводку.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Действует умело, чётко.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С электричеством, друзья,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Быть беспечными нельзя.</a:t>
            </a:r>
          </a:p>
        </p:txBody>
      </p:sp>
    </p:spTree>
    <p:extLst>
      <p:ext uri="{BB962C8B-B14F-4D97-AF65-F5344CB8AC3E}">
        <p14:creationId xmlns:p14="http://schemas.microsoft.com/office/powerpoint/2010/main" val="268255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484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332656"/>
            <a:ext cx="2869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Сторож:</a:t>
            </a:r>
          </a:p>
          <a:p>
            <a:r>
              <a:rPr lang="ru-RU" sz="2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Тамара Дмитриевна </a:t>
            </a:r>
            <a:endParaRPr lang="ru-RU" sz="2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38" name="Picture 2" descr="C:\Users\Аким\Desktop\PB2102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776" y="1604415"/>
            <a:ext cx="4258268" cy="3193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5004048" y="4222190"/>
            <a:ext cx="3532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Чтобы был нормальным быт,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Садик был всегда открыт,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Пусть в тени, не на виду,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Она работает в саду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4807" y="-3626"/>
            <a:ext cx="9316337" cy="752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1" y="260648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Актуальность проекта:</a:t>
            </a:r>
          </a:p>
          <a:p>
            <a:endParaRPr lang="ru-RU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764704"/>
            <a:ext cx="52920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В старшем дошкольном возрасте особое значение для полноценного развития детской личности приобретает дальнейшее приобщение к миру взрослых людей и созданных их трудом предметов. Ознакомление с профессиями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родителей и с профессиями сотрудников детского сада,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обеспечивает дальнейшее вхождение ребёнка в современный мир, приобщение к его ценностям, обеспечивает удовлетворение и развитие половых познавательных интересов мальчиков и девочек старшего дошкольного возраста. Поэтому и возникла идея создания данного проекта. Углубленное изучение профессий через профессии своих родителей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 профессии сотрудников детского сада способствует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развитию представлений об их значимости, ценности каждого труда, развитию доказательной речи. Правильный выбор профессии определяет жизненный успех.</a:t>
            </a:r>
          </a:p>
        </p:txBody>
      </p:sp>
      <p:pic>
        <p:nvPicPr>
          <p:cNvPr id="4099" name="Picture 3" descr="C:\Users\Аким\Desktop\PB1101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68937">
            <a:off x="5398080" y="2203711"/>
            <a:ext cx="3514862" cy="2636026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482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60648"/>
            <a:ext cx="4961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Дворник: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Анатолий Александрович</a:t>
            </a:r>
            <a:endParaRPr lang="ru-RU" sz="2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362" name="Picture 2" descr="C:\Users\Аким\Desktop\PB2402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258269" cy="3193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5436096" y="4509120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Встанет дворник на заре,</a:t>
            </a:r>
          </a:p>
          <a:p>
            <a:r>
              <a:rPr lang="ru-RU" dirty="0"/>
              <a:t>Думая о детворе.</a:t>
            </a:r>
          </a:p>
          <a:p>
            <a:r>
              <a:rPr lang="ru-RU" dirty="0"/>
              <a:t>Дворник мусор уберет</a:t>
            </a:r>
          </a:p>
          <a:p>
            <a:r>
              <a:rPr lang="ru-RU" dirty="0"/>
              <a:t>И песком засыплет лед.</a:t>
            </a:r>
          </a:p>
        </p:txBody>
      </p:sp>
    </p:spTree>
    <p:extLst>
      <p:ext uri="{BB962C8B-B14F-4D97-AF65-F5344CB8AC3E}">
        <p14:creationId xmlns:p14="http://schemas.microsoft.com/office/powerpoint/2010/main" val="30296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752" y="0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04665"/>
            <a:ext cx="3384376" cy="1200329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Comic Sans MS" panose="030F0702030302020204" pitchFamily="66" charset="0"/>
              </a:rPr>
              <a:t>Речевое развитие</a:t>
            </a:r>
          </a:p>
          <a:p>
            <a:endParaRPr lang="ru-RU" sz="2400" b="1" dirty="0">
              <a:solidFill>
                <a:srgbClr val="7030A0"/>
              </a:solidFill>
              <a:effectLst>
                <a:reflection blurRad="6350" stA="55000" endA="50" endPos="85000" dist="29997" dir="5400000" sy="-100000" algn="bl" rotWithShape="0"/>
              </a:effectLst>
              <a:latin typeface="Comic Sans MS" panose="030F0702030302020204" pitchFamily="66" charset="0"/>
            </a:endParaRPr>
          </a:p>
          <a:p>
            <a:endParaRPr lang="ru-RU" sz="2400" b="1" dirty="0">
              <a:solidFill>
                <a:srgbClr val="FF0000"/>
              </a:solidFill>
              <a:effectLst>
                <a:reflection blurRad="6350" stA="55000" endA="50" endPos="85000" dist="29997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1340768"/>
            <a:ext cx="53285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Беседы: 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«Кем я хочу стать», «Профессии моих родителей», «Помощники в работе», «Откуда хлеб пришел?»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Загадки о профессиях: 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«Сборник загадок», «Придумай свою загадку»: составляли вместе с детьми.</a:t>
            </a:r>
            <a:endParaRPr lang="ru-RU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ru-RU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Рассуждалки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«Какая профессия самая важная?» «Как много профессий?» «Откуда берутся предметы, окружающие нас?», «Огонь друг или враг?»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2996952"/>
            <a:ext cx="3779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407532" y="43934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2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89440" y="30124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42875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Аким\Desktop\PA0700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85545"/>
            <a:ext cx="2914058" cy="2185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ким\Desktop\PA0700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430279"/>
            <a:ext cx="3059832" cy="2294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ким\Desktop\PA15004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76" y="4680144"/>
            <a:ext cx="2786539" cy="2089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88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909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14408" y="0"/>
            <a:ext cx="3122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Доскажи словечко: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496" y="-40704"/>
            <a:ext cx="9180512" cy="672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2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1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ru-RU" altLang="ru-RU" sz="1100" dirty="0" smtClean="0">
                <a:solidFill>
                  <a:srgbClr val="000000"/>
                </a:solidFill>
                <a:latin typeface="Helvetica Neue"/>
              </a:rPr>
              <a:t>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Мастер он весьма хороший,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Сделал шкаф нам для прихожей.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Он не плотник, не маляр.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Мебель делает...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(столяр)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 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Правила движения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Знает без сомнения.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Вмиг заводит он мотор,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На машине мчит...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(шофер)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 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Темной ночью, ясным днем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Он сражается с огнем.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В каске, будто воин славный,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На пожар спешит...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(пожарный)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 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Кирпичи кладет он в ряд,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Строит садик для ребят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Не шахтер и не водитель,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Дом нам выстроит...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(строитель)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 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Кто плывет на корабле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К неизведанной земле?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Весельчак он и добряк.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Как зовут его?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(Моряк)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 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Наяву, а не во сне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Он летает в вышине.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Водит в небе самолет.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Кто же он, скажи?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(Пилот)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 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С ним, наверно, вы знакомы.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Знает он про все законы.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Не судья, не журналист.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</a:rPr>
              <a:t>Всем совет дает...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elvetica Neue"/>
              </a:rPr>
              <a:t>(юрист)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elvetica Neue"/>
              </a:rPr>
              <a:t> 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1026" name="Picture 2" descr="C:\Users\Аким\Desktop\PC0803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89693">
            <a:off x="4024396" y="2012171"/>
            <a:ext cx="4204621" cy="3153321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15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«Я начинаю предложение, а вы заканчиваете»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ru-RU" dirty="0"/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Если бы не было учителей, то …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Если бы не было врачей, то …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Если бы не было дворников, то…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Если бы не было водителей, то … и т.д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ru-RU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Ритмическое упражнение: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дети проговаривают стихотворение в сопровождении металлофона:</a:t>
            </a:r>
          </a:p>
          <a:p>
            <a:endParaRPr lang="ru-RU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«Продавец ребятам рад!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В магазине для ребят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Есть матрёшки расписные,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Есть машинки заводные.»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Аким\Desktop\DSC071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17053">
            <a:off x="5806806" y="916587"/>
            <a:ext cx="2475299" cy="1856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C:\Users\Аким\Desktop\PA070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78585">
            <a:off x="5129557" y="4416728"/>
            <a:ext cx="2753233" cy="2064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5383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7" y="33265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 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29309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3545" y="332656"/>
            <a:ext cx="46153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Чтение художественной литературы: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С. Маршак «Почта»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В. Маяковский «Кем быть?»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А. Лопатина «Секреты мастерства»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И. Карпова «Повар»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Р. </a:t>
            </a:r>
            <a:r>
              <a:rPr lang="ru-RU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Скарри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«Город добрых дел»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C:\Users\Аким\Desktop\PC0803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760661"/>
            <a:ext cx="5071611" cy="3803534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55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046224"/>
            <a:ext cx="58235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Ситуации: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«Отключили электричество»,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«Кукле нужно новое платье», «Бабушка заболела», «У машины сломалось колесо», «Продукты закончились», «День рождение друга» и др. </a:t>
            </a:r>
          </a:p>
          <a:p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Труд: 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«Поможем дворнику» Ребята с большим удовольствием помогали носить глыбы снега, очищая территорию детского сада. Удовольствие детей не передать!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79" y="764704"/>
            <a:ext cx="6143028" cy="461665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Социально-коммуникативное развитие</a:t>
            </a:r>
            <a:endParaRPr lang="ru-RU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Аким\Desktop\PC0203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653136"/>
            <a:ext cx="2613210" cy="1959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ким\Desktop\PC0203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307850"/>
            <a:ext cx="2069667" cy="1552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ким\Desktop\PC0203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420888"/>
            <a:ext cx="2376264" cy="1782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81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65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44" y="332656"/>
            <a:ext cx="493204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«Иголка и нитка»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Дети становятся друг за другом. Первый ребенок изображает иголку, он бегает меняя направление, остальные бегут за ним, чтобы ниточка не порвалась, проговаривая: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«Ты, портной, такой умелый!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Сшей для куклы фартук белый.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Я сама бы сшить могла,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Но пока ещё мала!»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Упражнение «Врач-окулист»: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ведущий предлагает выложить из палочек буквы разной величины для диагностики зрения.</a:t>
            </a:r>
          </a:p>
          <a:p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Мимическое упражнение «Артисты» 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Дети передают мимикой испуг, гнев, радость, задумчивость, грусть, восторг 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 т. д.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Дыхательное упражнение «Певица»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Дети делают глубокий вдох и на выдохе сильно произносят звук А-А-А.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C:\Users\Аким\Desktop\PC1303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56151">
            <a:off x="5782297" y="2451021"/>
            <a:ext cx="2608061" cy="1955956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ким\Desktop\PC15035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7995">
            <a:off x="5861838" y="309828"/>
            <a:ext cx="2589378" cy="1941945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ким\Desktop\PC15035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66787">
            <a:off x="5129645" y="4630871"/>
            <a:ext cx="2568346" cy="1926171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14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008" y="-1741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551" y="116632"/>
            <a:ext cx="3844322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Релаксация: «Всё для всех»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Дети сидят на ковре по-турецки,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Слушая стих:</a:t>
            </a:r>
          </a:p>
          <a:p>
            <a:endParaRPr lang="ru-RU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Каменщик строит жилища,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Платье – работа портного,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Но ведь портному работать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Негде без тёплого крова!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Каменщик был бы раздетым,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Если б умелые руки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Вовремя не смастерили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Фартук, и куртку, и брюки.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Пекарь сапожнику к сроку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Сшить сапоги поручает,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Ну а сапожник без хлеба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Много ль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н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ашьёт, натачает?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Стало быть, так и выходит: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Всё, что мы делаем, - нужно,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Значит давайте трудиться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Честно, усердно и дружно!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2780928"/>
            <a:ext cx="4788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Упражнение  «У повара суп кипит!»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Дети дуют в соломинку, держа игрушечные кастрюльки с водой в руках, 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ч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тобы «суп закипел». 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Аким\Desktop\PC1503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996" y="3967295"/>
            <a:ext cx="3898839" cy="2774074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ким\Desktop\PC1503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996" y="138758"/>
            <a:ext cx="3371506" cy="2528514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32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614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9" y="260648"/>
            <a:ext cx="489654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Игра «Угадай, что я делаю?»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Один ребёнок показывает какое-либо действие, например: заливает в бак бензин, варит кашу, крутит руль и т. д. другие дети угадывают, что он делает,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а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затем повторяют его действия.</a:t>
            </a:r>
          </a:p>
          <a:p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Речевая игра «Дружит или не дружит?»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Машина «дружит» с автобусом или глобусом?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Самолёт «дружит» с ракетой или газетой?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Корабль «дружит» с лодкой или ложкой?»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Трамвай «дружит» с поездом или домом?</a:t>
            </a:r>
          </a:p>
          <a:p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Игра «Слесарь-сборщик»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Дети выгибают из проволоки основные части машины и выкладывают на ковре.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ru-RU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C:\Users\Аким\Desktop\PA0700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5332" y="-4614"/>
            <a:ext cx="2784436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ким\Desktop\PA1700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0475" y="2214156"/>
            <a:ext cx="3024227" cy="2268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ким\Desktop\PC15035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6391" y="4478377"/>
            <a:ext cx="2962177" cy="2221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95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008" y="1901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55410" y="1"/>
            <a:ext cx="32127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Сюжетно-ролевые игры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«Автопарк»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«Строители»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«Механики»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«Водители»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«Больница»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«Магазин»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«Повара»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«Детский сад»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«Парикмахерская»</a:t>
            </a:r>
          </a:p>
          <a:p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Аким\Desktop\PC0102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06089">
            <a:off x="217453" y="2580229"/>
            <a:ext cx="2358053" cy="1768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ким\Desktop\PC0102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284" y="4800910"/>
            <a:ext cx="2370389" cy="1777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ким\Desktop\PC01026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9557" y="4864446"/>
            <a:ext cx="2623595" cy="1967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ким\Desktop\PC01027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50462">
            <a:off x="6253299" y="2549216"/>
            <a:ext cx="2236609" cy="1677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Аким\Desktop\PC01026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50984"/>
            <a:ext cx="2371449" cy="1778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Аким\Desktop\PC01026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836753"/>
            <a:ext cx="2516460" cy="1887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Аким\Desktop\PA080027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" y="269687"/>
            <a:ext cx="2501382" cy="1875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Аким\Desktop\PA07001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847593"/>
            <a:ext cx="2304256" cy="1728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Аким\Desktop\PA070010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94756">
            <a:off x="4373607" y="911011"/>
            <a:ext cx="1756482" cy="1317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52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2337" y="0"/>
            <a:ext cx="9316337" cy="752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21700" y="347530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Образовательная </a:t>
            </a:r>
            <a:r>
              <a:rPr lang="ru-RU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область: </a:t>
            </a:r>
            <a:r>
              <a:rPr lang="ru-RU" sz="3600" dirty="0">
                <a:solidFill>
                  <a:srgbClr val="002060"/>
                </a:solidFill>
              </a:rPr>
              <a:t>познавательное </a:t>
            </a:r>
            <a:r>
              <a:rPr lang="ru-RU" sz="3600" dirty="0" smtClean="0">
                <a:solidFill>
                  <a:srgbClr val="002060"/>
                </a:solidFill>
              </a:rPr>
              <a:t>развитие</a:t>
            </a:r>
          </a:p>
          <a:p>
            <a:pPr>
              <a:buFont typeface="Wingdings" pitchFamily="2" charset="2"/>
              <a:buChar char="Ø"/>
            </a:pPr>
            <a:endParaRPr lang="ru-RU" sz="36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Интеграция</a:t>
            </a:r>
            <a:r>
              <a:rPr lang="ru-RU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sz="3600" dirty="0" smtClean="0">
                <a:solidFill>
                  <a:srgbClr val="002060"/>
                </a:solidFill>
              </a:rPr>
              <a:t>социально-коммуникативное </a:t>
            </a:r>
            <a:r>
              <a:rPr lang="ru-RU" sz="3600" dirty="0">
                <a:solidFill>
                  <a:srgbClr val="002060"/>
                </a:solidFill>
              </a:rPr>
              <a:t>развитие, речевое развитие, художественно-эстетическое развитие, физическое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310584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138" y="-28549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958" y="18753"/>
            <a:ext cx="3072829" cy="461665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Физическое развитие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471" y="865912"/>
            <a:ext cx="90365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Физические упражнения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«Профессии»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Я – шофёр – помыл машину.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Сел за руль и выгнул спину.  (имитация движений)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Подметает дворник двор,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Убирает дворник сор. (наклоны вперёд с одновременными рывками рук)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Наш охранник на посту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Смело смотрит в темноту. (повороты вправо и влево)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Наши летчики-пилоты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Приготовились к полёту. (прямые руки, в стороны, наклоны вправо-влево)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Веселей смотри вокруг: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Детский врач – ребятам друг! (руки на поясе, поворот головы, улыбка)</a:t>
            </a:r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Аким\Desktop\PA1300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85172">
            <a:off x="229976" y="4509811"/>
            <a:ext cx="2419413" cy="1814478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ким\Desktop\PB1201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05143">
            <a:off x="6405943" y="4720999"/>
            <a:ext cx="2367721" cy="177571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ким\Desktop\PB12012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1008" y="4518009"/>
            <a:ext cx="2397552" cy="1798082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92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332656"/>
            <a:ext cx="90364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«Дровосек»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Руки опущены вниз и сцеплены в замок. Медленный вдох через нос, руки, сцепленные в замок, поднимаются над головой. Задержка дыхания. Резкий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в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ыдох через рот со звуком УХ, руки резко опускаются вниз, имитируя движения топора.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«Весёлый трубочист»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Воспитатель читает стихи, а дети делают упражнения: поднимают руки вверх, затем, согнув их в локтях, кисти сжимают в кулаки, с силой опускают вниз: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Вот весёлый трубочист,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Он трубы чистит, чистит.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Руки ходят вверх и вниз,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И крепко сжаты кисти.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Подвижные игры: 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«Повара», «Лётчики», «Шофёр», «Рыбаки», «Пожарные на ученье», «Дедушка-сапожник», «Футболисты», «Хоккеисты».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Аким\Desktop\PB0600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133970"/>
            <a:ext cx="2489059" cy="153539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ким\Desktop\PB1301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5072638"/>
            <a:ext cx="2304256" cy="1728113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89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6012160" cy="830997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Художественно-эстетическое развитие</a:t>
            </a:r>
            <a:endParaRPr lang="ru-RU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720" y="2043371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Рисование: 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«Мой воспитатель»,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«Кем я вырасту», «Весёлые клоуны», «Дорисуй, что забыл нарисовать художник», «Инструменты парикмахера», «Комбайнёры». </a:t>
            </a:r>
          </a:p>
          <a:p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C:\Users\Аким\Desktop\PC0503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29787">
            <a:off x="5835844" y="367730"/>
            <a:ext cx="2641655" cy="1981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ким\Desktop\PC0503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4736" y="2708920"/>
            <a:ext cx="2569142" cy="1926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ким\Desktop\PC05032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951" y="4221088"/>
            <a:ext cx="3153521" cy="2365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Аким\Desktop\PA22005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2528" y="4635688"/>
            <a:ext cx="2447072" cy="1835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36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C:\Users\Аким\Desktop\PC0803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80349">
            <a:off x="5638192" y="613823"/>
            <a:ext cx="2770437" cy="2077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C:\Users\Аким\Desktop\PC0803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07647">
            <a:off x="5514828" y="3995489"/>
            <a:ext cx="3017167" cy="2262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http://www.maam.ru/upload/blogs/ce33defa7f950e0c7341993e39bd5e84.jp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56187">
            <a:off x="899735" y="3677226"/>
            <a:ext cx="3206933" cy="2402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C:\Users\Аким\Desktop\PC08033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19482">
            <a:off x="381546" y="600513"/>
            <a:ext cx="2890209" cy="2167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3563888" y="2894606"/>
            <a:ext cx="2186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Коллажи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6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5157" y="116631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Лепка: 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«Поварята», «Метла для дворника» </a:t>
            </a:r>
          </a:p>
          <a:p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Аппликация: 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«Строители будущего», «Пожарная машина» </a:t>
            </a:r>
          </a:p>
          <a:p>
            <a:endParaRPr lang="ru-RU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Изготовление атрибутов для театрализованной постановки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«Ленивые мышата», посредством которой приобщаем детей принимать участие в посильном труде, в помощи взрослым.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C:\Users\Аким\Desktop\PA1700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63091">
            <a:off x="5879397" y="345989"/>
            <a:ext cx="3132909" cy="23495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ким\Desktop\PA1700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4714">
            <a:off x="436278" y="4000940"/>
            <a:ext cx="3377331" cy="25328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ким\Desktop\PC1503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994652"/>
            <a:ext cx="3394099" cy="25454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45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4634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60648"/>
            <a:ext cx="4464496" cy="461665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Работа с родителями</a:t>
            </a:r>
            <a:endParaRPr lang="ru-RU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41623"/>
            <a:ext cx="44284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Выступление родителей перед детьми с познавательными беседами, играми, рассказами</a:t>
            </a:r>
          </a:p>
          <a:p>
            <a:r>
              <a:rPr lang="ru-RU" dirty="0">
                <a:solidFill>
                  <a:srgbClr val="00206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 своих профессиях. Ребята  познакомились с новыми профессиями: </a:t>
            </a:r>
            <a:r>
              <a:rPr lang="ru-RU" b="1" dirty="0" smtClean="0">
                <a:solidFill>
                  <a:srgbClr val="002060"/>
                </a:solidFill>
              </a:rPr>
              <a:t>юрист, сотрудник МЧС</a:t>
            </a:r>
            <a:r>
              <a:rPr lang="ru-RU" dirty="0" smtClean="0">
                <a:solidFill>
                  <a:srgbClr val="002060"/>
                </a:solidFill>
              </a:rPr>
              <a:t>, расширили представление о таких, как: </a:t>
            </a:r>
            <a:r>
              <a:rPr lang="ru-RU" b="1" dirty="0" smtClean="0">
                <a:solidFill>
                  <a:srgbClr val="002060"/>
                </a:solidFill>
              </a:rPr>
              <a:t>медсестра, учитель, врач.</a:t>
            </a:r>
            <a:r>
              <a:rPr lang="ru-RU" dirty="0" smtClean="0">
                <a:solidFill>
                  <a:srgbClr val="002060"/>
                </a:solidFill>
              </a:rPr>
              <a:t> Сотрудничество с родителями дало положительный результат, усилило эмоции детей.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Аким\Desktop\PB1701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07005">
            <a:off x="4458069" y="401259"/>
            <a:ext cx="2508082" cy="1880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ким\Desktop\PB1701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06717">
            <a:off x="6222046" y="2439422"/>
            <a:ext cx="2739323" cy="2054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Аким\Desktop\PB14016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238" y="4509120"/>
            <a:ext cx="2911378" cy="2183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Аким\Desktop\PB19021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149080"/>
            <a:ext cx="3050317" cy="2287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34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163473"/>
            <a:ext cx="320312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3 этап - заключительный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991047"/>
            <a:ext cx="254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Результаты проекта:</a:t>
            </a:r>
            <a:endParaRPr lang="ru-RU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61930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 Педагоги удовлетворены проведенной работой и результатами проекта.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 Собран и систематизирован весь материал по теме проекта.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 Дети знают и называют  большое количество профессий, пословиц, поговорок о труде, орудиях труда, могут составить описательный рассказ о профессии.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Дети </a:t>
            </a:r>
            <a:r>
              <a:rPr lang="ru-RU" dirty="0"/>
              <a:t>стали  более раскрепощены и </a:t>
            </a:r>
            <a:r>
              <a:rPr lang="ru-RU" dirty="0" smtClean="0"/>
              <a:t>самостоятельны в сюжетных играх, </a:t>
            </a:r>
            <a:r>
              <a:rPr lang="ru-RU" dirty="0"/>
              <a:t>используют для этой цели  атрибуты и наряды.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 У родителей появился интерес к  образовательному процессу, развитию творчества, знаний и умений у детей, желание общаться  с педагогом, участвовать в жизни  группы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 descr="C:\Users\Аким\Desktop\PA0700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74855">
            <a:off x="5495507" y="2524367"/>
            <a:ext cx="3392279" cy="25440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0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980728"/>
            <a:ext cx="6768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проекта: 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Видеофильм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3" action="ppaction://hlinkfile"/>
              </a:rPr>
              <a:t>«Сотрудники детского сада глазами КОЛОКОЛЬЧИКОВ»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5661248"/>
            <a:ext cx="7146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Над фильмом работали: </a:t>
            </a:r>
            <a:r>
              <a:rPr lang="ru-RU" b="1" dirty="0" smtClean="0">
                <a:solidFill>
                  <a:srgbClr val="002060"/>
                </a:solidFill>
              </a:rPr>
              <a:t>воспитатели и дети группы «Колокольчик»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008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48680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 нашем проекте использовалась следующая литература: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66843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 Комплексная программа по развитию речи дошкольников (Т. А. </a:t>
            </a:r>
            <a:r>
              <a:rPr lang="ru-RU" dirty="0" err="1"/>
              <a:t>Фалькович</a:t>
            </a:r>
            <a:r>
              <a:rPr lang="ru-RU" dirty="0"/>
              <a:t>, Л. П. </a:t>
            </a:r>
            <a:r>
              <a:rPr lang="ru-RU" dirty="0" err="1"/>
              <a:t>Барылкина</a:t>
            </a:r>
            <a:r>
              <a:rPr lang="ru-RU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«Учимся общаться с ребенком» (В. А. Петровский, А. М. Виноградова)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«Учите, играя» (А. И. Максаков, Г. А. </a:t>
            </a:r>
            <a:r>
              <a:rPr lang="ru-RU" dirty="0" err="1"/>
              <a:t>Тумакова</a:t>
            </a:r>
            <a:r>
              <a:rPr lang="ru-RU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Программа по формированию математических представлений (Т. А. </a:t>
            </a:r>
            <a:r>
              <a:rPr lang="ru-RU" dirty="0" err="1"/>
              <a:t>Фалькович</a:t>
            </a:r>
            <a:r>
              <a:rPr lang="ru-RU" dirty="0"/>
              <a:t>, Л. П. </a:t>
            </a:r>
            <a:r>
              <a:rPr lang="ru-RU" dirty="0" err="1"/>
              <a:t>Барылкина</a:t>
            </a:r>
            <a:r>
              <a:rPr lang="ru-RU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Сценарии занятий по экологическому воспитанию дошкольников (Л. Г. </a:t>
            </a:r>
            <a:r>
              <a:rPr lang="ru-RU" dirty="0" err="1"/>
              <a:t>Горькова</a:t>
            </a:r>
            <a:r>
              <a:rPr lang="ru-RU" dirty="0"/>
              <a:t>, А. В. Кочергина, Л. А. Обухова)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Комплексные </a:t>
            </a:r>
            <a:r>
              <a:rPr lang="ru-RU" dirty="0"/>
              <a:t>занятия по развитию творческих способностей дошкольников</a:t>
            </a:r>
          </a:p>
          <a:p>
            <a:r>
              <a:rPr lang="ru-RU" dirty="0" smtClean="0"/>
              <a:t>      (</a:t>
            </a:r>
            <a:r>
              <a:rPr lang="ru-RU" dirty="0"/>
              <a:t>Н. В. </a:t>
            </a:r>
            <a:r>
              <a:rPr lang="ru-RU" dirty="0" err="1"/>
              <a:t>Корчаловская</a:t>
            </a:r>
            <a:r>
              <a:rPr lang="ru-RU" dirty="0"/>
              <a:t>, Г. Д. </a:t>
            </a:r>
            <a:r>
              <a:rPr lang="ru-RU" dirty="0" err="1"/>
              <a:t>Посевина</a:t>
            </a:r>
            <a:r>
              <a:rPr lang="ru-RU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Развитие дошкольников (Ю.В. </a:t>
            </a:r>
            <a:r>
              <a:rPr lang="ru-RU" dirty="0" err="1" smtClean="0"/>
              <a:t>Полякевич</a:t>
            </a:r>
            <a:r>
              <a:rPr lang="ru-RU" dirty="0" smtClean="0"/>
              <a:t>)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Организация </a:t>
            </a:r>
            <a:r>
              <a:rPr lang="ru-RU" dirty="0"/>
              <a:t>сюжетной игры в детском саду: пособие для </a:t>
            </a:r>
            <a:r>
              <a:rPr lang="ru-RU" dirty="0" smtClean="0"/>
              <a:t>воспитателя (Н</a:t>
            </a:r>
            <a:r>
              <a:rPr lang="ru-RU" dirty="0"/>
              <a:t>. Я. Михайленко, Н. А. Короткова. </a:t>
            </a:r>
            <a:r>
              <a:rPr lang="ru-RU" dirty="0" smtClean="0"/>
              <a:t>)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Нравственное </a:t>
            </a:r>
            <a:r>
              <a:rPr lang="ru-RU" dirty="0"/>
              <a:t>воспитание в детском </a:t>
            </a:r>
            <a:r>
              <a:rPr lang="ru-RU" dirty="0" err="1"/>
              <a:t>саду.Программа</a:t>
            </a:r>
            <a:r>
              <a:rPr lang="ru-RU" dirty="0"/>
              <a:t> и метод. рекомендации для занятий с детьми 2-7 лет </a:t>
            </a:r>
            <a:r>
              <a:rPr lang="ru-RU" dirty="0" smtClean="0"/>
              <a:t>( </a:t>
            </a:r>
            <a:r>
              <a:rPr lang="ru-RU" dirty="0"/>
              <a:t>Петрова В. И., </a:t>
            </a:r>
            <a:r>
              <a:rPr lang="ru-RU" dirty="0" err="1"/>
              <a:t>Стульник</a:t>
            </a:r>
            <a:r>
              <a:rPr lang="ru-RU" dirty="0"/>
              <a:t> Т. Д. М. : Мозаика- Синтез, 2010</a:t>
            </a:r>
            <a:r>
              <a:rPr lang="ru-RU" dirty="0" smtClean="0"/>
              <a:t>.)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Программа «Детство»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80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54868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Кто на свете самый главный,</a:t>
            </a:r>
          </a:p>
          <a:p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Самый добрый, самый славный?</a:t>
            </a:r>
          </a:p>
          <a:p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Кто он?</a:t>
            </a:r>
          </a:p>
          <a:p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Как его зовут?</a:t>
            </a:r>
          </a:p>
          <a:p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Ну, конечно,</a:t>
            </a:r>
          </a:p>
          <a:p>
            <a:r>
              <a:rPr lang="ru-RU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Это труд!</a:t>
            </a:r>
          </a:p>
        </p:txBody>
      </p:sp>
      <p:pic>
        <p:nvPicPr>
          <p:cNvPr id="8194" name="Picture 2" descr="C:\Users\Аким\Desktop\PC0202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06638">
            <a:off x="4389090" y="2081859"/>
            <a:ext cx="4338481" cy="32537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197354" y="5926385"/>
            <a:ext cx="5152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СПАСИБО ЗА ВНИМАНИЕ!!!</a:t>
            </a:r>
            <a:endParaRPr lang="ru-RU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8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3052" y="5805264"/>
            <a:ext cx="3504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Цель проекта:</a:t>
            </a:r>
            <a:endParaRPr lang="ru-RU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1873284" y="548680"/>
            <a:ext cx="6048672" cy="4464496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Расширить и  обогатить знания детей о многообразии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профессий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  (взрослых в ближайшем окружении), используя для этого разные формы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16532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7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008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9644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Задачи проекта</a:t>
            </a: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endParaRPr lang="ru-RU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FFFF00"/>
                </a:solidFill>
                <a:latin typeface="Comic Sans MS" panose="030F0702030302020204" pitchFamily="66" charset="0"/>
              </a:rPr>
              <a:t>Образовательные:</a:t>
            </a:r>
            <a:endParaRPr lang="ru-RU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Ø Расширять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у детей  представления о разнообразии профессий на основе характерных трудовых процессов и результатов труда, представлении о структуре труда (цель, мотив, материал, трудовые действия, результат);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Ø Расширять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знания детей о родных людях, их профессиях, значимости их труда в семье и обществе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; о труде сотрудников детского сада;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Ø Сформировать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отчетливые представления о роли современной техники в трудовой деятельности человека; познакомить с историей создания механизмов, облегчающих труд человека; расширить представления об эволюции предметов ,изменении профессии  в связи с этим;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Ø Учить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отображать представления о трудовых процессах взрослых в сюжетно-ролевых играх, передавая в игре отношение взрослых к работе.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Ø Заинтересовать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родителей в совместной игре  с детьми в профессии.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Ø Активизировать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в речи слова, родовые понятия и видовые обобщения, связанные с темой, учить выражать свое отношение к той или иной профессии.</a:t>
            </a:r>
          </a:p>
          <a:p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79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ublic\Pictures\Sample 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9097" y="0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448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4868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FFFF00"/>
                </a:solidFill>
                <a:latin typeface="Comic Sans MS" panose="030F0702030302020204" pitchFamily="66" charset="0"/>
              </a:rPr>
              <a:t>Воспитательные:</a:t>
            </a:r>
            <a:endParaRPr lang="ru-RU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Ø Воспитывать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в детях чувство уважения к труду  взрослых.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Ø Расширение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кругозора, уточнение представлений об окружающем мире, создание положительной основы для воспитания социально-личностных чувств;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Ø Воспитание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физических, психологических, социальных качеств, необходимых для полноценного развития личности.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Ø Развивать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чувство гордости за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своих родителей,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чувство собственного достоинства.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Ø Привлекать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детей к посильному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участию в трудовых действиях,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к выполнению обязанностей по дому в помощь маме.</a:t>
            </a:r>
          </a:p>
        </p:txBody>
      </p:sp>
    </p:spTree>
    <p:extLst>
      <p:ext uri="{BB962C8B-B14F-4D97-AF65-F5344CB8AC3E}">
        <p14:creationId xmlns:p14="http://schemas.microsoft.com/office/powerpoint/2010/main" val="134190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2264</Words>
  <Application>Microsoft Office PowerPoint</Application>
  <PresentationFormat>Экран (4:3)</PresentationFormat>
  <Paragraphs>538</Paragraphs>
  <Slides>70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Лена</cp:lastModifiedBy>
  <cp:revision>185</cp:revision>
  <dcterms:created xsi:type="dcterms:W3CDTF">2014-11-23T05:06:09Z</dcterms:created>
  <dcterms:modified xsi:type="dcterms:W3CDTF">2015-01-30T08:02:04Z</dcterms:modified>
</cp:coreProperties>
</file>