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4EC5-1FE4-4B87-927D-100BFAA618D8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D5F6383D-0EDA-44A0-BBF5-B91606D59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50FB4-A127-4262-9110-1CF4BEDD97A7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BDCF9-BA71-4535-9CB1-3CDEE0FE84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53F1C-6145-4A89-A844-B75C416355DF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92320-F941-4F0C-AA30-FD554C948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3CEA5-74C4-4CF3-ABE1-360C6C788E68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D88EF-C457-491D-B8AC-B857615BB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1BCB1-59B9-4866-933D-1623C1084F30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5B426-0D6B-4C1B-82D3-3189657C2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03426-97F9-4D49-935F-8229208CA9F7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2FB3-9F83-47CF-B236-F6C95CA080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B4481-3B3B-4E32-968B-FB0A5206FA2A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ED0BB-D61A-446C-BD99-BABECAD3E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9DC9D-8CAA-4C60-A80D-4286604DE7C3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2BB54-836F-4E83-9257-C0198B16B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CB4ED-47A2-47D7-8F86-99BFB9B889E0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D134B-6348-483A-B1C1-796000112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5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6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2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3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D472E-2BF5-4A67-807A-ECADC290E844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0B16D-517E-4011-98C3-A1296087C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2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2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9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04E86-7D04-4E71-BD54-2772DFEC0C82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AE3C2-D3AD-45F5-8263-CAD50796D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A2EEEE42-26E4-43BD-8FB9-62C5DCD7EBA6}" type="datetimeFigureOut">
              <a:rPr lang="ru-RU"/>
              <a:pPr>
                <a:defRPr/>
              </a:pPr>
              <a:t>13.02.2015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296A0C0E-28D2-4419-86A2-739D5E5F9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32" r:id="rId8"/>
    <p:sldLayoutId id="2147483733" r:id="rId9"/>
    <p:sldLayoutId id="2147483729" r:id="rId10"/>
    <p:sldLayoutId id="214748373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713" y="2708275"/>
            <a:ext cx="5903912" cy="158432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sz="3200" i="1" dirty="0" smtClean="0">
                <a:solidFill>
                  <a:schemeClr val="accent5"/>
                </a:solidFill>
              </a:rPr>
              <a:t>«Развитие способности организации действий </a:t>
            </a:r>
            <a:br>
              <a:rPr lang="ru-RU" sz="3200" i="1" dirty="0" smtClean="0">
                <a:solidFill>
                  <a:schemeClr val="accent5"/>
                </a:solidFill>
              </a:rPr>
            </a:br>
            <a:r>
              <a:rPr lang="ru-RU" sz="3200" i="1" dirty="0" smtClean="0">
                <a:solidFill>
                  <a:schemeClr val="accent5"/>
                </a:solidFill>
              </a:rPr>
              <a:t>у старших дошкольников»</a:t>
            </a:r>
            <a:endParaRPr lang="ru-RU" sz="3200" i="1" dirty="0">
              <a:solidFill>
                <a:schemeClr val="accent5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1196975"/>
            <a:ext cx="5711825" cy="6477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Казенное учреждение ХМАО-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Югры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Урайский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специализированный "Дом ребенка"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2060575"/>
            <a:ext cx="3528392" cy="369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Мастер - класс</a:t>
            </a:r>
            <a:endParaRPr lang="ru-RU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4888" y="4886325"/>
            <a:ext cx="1295400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Елина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З.И.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955675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Рефлексия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475656" y="1772816"/>
            <a:ext cx="2939521" cy="820208"/>
          </a:xfrm>
          <a:noFill/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 rtlCol="0"/>
          <a:lstStyle/>
          <a:p>
            <a:pPr fontAlgn="auto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ru-RU" u="sng" dirty="0" smtClean="0"/>
              <a:t>отношений</a:t>
            </a:r>
            <a:endParaRPr lang="ru-RU" u="sng" dirty="0"/>
          </a:p>
        </p:txBody>
      </p:sp>
      <p:sp>
        <p:nvSpPr>
          <p:cNvPr id="14342" name="Текст 4"/>
          <p:cNvSpPr>
            <a:spLocks noGrp="1"/>
          </p:cNvSpPr>
          <p:nvPr>
            <p:ph type="body" sz="quarter" idx="3"/>
          </p:nvPr>
        </p:nvSpPr>
        <p:spPr>
          <a:xfrm>
            <a:off x="4859338" y="1700213"/>
            <a:ext cx="2944812" cy="823912"/>
          </a:xfrm>
        </p:spPr>
        <p:txBody>
          <a:bodyPr/>
          <a:lstStyle/>
          <a:p>
            <a:r>
              <a:rPr lang="ru-RU" u="sng" smtClean="0"/>
              <a:t>достижений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1298575" y="2636838"/>
            <a:ext cx="3227388" cy="3087687"/>
          </a:xfrm>
        </p:spPr>
        <p:txBody>
          <a:bodyPr rtlCol="0"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Brush Script MT" pitchFamily="66" charset="0"/>
              <a:buChar char="O"/>
              <a:defRPr/>
            </a:pPr>
            <a:r>
              <a:rPr lang="ru-RU" dirty="0" smtClean="0"/>
              <a:t>Кому из вас и с кем понравилось трудиться ? Почему?</a:t>
            </a:r>
          </a:p>
          <a:p>
            <a:pPr marL="274320" indent="-274320" fontAlgn="auto">
              <a:spcAft>
                <a:spcPts val="0"/>
              </a:spcAft>
              <a:buFont typeface="Brush Script MT" pitchFamily="66" charset="0"/>
              <a:buChar char="O"/>
              <a:defRPr/>
            </a:pPr>
            <a:r>
              <a:rPr lang="ru-RU" dirty="0" smtClean="0"/>
              <a:t>Было ли в работе вашей группы сегодня такое, что тебя  (вас) обрадовало (огорчило)?</a:t>
            </a:r>
          </a:p>
          <a:p>
            <a:pPr marL="274320" indent="-274320" fontAlgn="auto">
              <a:spcAft>
                <a:spcPts val="0"/>
              </a:spcAft>
              <a:buFont typeface="Brush Script MT" pitchFamily="66" charset="0"/>
              <a:buChar char="O"/>
              <a:defRPr/>
            </a:pPr>
            <a:r>
              <a:rPr lang="ru-RU" dirty="0" smtClean="0"/>
              <a:t>Что бы ты (вы) хотел (и) изменить? </a:t>
            </a:r>
            <a:endParaRPr lang="ru-RU" dirty="0"/>
          </a:p>
        </p:txBody>
      </p:sp>
      <p:sp>
        <p:nvSpPr>
          <p:cNvPr id="14344" name="Объект 6"/>
          <p:cNvSpPr>
            <a:spLocks noGrp="1"/>
          </p:cNvSpPr>
          <p:nvPr>
            <p:ph sz="quarter" idx="14"/>
          </p:nvPr>
        </p:nvSpPr>
        <p:spPr>
          <a:xfrm>
            <a:off x="4645025" y="2636838"/>
            <a:ext cx="3227388" cy="3087687"/>
          </a:xfrm>
        </p:spPr>
        <p:txBody>
          <a:bodyPr/>
          <a:lstStyle/>
          <a:p>
            <a:r>
              <a:rPr lang="ru-RU" smtClean="0"/>
              <a:t>Что у тебя (вас) получилось сегодня из того, что не получалось раньше?</a:t>
            </a:r>
          </a:p>
          <a:p>
            <a:r>
              <a:rPr lang="ru-RU" smtClean="0"/>
              <a:t>Расскажи о своих достижениях?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16013" y="2565400"/>
            <a:ext cx="6364287" cy="13223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Спасибо за внимание!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Творческих вам успехов!</a:t>
            </a:r>
            <a:endParaRPr lang="ru-RU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</a:rPr>
              <a:t>Цель  мастер – класса : 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Brush Script MT" pitchFamily="66" charset="0"/>
              <a:buNone/>
              <a:defRPr/>
            </a:pPr>
            <a:endParaRPr lang="ru-RU" b="1" i="1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  <a:ea typeface="Batang" pitchFamily="18" charset="-127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ea typeface="Batang" pitchFamily="18" charset="-127"/>
              </a:rPr>
              <a:t>показать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ea typeface="Batang" pitchFamily="18" charset="-127"/>
              </a:rPr>
              <a:t>прием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ea typeface="Batang" pitchFamily="18" charset="-127"/>
              </a:rPr>
              <a:t> по развитию способности организации действий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ea typeface="Batang" pitchFamily="18" charset="-127"/>
              </a:rPr>
              <a:t> в коллективной деятельности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ea typeface="Batang" pitchFamily="18" charset="-127"/>
              </a:rPr>
              <a:t>у старших дошкольников</a:t>
            </a:r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endParaRPr lang="ru-RU" i="1" dirty="0">
              <a:latin typeface="Arial Black" pitchFamily="34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900113" y="2276873"/>
            <a:ext cx="2735783" cy="32333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FDFECA"/>
              </a:gs>
            </a:gsLst>
            <a:lin ang="18900000" scaled="1"/>
          </a:gradFill>
          <a:ln w="9525">
            <a:solidFill>
              <a:srgbClr val="FDFECA"/>
            </a:solidFill>
            <a:round/>
            <a:headEnd/>
            <a:tailEnd/>
          </a:ln>
          <a:effectLst>
            <a:outerShdw dist="107763" dir="18900000" algn="ctr" rotWithShape="0">
              <a:srgbClr val="CC0000">
                <a:alpha val="50000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CC0000"/>
              </a:solidFill>
              <a:latin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CC0000"/>
              </a:solidFill>
              <a:latin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CC0000"/>
              </a:solidFill>
              <a:latin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Организация действия: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rgbClr val="CC0000"/>
                </a:solidFill>
                <a:latin typeface="Arial" charset="0"/>
              </a:rPr>
              <a:t> осознанность </a:t>
            </a:r>
            <a:r>
              <a:rPr lang="ru-RU" sz="1600" b="1" dirty="0">
                <a:solidFill>
                  <a:srgbClr val="CC0000"/>
                </a:solidFill>
                <a:latin typeface="Arial" charset="0"/>
              </a:rPr>
              <a:t>замысла</a:t>
            </a:r>
            <a:r>
              <a:rPr lang="ru-RU" sz="1600" dirty="0">
                <a:solidFill>
                  <a:srgbClr val="CC0000"/>
                </a:solidFill>
                <a:latin typeface="Arial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CC0000"/>
                </a:solidFill>
                <a:latin typeface="Arial" charset="0"/>
              </a:rPr>
              <a:t>действия;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CC0000"/>
                </a:solidFill>
                <a:latin typeface="Arial" charset="0"/>
              </a:rPr>
              <a:t> - наличие </a:t>
            </a:r>
            <a:r>
              <a:rPr lang="ru-RU" sz="1600" b="1" dirty="0">
                <a:solidFill>
                  <a:srgbClr val="CC0000"/>
                </a:solidFill>
                <a:latin typeface="Arial" charset="0"/>
              </a:rPr>
              <a:t>плана</a:t>
            </a:r>
            <a:r>
              <a:rPr lang="ru-RU" sz="1600" dirty="0">
                <a:solidFill>
                  <a:srgbClr val="CC0000"/>
                </a:solidFill>
                <a:latin typeface="Arial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CC0000"/>
                </a:solidFill>
                <a:latin typeface="Arial" charset="0"/>
              </a:rPr>
              <a:t>-  возможность изменить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CC0000"/>
                </a:solidFill>
                <a:latin typeface="Arial" charset="0"/>
              </a:rPr>
              <a:t> </a:t>
            </a:r>
            <a:r>
              <a:rPr lang="ru-RU" sz="1600" b="1" dirty="0">
                <a:solidFill>
                  <a:srgbClr val="CC0000"/>
                </a:solidFill>
                <a:latin typeface="Arial" charset="0"/>
              </a:rPr>
              <a:t>способы действия,</a:t>
            </a:r>
            <a:r>
              <a:rPr lang="ru-RU" sz="1600" dirty="0">
                <a:solidFill>
                  <a:srgbClr val="CC0000"/>
                </a:solidFill>
                <a:latin typeface="Arial" charset="0"/>
              </a:rPr>
              <a:t> если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CC0000"/>
                </a:solidFill>
                <a:latin typeface="Arial" charset="0"/>
              </a:rPr>
              <a:t>меняются обстоятельства;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CC0000"/>
                </a:solidFill>
                <a:latin typeface="Arial" charset="0"/>
              </a:rPr>
              <a:t>- возможность </a:t>
            </a:r>
            <a:r>
              <a:rPr lang="ru-RU" sz="1600" b="1" dirty="0">
                <a:solidFill>
                  <a:srgbClr val="CC0000"/>
                </a:solidFill>
                <a:latin typeface="Arial" charset="0"/>
              </a:rPr>
              <a:t>оценить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CC0000"/>
                </a:solidFill>
                <a:latin typeface="Arial" charset="0"/>
              </a:rPr>
              <a:t> результат действия 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C0000"/>
                </a:solidFill>
                <a:latin typeface="Arial" charset="0"/>
              </a:rPr>
              <a:t>ответить на вопрос</a:t>
            </a:r>
            <a:r>
              <a:rPr lang="ru-RU" sz="1600" dirty="0">
                <a:solidFill>
                  <a:srgbClr val="CC0000"/>
                </a:solidFill>
                <a:latin typeface="Arial" charset="0"/>
              </a:rPr>
              <a:t> –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CC0000"/>
                </a:solidFill>
                <a:latin typeface="Arial" charset="0"/>
              </a:rPr>
              <a:t>зачем это действие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CC0000"/>
                </a:solidFill>
                <a:latin typeface="Arial" charset="0"/>
              </a:rPr>
              <a:t>нужно произвести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C0000"/>
              </a:solidFill>
              <a:latin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C0000"/>
                </a:solidFill>
                <a:latin typeface="Arial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charset="0"/>
            </a:endParaRP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3708400" y="3071813"/>
            <a:ext cx="1905000" cy="1295400"/>
          </a:xfrm>
          <a:prstGeom prst="rightArrow">
            <a:avLst>
              <a:gd name="adj1" fmla="val 50000"/>
              <a:gd name="adj2" fmla="val 3676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107763" dir="18900000" algn="ctr" rotWithShape="0">
              <a:srgbClr val="CC0000">
                <a:alpha val="5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способность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543550" y="2778125"/>
            <a:ext cx="2657475" cy="650875"/>
          </a:xfrm>
          <a:prstGeom prst="rect">
            <a:avLst/>
          </a:prstGeom>
          <a:gradFill rotWithShape="1">
            <a:gsLst>
              <a:gs pos="0">
                <a:srgbClr val="FDFECA"/>
              </a:gs>
              <a:gs pos="100000">
                <a:srgbClr val="FFCCCC"/>
              </a:gs>
            </a:gsLst>
            <a:lin ang="2700000" scaled="1"/>
          </a:gradFill>
          <a:ln w="9525">
            <a:solidFill>
              <a:srgbClr val="FDFECA"/>
            </a:solidFill>
            <a:miter lim="800000"/>
            <a:headEnd/>
            <a:tailEnd/>
          </a:ln>
          <a:effectLst>
            <a:outerShdw dist="107763" dir="18900000" algn="ctr" rotWithShape="0">
              <a:srgbClr val="CC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Что и для чего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делаю  я? 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543550" y="4041775"/>
            <a:ext cx="2711450" cy="650875"/>
          </a:xfrm>
          <a:prstGeom prst="rect">
            <a:avLst/>
          </a:prstGeom>
          <a:gradFill rotWithShape="1">
            <a:gsLst>
              <a:gs pos="0">
                <a:srgbClr val="FDFECA"/>
              </a:gs>
              <a:gs pos="100000">
                <a:srgbClr val="FFCCCC"/>
              </a:gs>
            </a:gsLst>
            <a:lin ang="2700000" scaled="1"/>
          </a:gradFill>
          <a:ln w="9525">
            <a:solidFill>
              <a:srgbClr val="FDFECA"/>
            </a:solidFill>
            <a:miter lim="800000"/>
            <a:headEnd/>
            <a:tailEnd/>
          </a:ln>
          <a:effectLst>
            <a:outerShdw dist="107763" dir="18900000" algn="ctr" rotWithShape="0">
              <a:srgbClr val="CC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Что и в каких целях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делают другие люди?</a:t>
            </a:r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5843588" y="3509963"/>
            <a:ext cx="2057400" cy="3762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C0000"/>
                </a:solidFill>
              </a:rPr>
              <a:t>п о н и м а н и е</a:t>
            </a: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 rot="16200000">
            <a:off x="7972425" y="3508375"/>
            <a:ext cx="457200" cy="381000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3333CC"/>
            </a:solidFill>
            <a:miter lim="800000"/>
            <a:headEnd/>
            <a:tailEnd/>
          </a:ln>
          <a:effectLst>
            <a:outerShdw dist="35921" dir="2700000" algn="ctr" rotWithShape="0">
              <a:srgbClr val="CC0000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7176" name="Text Box 14"/>
          <p:cNvSpPr txBox="1">
            <a:spLocks noChangeArrowheads="1"/>
          </p:cNvSpPr>
          <p:nvPr/>
        </p:nvSpPr>
        <p:spPr bwMode="auto">
          <a:xfrm>
            <a:off x="2071688" y="785813"/>
            <a:ext cx="5562600" cy="376237"/>
          </a:xfrm>
          <a:prstGeom prst="rect">
            <a:avLst/>
          </a:prstGeom>
          <a:solidFill>
            <a:srgbClr val="FDFECA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C0000"/>
                </a:solidFill>
              </a:rPr>
              <a:t>Развитие  способности  организации действий</a:t>
            </a:r>
          </a:p>
        </p:txBody>
      </p:sp>
      <p:sp>
        <p:nvSpPr>
          <p:cNvPr id="7177" name="Text Box 18"/>
          <p:cNvSpPr txBox="1">
            <a:spLocks noChangeArrowheads="1"/>
          </p:cNvSpPr>
          <p:nvPr/>
        </p:nvSpPr>
        <p:spPr bwMode="auto">
          <a:xfrm>
            <a:off x="381000" y="6019800"/>
            <a:ext cx="8167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2"/>
                </a:solidFill>
                <a:latin typeface="Calibri" pitchFamily="34" charset="0"/>
              </a:rPr>
              <a:t>Освоение функции управления и организации               самостоятельность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971600" y="620688"/>
            <a:ext cx="6840760" cy="5554762"/>
            <a:chOff x="0" y="0"/>
            <a:chExt cx="9144000" cy="6967538"/>
          </a:xfrm>
        </p:grpSpPr>
        <p:pic>
          <p:nvPicPr>
            <p:cNvPr id="8194" name="Picture 4" descr="Новый рисунок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96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195" name="Text Box 5"/>
            <p:cNvSpPr txBox="1">
              <a:spLocks noChangeArrowheads="1"/>
            </p:cNvSpPr>
            <p:nvPr/>
          </p:nvSpPr>
          <p:spPr bwMode="auto">
            <a:xfrm rot="2034630">
              <a:off x="4043363" y="5084763"/>
              <a:ext cx="29591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dirty="0"/>
                <a:t>Замысел (цель, мотив): </a:t>
              </a:r>
            </a:p>
            <a:p>
              <a:r>
                <a:rPr lang="ru-RU" b="1" dirty="0"/>
                <a:t>«Что хочу сделать?»</a:t>
              </a:r>
            </a:p>
          </p:txBody>
        </p:sp>
      </p:grpSp>
      <p:sp>
        <p:nvSpPr>
          <p:cNvPr id="8196" name="Text Box 7"/>
          <p:cNvSpPr txBox="1">
            <a:spLocks noChangeArrowheads="1"/>
          </p:cNvSpPr>
          <p:nvPr/>
        </p:nvSpPr>
        <p:spPr bwMode="auto">
          <a:xfrm rot="1134110">
            <a:off x="5021263" y="4359275"/>
            <a:ext cx="3260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Предмет преобразования: </a:t>
            </a:r>
          </a:p>
          <a:p>
            <a:r>
              <a:rPr lang="ru-RU" b="1" dirty="0"/>
              <a:t>«Из чего буду делать?»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5219700" y="3500438"/>
            <a:ext cx="377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Средства: «Чем буду делать?»</a:t>
            </a:r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5648325" y="2557463"/>
            <a:ext cx="2439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Порядок действий: </a:t>
            </a:r>
          </a:p>
          <a:p>
            <a:r>
              <a:rPr lang="ru-RU" b="1" dirty="0"/>
              <a:t>«Как буду делать?»</a:t>
            </a:r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 rot="19375431">
            <a:off x="2627313" y="1052513"/>
            <a:ext cx="36052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Результат – продукт деятельности, отношение к нему и к себе</a:t>
            </a:r>
          </a:p>
        </p:txBody>
      </p:sp>
      <p:sp>
        <p:nvSpPr>
          <p:cNvPr id="8200" name="Rectangle 12"/>
          <p:cNvSpPr>
            <a:spLocks noChangeArrowheads="1"/>
          </p:cNvSpPr>
          <p:nvPr/>
        </p:nvSpPr>
        <p:spPr bwMode="auto">
          <a:xfrm>
            <a:off x="509588" y="3763963"/>
            <a:ext cx="3727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/>
              <a:t>Проблема (задание, задача)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«Замысел – реализация»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Brush Script MT"/>
              <a:buNone/>
            </a:pPr>
            <a:r>
              <a:rPr lang="ru-RU" b="1" smtClean="0"/>
              <a:t>Замысел </a:t>
            </a:r>
            <a:r>
              <a:rPr lang="ru-RU" smtClean="0"/>
              <a:t>– что я (мы) хочу (хотим) сделать, план действий</a:t>
            </a:r>
          </a:p>
          <a:p>
            <a:pPr marL="0" indent="0" algn="ctr">
              <a:buFont typeface="Brush Script MT"/>
              <a:buNone/>
            </a:pPr>
            <a:endParaRPr lang="ru-RU" smtClean="0"/>
          </a:p>
          <a:p>
            <a:pPr marL="0" indent="0" algn="ctr">
              <a:buFont typeface="Brush Script MT"/>
              <a:buNone/>
            </a:pPr>
            <a:endParaRPr lang="ru-RU" b="1" smtClean="0"/>
          </a:p>
          <a:p>
            <a:pPr marL="0" indent="0" algn="ctr">
              <a:buFont typeface="Brush Script MT"/>
              <a:buNone/>
            </a:pPr>
            <a:endParaRPr lang="ru-RU" b="1" smtClean="0"/>
          </a:p>
          <a:p>
            <a:pPr marL="0" indent="0" algn="ctr">
              <a:buFont typeface="Brush Script MT"/>
              <a:buNone/>
            </a:pPr>
            <a:r>
              <a:rPr lang="ru-RU" b="1" smtClean="0"/>
              <a:t>Реализация</a:t>
            </a:r>
            <a:r>
              <a:rPr lang="ru-RU" smtClean="0"/>
              <a:t> – что получается (получилось) на самом деле.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257675" y="3141663"/>
            <a:ext cx="484188" cy="977900"/>
          </a:xfrm>
          <a:prstGeom prst="downArrow">
            <a:avLst>
              <a:gd name="adj1" fmla="val 50000"/>
              <a:gd name="adj2" fmla="val 42528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739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675" y="1916113"/>
            <a:ext cx="6196013" cy="38068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Brush Script MT" pitchFamily="66" charset="0"/>
              <a:buChar char="O"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Отсутствие четкой постановки цели (задания)</a:t>
            </a:r>
          </a:p>
          <a:p>
            <a:pPr marL="274320" indent="-274320" fontAlgn="auto">
              <a:spcAft>
                <a:spcPts val="0"/>
              </a:spcAft>
              <a:buFont typeface="Brush Script MT" pitchFamily="66" charset="0"/>
              <a:buChar char="O"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Разделение на группы</a:t>
            </a:r>
          </a:p>
          <a:p>
            <a:pPr marL="274320" indent="-274320" fontAlgn="auto">
              <a:spcAft>
                <a:spcPts val="0"/>
              </a:spcAft>
              <a:buFont typeface="Brush Script MT" pitchFamily="66" charset="0"/>
              <a:buChar char="O"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Отдельный набор материалов и инструментов для каждой группы</a:t>
            </a:r>
          </a:p>
          <a:p>
            <a:pPr marL="274320" indent="-274320" fontAlgn="auto">
              <a:spcAft>
                <a:spcPts val="0"/>
              </a:spcAft>
              <a:buFont typeface="Brush Script MT" pitchFamily="66" charset="0"/>
              <a:buChar char="O"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 было предложено никаких эскизов шляп, пошаговой инструкции, журналов мод и т.д.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Задания для работы «сообща»: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Способствуют формированию у ребенка умения </a:t>
            </a:r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1. работать в группе, договариваться, </a:t>
            </a:r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2. распределять действия, </a:t>
            </a:r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3. слышать и слушать друг друга, </a:t>
            </a:r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4. находить общее решение для реализации общего замысла.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4508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5"/>
                </a:solidFill>
              </a:rPr>
              <a:t>Рефлексия ЗУН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115616" y="1556792"/>
            <a:ext cx="3240360" cy="4167351"/>
          </a:xfrm>
          <a:scene3d>
            <a:camera prst="perspectiveLeft"/>
            <a:lightRig rig="threePt" dir="t"/>
          </a:scene3d>
          <a:sp3d>
            <a:bevelT w="139700" h="139700" prst="divo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Выстраивание замысла:</a:t>
            </a:r>
          </a:p>
          <a:p>
            <a:pPr marL="457200" indent="-457200" fontAlgn="auto">
              <a:spcAft>
                <a:spcPts val="0"/>
              </a:spcAft>
              <a:buFont typeface="Brush Script MT" pitchFamily="66" charset="0"/>
              <a:buAutoNum type="arabicPeriod"/>
              <a:defRPr/>
            </a:pPr>
            <a:r>
              <a:rPr lang="ru-RU" sz="1800" dirty="0" smtClean="0"/>
              <a:t>Что вы хотите сделать?</a:t>
            </a:r>
          </a:p>
          <a:p>
            <a:pPr marL="457200" indent="-457200" fontAlgn="auto">
              <a:spcAft>
                <a:spcPts val="0"/>
              </a:spcAft>
              <a:buFont typeface="Brush Script MT" pitchFamily="66" charset="0"/>
              <a:buAutoNum type="arabicPeriod"/>
              <a:defRPr/>
            </a:pPr>
            <a:r>
              <a:rPr lang="ru-RU" sz="1800" dirty="0" smtClean="0"/>
              <a:t>Для чего вы это будете делать?</a:t>
            </a:r>
            <a:endParaRPr lang="ru-RU" sz="1800" dirty="0"/>
          </a:p>
          <a:p>
            <a:pPr marL="457200" indent="-457200" fontAlgn="auto">
              <a:spcAft>
                <a:spcPts val="0"/>
              </a:spcAft>
              <a:buFont typeface="Brush Script MT" pitchFamily="66" charset="0"/>
              <a:buAutoNum type="arabicPeriod"/>
              <a:defRPr/>
            </a:pPr>
            <a:r>
              <a:rPr lang="ru-RU" sz="1800" dirty="0" smtClean="0"/>
              <a:t>Как вы это собираетесь делать?</a:t>
            </a:r>
          </a:p>
          <a:p>
            <a:pPr marL="457200" indent="-457200" fontAlgn="auto">
              <a:spcAft>
                <a:spcPts val="0"/>
              </a:spcAft>
              <a:buFont typeface="Brush Script MT" pitchFamily="66" charset="0"/>
              <a:buAutoNum type="arabicPeriod"/>
              <a:defRPr/>
            </a:pPr>
            <a:r>
              <a:rPr lang="ru-RU" sz="1800" dirty="0" smtClean="0"/>
              <a:t>В какой последовательности?</a:t>
            </a:r>
          </a:p>
          <a:p>
            <a:pPr marL="457200" indent="-457200" fontAlgn="auto">
              <a:spcAft>
                <a:spcPts val="0"/>
              </a:spcAft>
              <a:buFont typeface="Brush Script MT" pitchFamily="66" charset="0"/>
              <a:buAutoNum type="arabicPeriod"/>
              <a:defRPr/>
            </a:pPr>
            <a:r>
              <a:rPr lang="ru-RU" sz="1800" dirty="0" smtClean="0"/>
              <a:t>Что вам нужно для работы?</a:t>
            </a:r>
            <a:endParaRPr lang="ru-RU" sz="1800" dirty="0"/>
          </a:p>
        </p:txBody>
      </p:sp>
      <p:sp>
        <p:nvSpPr>
          <p:cNvPr id="7" name="Объект 4"/>
          <p:cNvSpPr>
            <a:spLocks noGrp="1"/>
          </p:cNvSpPr>
          <p:nvPr>
            <p:ph sz="quarter" idx="14"/>
          </p:nvPr>
        </p:nvSpPr>
        <p:spPr>
          <a:xfrm>
            <a:off x="4716017" y="1340768"/>
            <a:ext cx="3528392" cy="4383087"/>
          </a:xfrm>
          <a:scene3d>
            <a:camera prst="perspectiveLeft"/>
            <a:lightRig rig="threePt" dir="t"/>
          </a:scene3d>
          <a:sp3d>
            <a:bevelT w="139700" h="139700" prst="divo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Анализ реализации:</a:t>
            </a:r>
          </a:p>
          <a:p>
            <a:pPr marL="457200" indent="-457200" fontAlgn="auto">
              <a:spcAft>
                <a:spcPts val="0"/>
              </a:spcAft>
              <a:buFont typeface="Brush Script MT" pitchFamily="66" charset="0"/>
              <a:buAutoNum type="arabicPeriod"/>
              <a:defRPr/>
            </a:pPr>
            <a:r>
              <a:rPr lang="ru-RU" sz="2000" dirty="0" smtClean="0"/>
              <a:t>Что вы сейчас делаете?</a:t>
            </a:r>
          </a:p>
          <a:p>
            <a:pPr marL="457200" indent="-457200" fontAlgn="auto">
              <a:spcAft>
                <a:spcPts val="0"/>
              </a:spcAft>
              <a:buFont typeface="Brush Script MT" pitchFamily="66" charset="0"/>
              <a:buAutoNum type="arabicPeriod"/>
              <a:defRPr/>
            </a:pPr>
            <a:r>
              <a:rPr lang="ru-RU" sz="2000" dirty="0" smtClean="0"/>
              <a:t>А что уже сделали?</a:t>
            </a:r>
          </a:p>
          <a:p>
            <a:pPr marL="457200" indent="-457200" fontAlgn="auto">
              <a:spcAft>
                <a:spcPts val="0"/>
              </a:spcAft>
              <a:buFont typeface="Brush Script MT" pitchFamily="66" charset="0"/>
              <a:buAutoNum type="arabicPeriod"/>
              <a:defRPr/>
            </a:pPr>
            <a:r>
              <a:rPr lang="ru-RU" sz="2000" dirty="0" smtClean="0"/>
              <a:t>В чем будет заключаться ваша дальнейшая работа? (этапы)</a:t>
            </a:r>
          </a:p>
          <a:p>
            <a:pPr marL="457200" indent="-457200" fontAlgn="auto">
              <a:spcAft>
                <a:spcPts val="0"/>
              </a:spcAft>
              <a:buFont typeface="Brush Script MT" pitchFamily="66" charset="0"/>
              <a:buAutoNum type="arabicPeriod"/>
              <a:defRPr/>
            </a:pPr>
            <a:r>
              <a:rPr lang="ru-RU" sz="2000" dirty="0" smtClean="0"/>
              <a:t>У вас получается?</a:t>
            </a:r>
          </a:p>
          <a:p>
            <a:pPr marL="457200" indent="-457200" fontAlgn="auto">
              <a:spcAft>
                <a:spcPts val="0"/>
              </a:spcAft>
              <a:buFont typeface="Brush Script MT" pitchFamily="66" charset="0"/>
              <a:buAutoNum type="arabicPeriod"/>
              <a:defRPr/>
            </a:pPr>
            <a:r>
              <a:rPr lang="ru-RU" sz="2000" dirty="0" smtClean="0"/>
              <a:t>Получается сделать так, как хотели, или вы уже поменяли свой план?</a:t>
            </a:r>
          </a:p>
          <a:p>
            <a:pPr marL="457200" indent="-457200" fontAlgn="auto">
              <a:spcAft>
                <a:spcPts val="0"/>
              </a:spcAft>
              <a:buFont typeface="Brush Script MT" pitchFamily="66" charset="0"/>
              <a:buAutoNum type="arabicPeriod"/>
              <a:defRPr/>
            </a:pPr>
            <a:r>
              <a:rPr lang="ru-RU" sz="2000" dirty="0" smtClean="0"/>
              <a:t>А почему поменяли план, думаете так дальше не получится сделать?</a:t>
            </a:r>
          </a:p>
          <a:p>
            <a:pPr marL="457200" indent="-457200" fontAlgn="auto">
              <a:spcAft>
                <a:spcPts val="0"/>
              </a:spcAft>
              <a:buFont typeface="Brush Script MT" pitchFamily="66" charset="0"/>
              <a:buAutoNum type="arabicPeriod"/>
              <a:defRPr/>
            </a:pPr>
            <a:r>
              <a:rPr lang="ru-RU" sz="2000" dirty="0" smtClean="0"/>
              <a:t>В чем допустили ошибку, когда планировали?</a:t>
            </a:r>
          </a:p>
          <a:p>
            <a:pPr marL="457200" indent="-457200" fontAlgn="auto">
              <a:spcAft>
                <a:spcPts val="0"/>
              </a:spcAft>
              <a:buFont typeface="Brush Script MT" pitchFamily="66" charset="0"/>
              <a:buAutoNum type="arabicPeriod"/>
              <a:defRPr/>
            </a:pPr>
            <a:r>
              <a:rPr lang="ru-RU" sz="2000" dirty="0" smtClean="0"/>
              <a:t>Как надо было придумать с самого начала?</a:t>
            </a:r>
          </a:p>
          <a:p>
            <a:pPr marL="457200" indent="-457200" fontAlgn="auto">
              <a:spcAft>
                <a:spcPts val="0"/>
              </a:spcAft>
              <a:buFont typeface="Brush Script MT" pitchFamily="66" charset="0"/>
              <a:buAutoNum type="arabicPeriod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478213" y="2373313"/>
            <a:ext cx="1800225" cy="1295400"/>
          </a:xfrm>
          <a:prstGeom prst="flowChartPreparation">
            <a:avLst/>
          </a:prstGeom>
          <a:gradFill rotWithShape="1">
            <a:gsLst>
              <a:gs pos="0">
                <a:srgbClr val="FFFFCC">
                  <a:alpha val="21001"/>
                </a:srgbClr>
              </a:gs>
              <a:gs pos="100000">
                <a:srgbClr val="9AF5F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/>
                </a:solidFill>
                <a:latin typeface="Segoe Script" pitchFamily="34" charset="0"/>
              </a:rPr>
              <a:t>воспитанник</a:t>
            </a:r>
            <a:endParaRPr lang="ru-RU" b="1" dirty="0">
              <a:solidFill>
                <a:schemeClr val="accent5"/>
              </a:solidFill>
              <a:latin typeface="Segoe Script" pitchFamily="34" charset="0"/>
            </a:endParaRPr>
          </a:p>
        </p:txBody>
      </p:sp>
      <p:sp>
        <p:nvSpPr>
          <p:cNvPr id="7" name="AutoShape 16"/>
          <p:cNvSpPr>
            <a:spLocks noChangeArrowheads="1"/>
          </p:cNvSpPr>
          <p:nvPr/>
        </p:nvSpPr>
        <p:spPr bwMode="auto">
          <a:xfrm>
            <a:off x="2690813" y="836613"/>
            <a:ext cx="3816350" cy="11525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Умеет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п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редставить и описать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конечный продукт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 своей и общей деятельности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5580063" y="2636838"/>
            <a:ext cx="2724150" cy="103187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Умеет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держивать параметры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 результата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4932363" y="4221163"/>
            <a:ext cx="3371850" cy="11525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Умеет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entury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описывать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последовательность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операций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971550" y="4233863"/>
            <a:ext cx="3492500" cy="11525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Умеет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обнаруживать ошибку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>
            <a:off x="827088" y="2636838"/>
            <a:ext cx="2566987" cy="11525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Умеет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находить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 иной путь для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 реализации замысла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13320" name="TextBox 11"/>
          <p:cNvSpPr txBox="1">
            <a:spLocks noChangeArrowheads="1"/>
          </p:cNvSpPr>
          <p:nvPr/>
        </p:nvSpPr>
        <p:spPr bwMode="auto">
          <a:xfrm>
            <a:off x="1090613" y="5551488"/>
            <a:ext cx="7016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cs typeface="Arial" pitchFamily="34" charset="0"/>
              </a:rPr>
              <a:t>Материал действий – дела, связанные с изготовлением простых вещей, художественные работы, бытовые дела и игры. Сложность – 7 последовательных операций в незнакомой работе.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106</TotalTime>
  <Words>515</Words>
  <Application>Microsoft Office PowerPoint</Application>
  <PresentationFormat>Экран (4:3)</PresentationFormat>
  <Paragraphs>103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Arial</vt:lpstr>
      <vt:lpstr>Constantia</vt:lpstr>
      <vt:lpstr>Brush Script MT</vt:lpstr>
      <vt:lpstr>Calibri</vt:lpstr>
      <vt:lpstr>Franklin Gothic Book</vt:lpstr>
      <vt:lpstr>Rage Italic</vt:lpstr>
      <vt:lpstr>Arial Black</vt:lpstr>
      <vt:lpstr>Batang</vt:lpstr>
      <vt:lpstr>Segoe Script</vt:lpstr>
      <vt:lpstr>Century</vt:lpstr>
      <vt:lpstr>Кнопка</vt:lpstr>
      <vt:lpstr>«Развитие способности организации действий  у старших дошкольников»</vt:lpstr>
      <vt:lpstr>Цель  мастер – класса :  </vt:lpstr>
      <vt:lpstr>Слайд 3</vt:lpstr>
      <vt:lpstr>Слайд 4</vt:lpstr>
      <vt:lpstr>«Замысел – реализация»</vt:lpstr>
      <vt:lpstr>Слайд 6</vt:lpstr>
      <vt:lpstr>Задания для работы «сообща»:</vt:lpstr>
      <vt:lpstr>Рефлексия ЗУН</vt:lpstr>
      <vt:lpstr>Слайд 9</vt:lpstr>
      <vt:lpstr>Рефлексия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способности организации действий  у старших дошкольников»</dc:title>
  <dc:creator>user</dc:creator>
  <cp:lastModifiedBy>Admin</cp:lastModifiedBy>
  <cp:revision>13</cp:revision>
  <dcterms:created xsi:type="dcterms:W3CDTF">2011-01-19T17:40:55Z</dcterms:created>
  <dcterms:modified xsi:type="dcterms:W3CDTF">2015-02-13T12:16:32Z</dcterms:modified>
</cp:coreProperties>
</file>