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 varScale="1">
        <p:scale>
          <a:sx n="68" d="100"/>
          <a:sy n="68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88640"/>
            <a:ext cx="835292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Город на Неве</a:t>
            </a:r>
            <a:endParaRPr lang="ru-RU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3314" name="Picture 2" descr="http://zaicevagora.ru/images/UYaItUtt20XGex9cpITpU6dMzEWODJ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7704856" cy="50788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869160"/>
            <a:ext cx="8229600" cy="172819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Comic Sans MS" pitchFamily="66" charset="0"/>
              </a:rPr>
              <a:t>В Санкт- Петербурге много храмов, соборов, церквей. Самые известные -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Исаакиевский</a:t>
            </a:r>
            <a:r>
              <a:rPr lang="ru-RU" dirty="0" smtClean="0">
                <a:latin typeface="Comic Sans MS" pitchFamily="66" charset="0"/>
              </a:rPr>
              <a:t> и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Казанский соборы</a:t>
            </a:r>
            <a:r>
              <a:rPr lang="ru-RU" dirty="0" smtClean="0">
                <a:latin typeface="Comic Sans MS" pitchFamily="66" charset="0"/>
              </a:rPr>
              <a:t>.</a:t>
            </a:r>
            <a:endParaRPr lang="ru-RU" dirty="0"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79512" y="836712"/>
            <a:ext cx="8713789" cy="3382963"/>
            <a:chOff x="113" y="709"/>
            <a:chExt cx="5489" cy="2131"/>
          </a:xfrm>
        </p:grpSpPr>
        <p:pic>
          <p:nvPicPr>
            <p:cNvPr id="5" name="Picture 6" descr="1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0" y="709"/>
              <a:ext cx="2722" cy="213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6" name="Picture 4" descr="1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3" y="709"/>
              <a:ext cx="2677" cy="208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09120"/>
            <a:ext cx="8229600" cy="2348880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dirty="0" smtClean="0">
                <a:latin typeface="Comic Sans MS" pitchFamily="66" charset="0"/>
              </a:rPr>
              <a:t>Санкт - Петербург называют Северной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dirty="0" smtClean="0">
                <a:latin typeface="Comic Sans MS" pitchFamily="66" charset="0"/>
              </a:rPr>
              <a:t>Венецией</a:t>
            </a:r>
            <a:r>
              <a:rPr lang="ru-RU" dirty="0" smtClean="0">
                <a:latin typeface="Comic Sans MS" pitchFamily="66" charset="0"/>
              </a:rPr>
              <a:t>. Здесь много рек, каналов, мостов.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dirty="0" smtClean="0">
                <a:latin typeface="Comic Sans MS" pitchFamily="66" charset="0"/>
              </a:rPr>
              <a:t>Особенно знамениты разводные мосты.</a:t>
            </a:r>
          </a:p>
          <a:p>
            <a:endParaRPr lang="ru-RU" dirty="0"/>
          </a:p>
        </p:txBody>
      </p:sp>
      <p:pic>
        <p:nvPicPr>
          <p:cNvPr id="4" name="Picture 4" descr="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60648"/>
            <a:ext cx="7200800" cy="3960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365104"/>
            <a:ext cx="8229600" cy="1761059"/>
          </a:xfrm>
        </p:spPr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Но достопримечательностями являются не только разводные мосты. Очень известен </a:t>
            </a:r>
            <a:r>
              <a:rPr lang="ru-RU" u="sng" dirty="0" smtClean="0">
                <a:solidFill>
                  <a:srgbClr val="FF0000"/>
                </a:solidFill>
                <a:latin typeface="Comic Sans MS" pitchFamily="66" charset="0"/>
              </a:rPr>
              <a:t>Аничков мост</a:t>
            </a:r>
            <a:r>
              <a:rPr lang="ru-RU" dirty="0" smtClean="0">
                <a:latin typeface="Comic Sans MS" pitchFamily="66" charset="0"/>
              </a:rPr>
              <a:t>.</a:t>
            </a:r>
            <a:endParaRPr lang="ru-RU" dirty="0"/>
          </a:p>
        </p:txBody>
      </p:sp>
      <p:pic>
        <p:nvPicPr>
          <p:cNvPr id="4" name="Picture 4" descr="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8640"/>
            <a:ext cx="7128792" cy="3956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157192"/>
            <a:ext cx="8229600" cy="1440160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dirty="0" smtClean="0">
                <a:latin typeface="Comic Sans MS" pitchFamily="66" charset="0"/>
              </a:rPr>
              <a:t>Статуи на мосту изображают 4 разные </a:t>
            </a:r>
          </a:p>
          <a:p>
            <a:pPr algn="ctr">
              <a:buFontTx/>
              <a:buNone/>
            </a:pPr>
            <a:r>
              <a:rPr lang="ru-RU" dirty="0" smtClean="0">
                <a:latin typeface="Comic Sans MS" pitchFamily="66" charset="0"/>
              </a:rPr>
              <a:t>стадии покорения коня.</a:t>
            </a:r>
          </a:p>
          <a:p>
            <a:endParaRPr lang="ru-RU" dirty="0"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755576" y="332656"/>
            <a:ext cx="7667625" cy="4751388"/>
            <a:chOff x="431" y="346"/>
            <a:chExt cx="4830" cy="2993"/>
          </a:xfrm>
        </p:grpSpPr>
        <p:pic>
          <p:nvPicPr>
            <p:cNvPr id="5" name="Picture 5" descr="2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16" y="346"/>
              <a:ext cx="2245" cy="299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6" name="Picture 6" descr="1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1" y="346"/>
              <a:ext cx="2186" cy="299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941168"/>
            <a:ext cx="8229600" cy="1184995"/>
          </a:xfrm>
        </p:spPr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А у </a:t>
            </a:r>
            <a:r>
              <a:rPr lang="ru-RU" u="sng" dirty="0" smtClean="0">
                <a:solidFill>
                  <a:srgbClr val="FF0000"/>
                </a:solidFill>
                <a:latin typeface="Comic Sans MS" pitchFamily="66" charset="0"/>
              </a:rPr>
              <a:t>Египетского моста</a:t>
            </a:r>
            <a:r>
              <a:rPr lang="ru-RU" dirty="0" smtClean="0">
                <a:latin typeface="Comic Sans MS" pitchFamily="66" charset="0"/>
              </a:rPr>
              <a:t> вы увидите сфинкса.</a:t>
            </a:r>
          </a:p>
          <a:p>
            <a:endParaRPr lang="ru-RU" dirty="0"/>
          </a:p>
        </p:txBody>
      </p:sp>
      <p:pic>
        <p:nvPicPr>
          <p:cNvPr id="4" name="Picture 4" descr="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8640"/>
            <a:ext cx="6264696" cy="45375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548680"/>
            <a:ext cx="4762872" cy="6309320"/>
          </a:xfrm>
        </p:spPr>
        <p:txBody>
          <a:bodyPr>
            <a:normAutofit lnSpcReduction="10000"/>
          </a:bodyPr>
          <a:lstStyle/>
          <a:p>
            <a:pPr algn="r">
              <a:buFontTx/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Comic Sans MS" pitchFamily="66" charset="0"/>
              </a:rPr>
              <a:t>В Санкт–Петербурге несколько памятников Петру I. Одним из символов города считают памятник, поставленный на Сенатской площади по указу </a:t>
            </a:r>
            <a:r>
              <a:rPr lang="ru-RU" dirty="0" smtClean="0">
                <a:latin typeface="Comic Sans MS" pitchFamily="66" charset="0"/>
              </a:rPr>
              <a:t>императрицы </a:t>
            </a:r>
            <a:r>
              <a:rPr lang="ru-RU" dirty="0" smtClean="0">
                <a:latin typeface="Comic Sans MS" pitchFamily="66" charset="0"/>
              </a:rPr>
              <a:t>Екатерины II. Чаще его называют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Медный всадник.</a:t>
            </a:r>
          </a:p>
          <a:p>
            <a:endParaRPr lang="ru-RU" dirty="0"/>
          </a:p>
        </p:txBody>
      </p:sp>
      <p:pic>
        <p:nvPicPr>
          <p:cNvPr id="4" name="Picture 4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32656"/>
            <a:ext cx="4104704" cy="57601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33CC"/>
                </a:solidFill>
                <a:latin typeface="Comic Sans MS" pitchFamily="66" charset="0"/>
              </a:rPr>
              <a:t>Найди герб </a:t>
            </a:r>
            <a:br>
              <a:rPr lang="ru-RU" dirty="0" smtClean="0">
                <a:solidFill>
                  <a:srgbClr val="0033CC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0033CC"/>
                </a:solidFill>
                <a:latin typeface="Comic Sans MS" pitchFamily="66" charset="0"/>
              </a:rPr>
              <a:t>Санкт-Петербурга.</a:t>
            </a:r>
            <a:endParaRPr lang="ru-RU" dirty="0"/>
          </a:p>
        </p:txBody>
      </p:sp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395288" y="1916113"/>
            <a:ext cx="8316912" cy="2130425"/>
            <a:chOff x="249" y="890"/>
            <a:chExt cx="5239" cy="1342"/>
          </a:xfrm>
        </p:grpSpPr>
        <p:pic>
          <p:nvPicPr>
            <p:cNvPr id="7" name="Picture 4" descr="ffjh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9" y="890"/>
              <a:ext cx="5239" cy="1342"/>
            </a:xfrm>
            <a:prstGeom prst="rect">
              <a:avLst/>
            </a:prstGeom>
            <a:noFill/>
          </p:spPr>
        </p:pic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1338" y="979"/>
              <a:ext cx="23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200">
                  <a:solidFill>
                    <a:srgbClr val="FF0000"/>
                  </a:solidFill>
                  <a:latin typeface="Comic Sans MS" pitchFamily="66" charset="0"/>
                </a:rPr>
                <a:t>1</a:t>
              </a: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5148" y="979"/>
              <a:ext cx="2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200">
                  <a:solidFill>
                    <a:srgbClr val="FF0000"/>
                  </a:solidFill>
                  <a:latin typeface="Comic Sans MS" pitchFamily="66" charset="0"/>
                </a:rPr>
                <a:t>4</a:t>
              </a: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3878" y="981"/>
              <a:ext cx="2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200">
                  <a:solidFill>
                    <a:srgbClr val="FF0000"/>
                  </a:solidFill>
                  <a:latin typeface="Comic Sans MS" pitchFamily="66" charset="0"/>
                </a:rPr>
                <a:t>3</a:t>
              </a: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2608" y="981"/>
              <a:ext cx="2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200">
                  <a:solidFill>
                    <a:srgbClr val="FF0000"/>
                  </a:solidFill>
                  <a:latin typeface="Comic Sans MS" pitchFamily="66" charset="0"/>
                </a:rPr>
                <a:t>2</a:t>
              </a:r>
            </a:p>
          </p:txBody>
        </p:sp>
      </p:grpSp>
      <p:sp>
        <p:nvSpPr>
          <p:cNvPr id="13" name="Овал 12"/>
          <p:cNvSpPr/>
          <p:nvPr/>
        </p:nvSpPr>
        <p:spPr>
          <a:xfrm>
            <a:off x="4283968" y="1556792"/>
            <a:ext cx="2088232" cy="266429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335" y="1772817"/>
            <a:ext cx="911332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Презентацию подготовила</a:t>
            </a:r>
          </a:p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воспитатель </a:t>
            </a:r>
          </a:p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ГБДОУ №5 Гордеева Л.В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09120"/>
            <a:ext cx="8229600" cy="1944216"/>
          </a:xfrm>
        </p:spPr>
        <p:txBody>
          <a:bodyPr>
            <a:normAutofit lnSpcReduction="10000"/>
          </a:bodyPr>
          <a:lstStyle/>
          <a:p>
            <a:pPr algn="ctr">
              <a:buFontTx/>
              <a:buNone/>
            </a:pPr>
            <a:r>
              <a:rPr lang="ru-RU" sz="4000" dirty="0" smtClean="0">
                <a:latin typeface="Comic Sans MS" pitchFamily="66" charset="0"/>
              </a:rPr>
              <a:t>Санкт-Петербург – один из самых красивых городов мира. </a:t>
            </a:r>
          </a:p>
          <a:p>
            <a:pPr algn="ctr">
              <a:buFontTx/>
              <a:buNone/>
            </a:pPr>
            <a:r>
              <a:rPr lang="ru-RU" sz="4000" dirty="0" smtClean="0">
                <a:latin typeface="Comic Sans MS" pitchFamily="66" charset="0"/>
              </a:rPr>
              <a:t>	Он стоит на реке Неве.</a:t>
            </a:r>
          </a:p>
          <a:p>
            <a:endParaRPr lang="ru-RU" dirty="0"/>
          </a:p>
        </p:txBody>
      </p:sp>
      <p:pic>
        <p:nvPicPr>
          <p:cNvPr id="9" name="Picture 6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0648"/>
            <a:ext cx="7554912" cy="4002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20072" y="476672"/>
            <a:ext cx="3682752" cy="5976664"/>
          </a:xfrm>
        </p:spPr>
        <p:txBody>
          <a:bodyPr/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ru-RU" dirty="0" smtClean="0">
                <a:latin typeface="Comic Sans MS" pitchFamily="66" charset="0"/>
              </a:rPr>
              <a:t>Санкт-Петербург 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ru-RU" dirty="0" smtClean="0">
                <a:latin typeface="Comic Sans MS" pitchFamily="66" charset="0"/>
              </a:rPr>
              <a:t>основал 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Пётр Первый.</a:t>
            </a:r>
            <a:r>
              <a:rPr lang="ru-RU" dirty="0" smtClean="0">
                <a:latin typeface="Comic Sans MS" pitchFamily="66" charset="0"/>
              </a:rPr>
              <a:t> </a:t>
            </a:r>
          </a:p>
          <a:p>
            <a:pPr algn="r">
              <a:lnSpc>
                <a:spcPct val="90000"/>
              </a:lnSpc>
              <a:buFontTx/>
              <a:buNone/>
            </a:pPr>
            <a:endParaRPr lang="ru-RU" dirty="0" smtClean="0">
              <a:latin typeface="Comic Sans MS" pitchFamily="66" charset="0"/>
            </a:endParaRPr>
          </a:p>
          <a:p>
            <a:pPr algn="r">
              <a:lnSpc>
                <a:spcPct val="90000"/>
              </a:lnSpc>
              <a:buFontTx/>
              <a:buNone/>
            </a:pPr>
            <a:r>
              <a:rPr lang="ru-RU" dirty="0" smtClean="0">
                <a:latin typeface="Comic Sans MS" pitchFamily="66" charset="0"/>
              </a:rPr>
              <a:t>16 мая 1703 года 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ru-RU" dirty="0" smtClean="0">
                <a:latin typeface="Comic Sans MS" pitchFamily="66" charset="0"/>
              </a:rPr>
              <a:t>в устье реки Невы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ru-RU" dirty="0" smtClean="0">
                <a:latin typeface="Comic Sans MS" pitchFamily="66" charset="0"/>
              </a:rPr>
              <a:t> был заложен 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ru-RU" dirty="0" smtClean="0">
                <a:latin typeface="Comic Sans MS" pitchFamily="66" charset="0"/>
              </a:rPr>
              <a:t>град Петров.</a:t>
            </a:r>
          </a:p>
          <a:p>
            <a:pPr algn="just"/>
            <a:endParaRPr lang="ru-RU" dirty="0"/>
          </a:p>
        </p:txBody>
      </p:sp>
      <p:pic>
        <p:nvPicPr>
          <p:cNvPr id="4" name="Picture 4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3911600" cy="51133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33CC"/>
                </a:solidFill>
                <a:latin typeface="Comic Sans MS" pitchFamily="66" charset="0"/>
              </a:rPr>
              <a:t>Герб Санкт-Петербурга.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60032" y="1628800"/>
            <a:ext cx="4125144" cy="5040560"/>
          </a:xfr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dirty="0" smtClean="0">
                <a:latin typeface="Comic Sans MS" pitchFamily="66" charset="0"/>
              </a:rPr>
              <a:t>Вспомни, что такое герб?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(Это эмблема города)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ru-RU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dirty="0" smtClean="0">
                <a:latin typeface="Comic Sans MS" pitchFamily="66" charset="0"/>
              </a:rPr>
              <a:t>2.  Рассмотри герб Санкт-Петербурга и расскажи, что на нём изображено?</a:t>
            </a:r>
          </a:p>
          <a:p>
            <a:endParaRPr lang="ru-RU" dirty="0"/>
          </a:p>
        </p:txBody>
      </p:sp>
      <p:pic>
        <p:nvPicPr>
          <p:cNvPr id="4" name="Picture 4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4179441" cy="43997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61048"/>
            <a:ext cx="8229600" cy="266429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Comic Sans MS" pitchFamily="66" charset="0"/>
              </a:rPr>
              <a:t>На гербе и флаге Санкт-Петербурга изображены: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скипетр</a:t>
            </a:r>
            <a:r>
              <a:rPr lang="ru-RU" dirty="0" smtClean="0">
                <a:latin typeface="Comic Sans MS" pitchFamily="66" charset="0"/>
              </a:rPr>
              <a:t> как символ столицы и императорской власти,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морской якорь</a:t>
            </a:r>
            <a:r>
              <a:rPr lang="ru-RU" dirty="0" smtClean="0">
                <a:latin typeface="Comic Sans MS" pitchFamily="66" charset="0"/>
              </a:rPr>
              <a:t> как символ морского порта и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речной якорь</a:t>
            </a:r>
            <a:r>
              <a:rPr lang="ru-RU" dirty="0" smtClean="0">
                <a:latin typeface="Comic Sans MS" pitchFamily="66" charset="0"/>
              </a:rPr>
              <a:t> как символ речного порта.</a:t>
            </a:r>
            <a:endParaRPr lang="ru-RU" dirty="0"/>
          </a:p>
        </p:txBody>
      </p:sp>
      <p:pic>
        <p:nvPicPr>
          <p:cNvPr id="4" name="Picture 4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3600450" cy="37893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5" descr="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836712"/>
            <a:ext cx="3681413" cy="2576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81128"/>
            <a:ext cx="8229600" cy="2016224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Comic Sans MS" pitchFamily="66" charset="0"/>
              </a:rPr>
              <a:t>В Санкт-Петербурге очень много достопримечательностей.  Если вы живете в этом городе, то что вас удивило и поразило в нём?</a:t>
            </a:r>
            <a:endParaRPr lang="ru-RU" dirty="0"/>
          </a:p>
        </p:txBody>
      </p:sp>
      <p:pic>
        <p:nvPicPr>
          <p:cNvPr id="4" name="Picture 17" descr="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4205801" cy="29304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13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147378" cy="27372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14" descr="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2204864"/>
            <a:ext cx="3528392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6016" y="260648"/>
            <a:ext cx="4427984" cy="63695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>
                <a:latin typeface="Comic Sans MS" pitchFamily="66" charset="0"/>
              </a:rPr>
              <a:t> 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u="sng" dirty="0" smtClean="0">
                <a:solidFill>
                  <a:srgbClr val="FF0000"/>
                </a:solidFill>
                <a:latin typeface="Comic Sans MS" pitchFamily="66" charset="0"/>
              </a:rPr>
              <a:t>Адмиралтейство</a:t>
            </a:r>
            <a:r>
              <a:rPr lang="ru-RU" dirty="0" smtClean="0">
                <a:latin typeface="Comic Sans MS" pitchFamily="66" charset="0"/>
              </a:rPr>
              <a:t> строилось как верфь по чертежам, подписанным самим Петром I. Строительство парусных кораблей на Адмиралтейской верфи продолжалось до 1844 года </a:t>
            </a:r>
          </a:p>
          <a:p>
            <a:endParaRPr lang="ru-RU" dirty="0"/>
          </a:p>
        </p:txBody>
      </p:sp>
      <p:pic>
        <p:nvPicPr>
          <p:cNvPr id="5" name="Picture 4" descr="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3887787" cy="57610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365104"/>
            <a:ext cx="8229600" cy="2492896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Comic Sans MS" pitchFamily="66" charset="0"/>
              </a:rPr>
              <a:t>Санкт - Петербург более 200 лет был столицей России. В середине 18 века на набережной Невы был построен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Зимний дворец</a:t>
            </a:r>
            <a:r>
              <a:rPr lang="ru-RU" dirty="0" smtClean="0">
                <a:latin typeface="Comic Sans MS" pitchFamily="66" charset="0"/>
              </a:rPr>
              <a:t> – резиденция русских царей.</a:t>
            </a:r>
            <a:endParaRPr lang="ru-RU" dirty="0"/>
          </a:p>
        </p:txBody>
      </p:sp>
      <p:pic>
        <p:nvPicPr>
          <p:cNvPr id="4" name="Picture 4" descr="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0"/>
            <a:ext cx="6984776" cy="4310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157192"/>
            <a:ext cx="8229600" cy="1296144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dirty="0" smtClean="0">
                <a:latin typeface="Comic Sans MS" pitchFamily="66" charset="0"/>
              </a:rPr>
              <a:t>	Сейчас там располагается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dirty="0" smtClean="0">
                <a:latin typeface="Comic Sans MS" pitchFamily="66" charset="0"/>
              </a:rPr>
              <a:t> 	музей </a:t>
            </a:r>
            <a:r>
              <a:rPr lang="ru-RU" u="sng" dirty="0" smtClean="0">
                <a:solidFill>
                  <a:srgbClr val="FF0000"/>
                </a:solidFill>
                <a:latin typeface="Comic Sans MS" pitchFamily="66" charset="0"/>
              </a:rPr>
              <a:t>Эрмитаж</a:t>
            </a:r>
            <a:r>
              <a:rPr lang="ru-RU" dirty="0" smtClean="0">
                <a:latin typeface="Comic Sans MS" pitchFamily="66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Picture 7" descr="Рисунок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7562850" cy="4737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</TotalTime>
  <Words>242</Words>
  <Application>Microsoft Office PowerPoint</Application>
  <PresentationFormat>Экран (4:3)</PresentationFormat>
  <Paragraphs>39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Герб Санкт-Петербурга.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Найди герб  Санкт-Петербурга.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</cp:revision>
  <dcterms:created xsi:type="dcterms:W3CDTF">2014-10-21T17:44:52Z</dcterms:created>
  <dcterms:modified xsi:type="dcterms:W3CDTF">2014-10-21T18:30:38Z</dcterms:modified>
</cp:coreProperties>
</file>