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80" r:id="rId9"/>
    <p:sldId id="262" r:id="rId10"/>
    <p:sldId id="265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CC1B7-0E88-4F32-943D-91EAB36513FD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5797-45F6-43DB-8818-15304B436A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BA6625-0C67-47C1-885D-4EEDB4EDE980}" type="datetimeFigureOut">
              <a:rPr lang="ru-RU" smtClean="0"/>
              <a:pPr/>
              <a:t>05.12.2014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086053-F294-41C9-9962-E828E39CC6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80729"/>
            <a:ext cx="7117180" cy="18001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Консультация для воспитателей:</a:t>
            </a:r>
            <a:br>
              <a:rPr lang="ru-RU" sz="2800" dirty="0" smtClean="0"/>
            </a:br>
            <a:r>
              <a:rPr lang="ru-RU" sz="2800" dirty="0" smtClean="0"/>
              <a:t>Основные задачи образовательной области «Речевое развитие»</a:t>
            </a:r>
            <a:br>
              <a:rPr lang="ru-RU" sz="2800" dirty="0" smtClean="0"/>
            </a:br>
            <a:r>
              <a:rPr lang="ru-RU" sz="1800" dirty="0" smtClean="0"/>
              <a:t>(старший дошкольный возраст)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Учитель-логопед Ишанова И.Ю.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Дошкольное отделение «Созвездие» ГБОУ гимназии 625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43204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серии из 3х картин для составления рассказа.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лист6\лист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9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48073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Схематический план для составления рассказа-описания.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24935" cy="5688632"/>
          </a:xfrm>
        </p:spPr>
      </p:pic>
    </p:spTree>
    <p:extLst>
      <p:ext uri="{BB962C8B-B14F-4D97-AF65-F5344CB8AC3E}">
        <p14:creationId xmlns:p14="http://schemas.microsoft.com/office/powerpoint/2010/main" val="32036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576064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latin typeface="Times New Roman"/>
                <a:ea typeface="Calibri"/>
                <a:cs typeface="Times New Roman"/>
              </a:rPr>
              <a:t>ПОДГОТОВКА К ОБУЧЕНИЮ ГРАМОТЕ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3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Дети должны усвоить понятия «звук», «буква», «слог», «слово», «предложение».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Образовательная деятельность в данном подразделе направлена на формирование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стойких умений и навыков в следующих видах деятельности: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 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Дифференцировать гласные и согласные звуки;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Дифференцировать согласные звуки по глухости-звонкости, твердости-мягкости;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Определять количество слогов в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слове, </a:t>
            </a:r>
            <a:r>
              <a:rPr lang="ru-RU" sz="2600" smtClean="0">
                <a:latin typeface="Times New Roman"/>
                <a:ea typeface="Calibri"/>
                <a:cs typeface="Times New Roman"/>
              </a:rPr>
              <a:t>ударный слог;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Подбирать слова с заданным количеством слогов;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Определять количество слов в предложении;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Составлять предложения с заданным количеством слов;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9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5904655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Выполнять звуковой анализ односложных и двухсложных слов без стечения согласных (дом, каша);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Выполнять звуковой анализ односложных и двухсложных слов со стечением согласных (стол, кошка);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Преобразовывать слова путем замены, перестановки, добавления звуков;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Познакомиться с печатными буквами русского алфавита. 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200" dirty="0">
                <a:latin typeface="Times New Roman"/>
                <a:ea typeface="Calibri"/>
                <a:cs typeface="Times New Roman"/>
              </a:rPr>
              <a:t>Складывать и читать прямые и обратные слоги, слоги со стечением 2-х согласных букв; читать односложные, двухсложные, трехсложные слова без стечения согласных, со стечением согласных в одном из слогов.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Здесь же должна  проводится работа по предупреждению возникновения дисграфии и дислексии.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8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68952" cy="79208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Карточки-схемы для обозначения звуков: гласный, твердый согласный, мягкий согласный.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776863" cy="5400600"/>
          </a:xfrm>
        </p:spPr>
      </p:pic>
    </p:spTree>
    <p:extLst>
      <p:ext uri="{BB962C8B-B14F-4D97-AF65-F5344CB8AC3E}">
        <p14:creationId xmlns:p14="http://schemas.microsoft.com/office/powerpoint/2010/main" val="20118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8064896" cy="79208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Карточки-схемы для обозначения звуков: согласные глухие-звонкие,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твердые-мягкие (использовались для подготовительной группы).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488831" cy="5328592"/>
          </a:xfrm>
        </p:spPr>
      </p:pic>
    </p:spTree>
    <p:extLst>
      <p:ext uri="{BB962C8B-B14F-4D97-AF65-F5344CB8AC3E}">
        <p14:creationId xmlns:p14="http://schemas.microsoft.com/office/powerpoint/2010/main" val="17105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57606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Карточки-подсказки для определения гласных звуков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056783" cy="4968552"/>
          </a:xfrm>
        </p:spPr>
      </p:pic>
    </p:spTree>
    <p:extLst>
      <p:ext uri="{BB962C8B-B14F-4D97-AF65-F5344CB8AC3E}">
        <p14:creationId xmlns:p14="http://schemas.microsoft.com/office/powerpoint/2010/main" val="15879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80920" cy="72008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Карточки-подсказки для определения гласных звуков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84784"/>
            <a:ext cx="7056784" cy="4896544"/>
          </a:xfrm>
        </p:spPr>
      </p:pic>
    </p:spTree>
    <p:extLst>
      <p:ext uri="{BB962C8B-B14F-4D97-AF65-F5344CB8AC3E}">
        <p14:creationId xmlns:p14="http://schemas.microsoft.com/office/powerpoint/2010/main" val="42850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22995" cy="576064"/>
          </a:xfrm>
        </p:spPr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деятельности по профилактике дисграфии: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/>
              <a:t>Развитие зрительного восприятия:</a:t>
            </a:r>
            <a:r>
              <a:rPr lang="ru-RU" sz="2200" dirty="0"/>
              <a:t> </a:t>
            </a:r>
            <a:endParaRPr lang="ru-RU" sz="2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разрезанной на части;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образцу, по предоставлению (например, из палочек);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называние предметов по их контурам, дорисовка недорисованных предметов,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называние перечеркнутых изображений;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предметных изображений, наложенных друг на друга;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определение, что неправильно нарисовал художник.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9"/>
            <a:ext cx="8352928" cy="792088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деятельности по профилактике дисграфии: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Моторно-двигательное развитие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формирование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 и мелкой моторики, развитие общей двигательной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умелости;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(двигательной памяти, переключаемости движений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тактильной и кинестетической чувствительности пальцев и кистей рук: “пальчиковый бассейн” − коробка, наполненная сыпучим наполнителем, имеющим необычную текстуру (например, манной, гречневой крупой, горохом, рисом или фасолью); «Волшебный мешочек».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этих приспособлений можно обучать детей нахождению предмета и определению его формы без подключения зрительного анализатора.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>
                <a:latin typeface="+mn-lt"/>
              </a:rPr>
              <a:t>Литература:</a:t>
            </a:r>
            <a:endParaRPr lang="ru-RU" sz="2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AutoNum type="arabicPeriod"/>
            </a:pPr>
            <a:r>
              <a:rPr lang="ru-RU" dirty="0" smtClean="0"/>
              <a:t>От рождения до школы. Примерная общеобразовательная программа дошкольного образования (пилотный вариант)/Под ред. </a:t>
            </a:r>
            <a:r>
              <a:rPr lang="ru-RU" dirty="0" err="1" smtClean="0"/>
              <a:t>Н.Е.Вераксы</a:t>
            </a:r>
            <a:r>
              <a:rPr lang="ru-RU" dirty="0" smtClean="0"/>
              <a:t>, </a:t>
            </a:r>
            <a:r>
              <a:rPr lang="ru-RU" dirty="0" err="1" smtClean="0"/>
              <a:t>Т.С.Комаровой</a:t>
            </a:r>
            <a:r>
              <a:rPr lang="ru-RU" dirty="0" smtClean="0"/>
              <a:t>, </a:t>
            </a:r>
            <a:r>
              <a:rPr lang="ru-RU" dirty="0" err="1" smtClean="0"/>
              <a:t>М.А.Васильевой</a:t>
            </a:r>
            <a:r>
              <a:rPr lang="ru-RU" dirty="0" smtClean="0"/>
              <a:t>. – М.:МОЗАИКА-СИНТЕЗ, 2014. – 352с.</a:t>
            </a:r>
          </a:p>
          <a:p>
            <a:pPr>
              <a:buAutoNum type="arabicPeriod"/>
            </a:pPr>
            <a:r>
              <a:rPr lang="ru-RU" dirty="0" smtClean="0"/>
              <a:t>Подготовка к школе детей с общим недоразвитием речи в условиях специального детского сада. Учебное пособие для студентов дефектологических факультетов, практических работников специальных учреждений, воспитателей детских садов и родителей. </a:t>
            </a:r>
            <a:r>
              <a:rPr lang="ru-RU" dirty="0" err="1" smtClean="0"/>
              <a:t>Т.Б.Филичева</a:t>
            </a:r>
            <a:r>
              <a:rPr lang="ru-RU" dirty="0" smtClean="0"/>
              <a:t>, </a:t>
            </a:r>
            <a:r>
              <a:rPr lang="ru-RU" dirty="0" err="1" smtClean="0"/>
              <a:t>Г.В.Чиркина</a:t>
            </a:r>
            <a:r>
              <a:rPr lang="ru-RU" dirty="0" smtClean="0"/>
              <a:t>. – Москва, 1991.</a:t>
            </a:r>
          </a:p>
          <a:p>
            <a:pPr>
              <a:buAutoNum type="arabicPeriod"/>
            </a:pPr>
            <a:r>
              <a:rPr lang="ru-RU" dirty="0" smtClean="0"/>
              <a:t>Коррекционное обучение и воспитание детей 5-летнего возраста с общим недоразвитием речи. </a:t>
            </a:r>
            <a:r>
              <a:rPr lang="ru-RU" dirty="0" err="1" smtClean="0"/>
              <a:t>Т.Б.Филичева</a:t>
            </a:r>
            <a:r>
              <a:rPr lang="ru-RU" dirty="0" smtClean="0"/>
              <a:t>, </a:t>
            </a:r>
            <a:r>
              <a:rPr lang="ru-RU" dirty="0" err="1" smtClean="0"/>
              <a:t>Г.В.Чиркина</a:t>
            </a:r>
            <a:r>
              <a:rPr lang="ru-RU" dirty="0" smtClean="0"/>
              <a:t>. – Москва, 1993.</a:t>
            </a:r>
          </a:p>
          <a:p>
            <a:pPr>
              <a:buAutoNum type="arabicPeriod"/>
            </a:pPr>
            <a:r>
              <a:rPr lang="ru-RU" dirty="0" smtClean="0"/>
              <a:t>Методические рекомендации по предупреждению ошибок чтения и письма у детей. Из опыта работы. </a:t>
            </a:r>
            <a:r>
              <a:rPr lang="ru-RU" smtClean="0"/>
              <a:t>– Санкт-Петербург, 1995.</a:t>
            </a: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59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05342"/>
            <a:ext cx="71287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/>
              <a:t>ОБОГАЩЕНИЕ АКТИВНОГО СЛОВАРЯ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sz="2000" dirty="0" smtClean="0"/>
              <a:t>Опираемся на лексический принцип построения образовательной деятельности, т.е. включаем лексику определенной темы во все образовательные области: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социально-коммуникативное развитие;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познавательное развитие;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художественно-эстетическое развитие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 физическое развитие.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89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272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ЗВУКОВАЯ КУЛЬТУРА РЕЧИ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sz="2000" dirty="0" smtClean="0"/>
              <a:t>Совершенствуем фонематический слух: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Учим называть слова с определенным звуком;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Учим определять позицию звука в слове (в начале, в середине, в конце слова);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Учим находить слова с заданным звуком в ряду слов, в составе предложения;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Отрабатываем интонационную выразительность речи (повествовательная, вопросительная, восклицательная интонации).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79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Учим определять позицию звука в слове (в начале, в середине, в конце слова). </a:t>
            </a:r>
          </a:p>
          <a:p>
            <a:r>
              <a:rPr lang="ru-RU" dirty="0" smtClean="0"/>
              <a:t>Используем данные схемы, объясняя что полоска- это слово, темные прямоугольники подсказывают место звука в слове.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2535131"/>
              </p:ext>
            </p:extLst>
          </p:nvPr>
        </p:nvGraphicFramePr>
        <p:xfrm>
          <a:off x="827584" y="2636912"/>
          <a:ext cx="712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2374900"/>
                <a:gridCol w="2374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Звук в начале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21097"/>
              </p:ext>
            </p:extLst>
          </p:nvPr>
        </p:nvGraphicFramePr>
        <p:xfrm>
          <a:off x="755576" y="3789040"/>
          <a:ext cx="712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2374900"/>
                <a:gridCol w="2374900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середине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72881"/>
              </p:ext>
            </p:extLst>
          </p:nvPr>
        </p:nvGraphicFramePr>
        <p:xfrm>
          <a:off x="755576" y="4869160"/>
          <a:ext cx="712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2374900"/>
                <a:gridCol w="2374900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конце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9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424936" cy="720079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Знакомим со схемой звукового анализа:</a:t>
            </a:r>
            <a:endParaRPr lang="ru-RU" sz="20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80920" cy="602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ГРАММАТИЧЕСКИЙ СТРОЙ РЕЧИ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u="none" strike="noStrike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Данный подраздел неразрывно связан с задачей обогащения активного словаря, т.к. все грамматические категории усваиваются при практическом использовании в ходе изучения определенных лексических тем.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Особое внимание рекомендуется уделять следующим практическим навыкам: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Образование существительных с уменьшительными и увеличительными оттенками (яблоко, ножище);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Образование глаголов с оттенками значений (приставочных глаголов);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Wingdings"/>
              <a:buChar char="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Образование качественных, относительных и притяжательных прилагательных.</a:t>
            </a:r>
          </a:p>
          <a:p>
            <a:pPr marL="342900" indent="-342900">
              <a:lnSpc>
                <a:spcPct val="115000"/>
              </a:lnSpc>
              <a:buFont typeface="Wingdings"/>
              <a:buChar char="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качественных, относительных и притяжательных прилагательных.</a:t>
            </a:r>
          </a:p>
          <a:p>
            <a:pPr marL="342900" lvl="0" indent="-342900"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b="0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</a:rPr>
              <a:t>На сегодняшний день актуальным становится закрепление правильного использования в речи существительных и глаголов в единственном и множественном числе, согласование существительных мужского, женского и среднего рода с глаголами и прилагательными.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2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424936" cy="648072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Для справки: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1845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ea typeface="Calibri"/>
                <a:cs typeface="Times New Roman"/>
              </a:rPr>
              <a:t>Качественные </a:t>
            </a:r>
            <a:r>
              <a:rPr lang="ru-RU" sz="2000" b="1" dirty="0">
                <a:ea typeface="Calibri"/>
                <a:cs typeface="Times New Roman"/>
              </a:rPr>
              <a:t>прилагательные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252525"/>
                </a:solidFill>
                <a:ea typeface="Calibri"/>
                <a:cs typeface="Times New Roman"/>
              </a:rPr>
              <a:t>обозначают признак, который можно иметь в большей или меньшей степени. Отвечают на вопрос «</a:t>
            </a:r>
            <a:r>
              <a:rPr lang="ru-RU" sz="2000" dirty="0" smtClean="0">
                <a:solidFill>
                  <a:srgbClr val="252525"/>
                </a:solidFill>
                <a:ea typeface="Calibri"/>
                <a:cs typeface="Times New Roman"/>
              </a:rPr>
              <a:t>какой?».(красный, сладкий, весёлый и т.п.)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Относительные прилагательные 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о</a:t>
            </a:r>
            <a:r>
              <a:rPr lang="ru-RU" sz="2000" dirty="0">
                <a:solidFill>
                  <a:srgbClr val="252525"/>
                </a:solidFill>
                <a:ea typeface="Times New Roman"/>
                <a:cs typeface="Times New Roman"/>
              </a:rPr>
              <a:t>бозначают признак, который нельзя иметь в большей или меньшей степени. Отвечают на вопрос «</a:t>
            </a:r>
            <a:r>
              <a:rPr lang="ru-RU" sz="2000" dirty="0" smtClean="0">
                <a:solidFill>
                  <a:srgbClr val="252525"/>
                </a:solidFill>
                <a:ea typeface="Times New Roman"/>
                <a:cs typeface="Times New Roman"/>
              </a:rPr>
              <a:t>какой?»(железный, деревянный, шерстяной и т.п.)</a:t>
            </a:r>
            <a:endParaRPr lang="ru-RU" sz="2000" dirty="0">
              <a:ea typeface="Calibri"/>
              <a:cs typeface="Times New Roman"/>
            </a:endParaRPr>
          </a:p>
          <a:p>
            <a:pPr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Притяжательные прилагательные 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о</a:t>
            </a:r>
            <a:r>
              <a:rPr lang="ru-RU" sz="2000" dirty="0">
                <a:solidFill>
                  <a:srgbClr val="252525"/>
                </a:solidFill>
                <a:ea typeface="Times New Roman"/>
              </a:rPr>
              <a:t>бозначают принадлежность предмета живому существу или </a:t>
            </a:r>
            <a:r>
              <a:rPr lang="ru-RU" sz="2000" dirty="0" smtClean="0">
                <a:solidFill>
                  <a:srgbClr val="252525"/>
                </a:solidFill>
                <a:ea typeface="Times New Roman"/>
              </a:rPr>
              <a:t>лицу. </a:t>
            </a:r>
            <a:r>
              <a:rPr lang="ru-RU" sz="2000" dirty="0">
                <a:solidFill>
                  <a:srgbClr val="252525"/>
                </a:solidFill>
                <a:ea typeface="Times New Roman"/>
              </a:rPr>
              <a:t>Отвечают на вопрос «</a:t>
            </a:r>
            <a:r>
              <a:rPr lang="ru-RU" sz="2000" dirty="0" smtClean="0">
                <a:solidFill>
                  <a:srgbClr val="252525"/>
                </a:solidFill>
                <a:ea typeface="Times New Roman"/>
              </a:rPr>
              <a:t>чей?». (</a:t>
            </a:r>
            <a:r>
              <a:rPr lang="ru-RU" sz="2000" i="1" dirty="0" smtClean="0">
                <a:solidFill>
                  <a:srgbClr val="252525"/>
                </a:solidFill>
                <a:ea typeface="Times New Roman"/>
              </a:rPr>
              <a:t>бабушкин</a:t>
            </a:r>
            <a:r>
              <a:rPr lang="ru-RU" sz="2000" dirty="0" smtClean="0">
                <a:solidFill>
                  <a:srgbClr val="252525"/>
                </a:solidFill>
                <a:ea typeface="Times New Roman"/>
              </a:rPr>
              <a:t>,</a:t>
            </a:r>
            <a:r>
              <a:rPr lang="ru-RU" sz="2000" dirty="0">
                <a:solidFill>
                  <a:srgbClr val="252525"/>
                </a:solidFill>
                <a:ea typeface="Times New Roman"/>
              </a:rPr>
              <a:t> </a:t>
            </a:r>
            <a:r>
              <a:rPr lang="ru-RU" sz="2000" dirty="0" smtClean="0">
                <a:solidFill>
                  <a:srgbClr val="252525"/>
                </a:solidFill>
                <a:ea typeface="Times New Roman"/>
              </a:rPr>
              <a:t>заячий,</a:t>
            </a:r>
            <a:r>
              <a:rPr lang="ru-RU" sz="2000" dirty="0">
                <a:solidFill>
                  <a:srgbClr val="252525"/>
                </a:solidFill>
                <a:ea typeface="Times New Roman"/>
              </a:rPr>
              <a:t> </a:t>
            </a:r>
            <a:r>
              <a:rPr lang="ru-RU" sz="2000" i="1" dirty="0">
                <a:solidFill>
                  <a:srgbClr val="252525"/>
                </a:solidFill>
                <a:ea typeface="Times New Roman"/>
              </a:rPr>
              <a:t>лисий</a:t>
            </a:r>
            <a:r>
              <a:rPr lang="ru-RU" sz="2000" dirty="0">
                <a:solidFill>
                  <a:srgbClr val="252525"/>
                </a:solidFill>
                <a:ea typeface="Times New Roman"/>
              </a:rPr>
              <a:t>). </a:t>
            </a:r>
            <a:endParaRPr lang="ru-RU" sz="2000" b="1" dirty="0"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136904" cy="515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СВЯЗНАЯ РЕЧЬ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   Данный подраздел включает совершенствование монологической и диалогической речи. 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предложений по вопросам, по предметным картинам;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Распространение предложений однородными членами;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сложноподчиненных предложений с использованием союзов чтобы, потому что, если, если бы и т.д.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описательных рассказов по заданному плану;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рассказов по серии картин;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Составление рассказа по сюжетной картине;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Сочинение коротких сказок на заданную тему;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252525"/>
                </a:solidFill>
                <a:effectLst/>
                <a:latin typeface="Times New Roman"/>
                <a:ea typeface="Times New Roman"/>
                <a:cs typeface="Times New Roman"/>
              </a:rPr>
              <a:t>Пересказ текста с элементами драматизации;</a:t>
            </a:r>
          </a:p>
          <a:p>
            <a:pPr marL="342900" lvl="0" indent="-34290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Font typeface="Wingdings"/>
              <a:buChar char=""/>
            </a:pPr>
            <a:r>
              <a:rPr lang="ru-RU" sz="2000" dirty="0" smtClean="0">
                <a:solidFill>
                  <a:srgbClr val="252525"/>
                </a:solidFill>
                <a:latin typeface="Times New Roman"/>
                <a:ea typeface="Calibri"/>
                <a:cs typeface="Times New Roman"/>
              </a:rPr>
              <a:t>Пересказ рассказа по составленному плану.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26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402</TotalTime>
  <Words>681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Консультация для воспитателей: Основные задачи образовательной области «Речевое развитие» (старший дошкольный возраст)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Знакомим со схемой звукового анализа:</vt:lpstr>
      <vt:lpstr>Презентация PowerPoint</vt:lpstr>
      <vt:lpstr>Для справки:</vt:lpstr>
      <vt:lpstr>Презентация PowerPoint</vt:lpstr>
      <vt:lpstr>Пример серии из 3х картин для составления рассказа.</vt:lpstr>
      <vt:lpstr>Схематический план для составления рассказа-описания.</vt:lpstr>
      <vt:lpstr>ПОДГОТОВКА К ОБУЧЕНИЮ ГРАМОТЕ</vt:lpstr>
      <vt:lpstr>Презентация PowerPoint</vt:lpstr>
      <vt:lpstr>Карточки-схемы для обозначения звуков: гласный, твердый согласный, мягкий согласный.</vt:lpstr>
      <vt:lpstr> Карточки-схемы для обозначения звуков: согласные глухие-звонкие, твердые-мягкие (использовались для подготовительной группы).</vt:lpstr>
      <vt:lpstr>Карточки-подсказки для определения гласных звуков [О] [А] [У]</vt:lpstr>
      <vt:lpstr>Карточки-подсказки для определения гласных звуков [Ы] [И] [Э]</vt:lpstr>
      <vt:lpstr>Некоторые виды деятельности по профилактике дисграфии:</vt:lpstr>
      <vt:lpstr>Некоторые виды деятельности по профилактике дисграфии:</vt:lpstr>
      <vt:lpstr>Литература: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«Основные задачи образовательной области «Речевое развитие»</dc:title>
  <dc:creator>1</dc:creator>
  <cp:lastModifiedBy>1</cp:lastModifiedBy>
  <cp:revision>26</cp:revision>
  <dcterms:created xsi:type="dcterms:W3CDTF">2014-11-25T20:02:57Z</dcterms:created>
  <dcterms:modified xsi:type="dcterms:W3CDTF">2014-12-05T18:19:26Z</dcterms:modified>
</cp:coreProperties>
</file>