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64" r:id="rId12"/>
    <p:sldId id="265" r:id="rId13"/>
    <p:sldId id="266" r:id="rId14"/>
    <p:sldId id="268" r:id="rId15"/>
    <p:sldId id="275" r:id="rId16"/>
    <p:sldId id="267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5E67-2053-4DEA-910A-8718806B235A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99AC-D0BF-4443-A68C-175930FD3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img.qj.net/uploads/articles_module/65088/afrika_qjpreviewth.jpg" TargetMode="External"/><Relationship Id="rId7" Type="http://schemas.openxmlformats.org/officeDocument/2006/relationships/hyperlink" Target="http://statica2.obnovlenie.ru/foto/original/2007/10/12/6216c7a61a78db104d8585dc1a40ec8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ravensburger.de/images/produktseiten/normal_q/12736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zntorrent.ru/img/images/b6de019367c897f10996c43e0a0b386d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ak15.narod.ru/PhotAlbm/_leopard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spinozablue.com/images/panther.JPG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-berlin.de/fileadmin/user_upload/dateien/wallpaper/zoo-berlin_flusspferd_1024x76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hyperlink" Target="http://s10.rimg.info/58c9705f0c7a870e7adc6ef2f06f2124.gif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skuky.net/wp-content/uploads/2009/10/did_you_07.jpg" TargetMode="External"/><Relationship Id="rId7" Type="http://schemas.openxmlformats.org/officeDocument/2006/relationships/hyperlink" Target="http://multiki.arjlover.net/ap/ptichka.tari.avi/ptichka.tari.avi.image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ileca.free.fr/images/2978.gif" TargetMode="Externa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8/8a/Thomsons-gazelle.jpg/515px-Thomsons-gazell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gdasbranda.com/?edb=pictures-of-endangerd-animales-x_rzl7OAsDBxTVRb_2_TPyfxYLU00li2ykXMuKR6lA76NSGM2jqeNLqboNuoH0FNAzi8kk9FYIMSWH8WjSo3SpOWPKB2G9nf5I035u9oZtaylXeXxfyJrys/y9o/gU_u9rQgKXRxVRaiH7Oj_K0N1PGj3A==1b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home.comcast.net/~achx88e/friday/friday04.gif" TargetMode="Externa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ify.magazynek.org/pictures/Zwierz%C4%99ta/Ptaki/Strusie/041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1.bp.blogspot.com/_7JwDYTAWu7o/SGpJV19xAJI/AAAAAAAAA2E/d-SbV2NNZVI/s400/straus-1.jpg" TargetMode="External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berg.com/bilder/Impala-kilimanjar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tosbornik.ru/wallpapers/2443ae8720c5d41bcdf864635b3f23a8/4521_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004.radikal.ru/i205/1107/87/844cbfaf569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09.radikal.ru/i182/1001/79/3512f7e8da1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japantravel.ru/files/6970/Sekretar_03.jpg" TargetMode="Externa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://img-fotki.yandex.ru/get/4107/ananasikbebe.0/0_23574_25eb122d_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csdesktop.net/fowl-run/1024x768/PicsDesktop.net_8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famur.ucoz.ru/_fr/0/391098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hyperlink" Target="http://www.061.ru/cards/uploads/1228974312/gallery_2_118_4940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ntasmagoria.bg/figurki/wild%20life/14320b_v09_TP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hyperlink" Target="http://warrensburg.k12.mo.us/webquest/whatsitlike/images/elephant_ear_twitch_lg_clr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ructuredsettlements.typepad.com/.a/6a00d8341c520753ef0115723c8f59970b-800w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home.comcast.net/~achx88e/friday/friday04.gif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29.media.tumblr.com/tumblr_l2rgi0E6MR1qasu33o1_5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-main-pic" descr="Картинка 56 из 18424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401591">
            <a:off x="305415" y="115588"/>
            <a:ext cx="3987069" cy="2814377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-main-pic" descr="Картинка 69 из 69146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373420">
            <a:off x="4633665" y="3797147"/>
            <a:ext cx="4086533" cy="2841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statica2.obnovlenie.ru/foto/original/2007/10/12/6216c7a61a78db104d8585dc1a40ec8e.jpg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273516">
            <a:off x="4624017" y="140886"/>
            <a:ext cx="4164364" cy="2799979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-main-pic" descr="Картинка 75 из 184247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435851">
            <a:off x="357171" y="3706045"/>
            <a:ext cx="4147683" cy="286790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2786058"/>
            <a:ext cx="6000792" cy="83099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273"/>
              </a:avLst>
            </a:prstTxWarp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</a:rPr>
              <a:t> </a:t>
            </a:r>
            <a:r>
              <a:rPr lang="ru-RU" sz="4800" b="1" i="1" dirty="0" smtClean="0">
                <a:solidFill>
                  <a:schemeClr val="tx2"/>
                </a:solidFill>
                <a:latin typeface="Monotype Corsiva" pitchFamily="66" charset="0"/>
              </a:rPr>
              <a:t>Животные Африки</a:t>
            </a:r>
            <a:endParaRPr lang="ru-RU" sz="40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56450">
            <a:off x="642910" y="214290"/>
            <a:ext cx="3500462" cy="50006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4895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леопард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428604"/>
            <a:ext cx="4071966" cy="5929354"/>
          </a:xfrm>
          <a:prstGeom prst="rect">
            <a:avLst/>
          </a:prstGeom>
          <a:noFill/>
          <a:scene3d>
            <a:camera prst="obliqueBottomRight">
              <a:rot lat="21299999" lon="20999996" rev="0"/>
            </a:camera>
            <a:lightRig rig="threePt" dir="t"/>
          </a:scene3d>
        </p:spPr>
        <p:txBody>
          <a:bodyPr wrap="square" rtlCol="0">
            <a:prstTxWarp prst="textStop">
              <a:avLst>
                <a:gd name="adj" fmla="val 17149"/>
              </a:avLst>
            </a:prstTxWarp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Леопард</a:t>
            </a:r>
            <a:r>
              <a:rPr lang="ru-RU" sz="2800" b="1" i="1" dirty="0" smtClean="0">
                <a:solidFill>
                  <a:schemeClr val="tx2"/>
                </a:solidFill>
              </a:rPr>
              <a:t> проводит   большую часть времени на деревьях. Ночью леопард отправляется на охоту. Леопард и пантера – это одно и то же животное. Некоторые леопарды чёрные, другие – почти белые.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4 из 156913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9905">
            <a:off x="500034" y="1000108"/>
            <a:ext cx="4143404" cy="250033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71 из 156913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79693">
            <a:off x="571472" y="4143380"/>
            <a:ext cx="3857652" cy="2357454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80047">
            <a:off x="568459" y="364120"/>
            <a:ext cx="3217945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069"/>
                <a:gd name="adj2" fmla="val 0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бегемот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85728"/>
            <a:ext cx="4714908" cy="6001643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22755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Бегемот</a:t>
            </a:r>
            <a:r>
              <a:rPr lang="ru-RU" sz="2400" b="1" i="1" dirty="0" smtClean="0">
                <a:solidFill>
                  <a:schemeClr val="tx2"/>
                </a:solidFill>
              </a:rPr>
              <a:t> (или гиппопотам) целыми днями спит или отдыхает в реках и озёрах с болотистыми берегами. Он почти скрыт под водой, на поверхности только ноздри, глаза и уши. При этом он чует, видит и слышит всё, что происходит на берегу, но сам остаётся невидимым. В воде он чувствует себя так же свободно, как рыба, но не менее ловок и на земле. Ночью бегемот выходит пощипать свежую траву на окрестных лугах.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5 из 143503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457203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600000" lon="20099991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22 из 5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500702"/>
            <a:ext cx="1547816" cy="11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0"/>
            <a:ext cx="3143272" cy="646331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10718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крокодил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357562"/>
            <a:ext cx="8786874" cy="2857520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79144"/>
              </a:avLst>
            </a:prstTxWarp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Крокодил</a:t>
            </a:r>
            <a:r>
              <a:rPr lang="ru-RU" sz="2400" b="1" i="1" dirty="0" smtClean="0">
                <a:solidFill>
                  <a:schemeClr val="tx2"/>
                </a:solidFill>
              </a:rPr>
              <a:t> – родственник аллигатора, но их легко отличить друг от друга: у крокодила более вытянутая пасть, и даже когда она закрыта, видны два больших передних зуба. Он нападает на зебр и антилоп, когда они приходят на водопой. Крокодил любит греться на солнышке. В это время маленькие бесстрашные птички очищают его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 кожу от пиявок и даже чистят ему дёсны!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10 из 14422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60007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0 из 302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643577"/>
            <a:ext cx="1714512" cy="121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 из 2622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000636"/>
            <a:ext cx="2500298" cy="1857365"/>
          </a:xfrm>
          <a:prstGeom prst="roundRect">
            <a:avLst>
              <a:gd name="adj" fmla="val 3323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357190" cy="528641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3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400" b="1" i="1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Газель</a:t>
            </a:r>
            <a:endParaRPr lang="ru-RU" sz="3600" b="1" i="1" dirty="0">
              <a:ln>
                <a:solidFill>
                  <a:srgbClr val="00206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15 из 239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3214710" cy="4857784"/>
          </a:xfrm>
          <a:prstGeom prst="roundRect">
            <a:avLst>
              <a:gd name="adj" fmla="val 1752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300000" lon="20699994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43372" y="428604"/>
            <a:ext cx="4786346" cy="5929354"/>
          </a:xfrm>
          <a:prstGeom prst="rect">
            <a:avLst/>
          </a:prstGeom>
          <a:noFill/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Газель</a:t>
            </a:r>
            <a:r>
              <a:rPr lang="ru-RU" sz="2800" b="1" i="1" dirty="0" smtClean="0">
                <a:solidFill>
                  <a:schemeClr val="tx2"/>
                </a:solidFill>
              </a:rPr>
              <a:t> постоянно на страже и чувствует врагов издалека. При малейшем сигнале опасности она стремительно убегает. Во время засухи отсутствие воды не страшно для газели: её светлый окрас отражает солнечные лучи, она не потеет и пастись выходит ночью, когда не жарко и растения покрыты росой.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41459">
            <a:off x="500034" y="428604"/>
            <a:ext cx="2500330" cy="646331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68574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горилла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9 из 14908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786214" cy="4500594"/>
          </a:xfrm>
          <a:prstGeom prst="roundRect">
            <a:avLst>
              <a:gd name="adj" fmla="val 10754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>
              <a:rot lat="0" lon="599990" rev="300000"/>
            </a:camera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6248" y="0"/>
            <a:ext cx="4500594" cy="6553358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  <p:txBody>
          <a:bodyPr wrap="square" rtlCol="0">
            <a:prstTxWarp prst="textSlantUp">
              <a:avLst>
                <a:gd name="adj" fmla="val 12587"/>
              </a:avLst>
            </a:prstTxWarp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Горилла</a:t>
            </a:r>
            <a:r>
              <a:rPr lang="ru-RU" sz="2800" b="1" i="1" dirty="0" smtClean="0">
                <a:solidFill>
                  <a:schemeClr val="tx2"/>
                </a:solidFill>
              </a:rPr>
              <a:t> постоянно живёт на земле. Как правило, она ходит на четырёх лапах. День горилла проводит в поисках пищи – это листья, цветы, корни и ростки бамбука. Любит погреться на солнышке. Каждый вечер горилла готовит себе на ночь гнездо из веток, чаще всего прямо на земле или невысоко на деревьях.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http://home.comcast.net/~achx88e/friday/friday04.gif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4810" y="5500678"/>
            <a:ext cx="11191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285727"/>
            <a:ext cx="2786082" cy="5715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страус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53 из 608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00648"/>
            <a:ext cx="1714512" cy="165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 из 130396">
            <a:hlinkClick r:id="rId5" tgtFrame="_blank"/>
          </p:cNvPr>
          <p:cNvPicPr/>
          <p:nvPr/>
        </p:nvPicPr>
        <p:blipFill>
          <a:blip r:embed="rId6"/>
          <a:srcRect r="2083" b="6061"/>
          <a:stretch>
            <a:fillRect/>
          </a:stretch>
        </p:blipFill>
        <p:spPr bwMode="auto">
          <a:xfrm>
            <a:off x="4572000" y="1071546"/>
            <a:ext cx="435771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44" y="500042"/>
            <a:ext cx="4929222" cy="5572164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>
                <a:gd name="adj" fmla="val 11814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Страус</a:t>
            </a:r>
            <a:r>
              <a:rPr lang="ru-RU" sz="2400" b="1" i="1" dirty="0" smtClean="0">
                <a:solidFill>
                  <a:schemeClr val="tx2"/>
                </a:solidFill>
              </a:rPr>
              <a:t> – самая большая на свете птица. Их высота два с половиной метра, а вес – 50 кг. У страуса длинная шея и маленькая голова. Но хоть и с крыльями, а не летает. У страусов длинные и сильные ноги, на которых они бегают так же быстро, как лошади. Удар ноги страуса такой же сильный, как удар ноги лошади. Страусы легко приручаются, на них даже верхом катаются.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300941">
            <a:off x="522702" y="265912"/>
            <a:ext cx="2860899" cy="6463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60718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</a:t>
            </a:r>
            <a:r>
              <a:rPr lang="ru-RU" sz="3600" b="1" i="1" dirty="0" err="1" smtClean="0">
                <a:solidFill>
                  <a:schemeClr val="tx2"/>
                </a:solidFill>
              </a:rPr>
              <a:t>импала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12 из 192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3786214" cy="5072098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886013" lon="620717" rev="159839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57686" y="428604"/>
            <a:ext cx="4357718" cy="600079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0477"/>
              </a:avLst>
            </a:prstTxWarp>
            <a:spAutoFit/>
            <a:scene3d>
              <a:camera prst="orthographicFront">
                <a:rot lat="600000" lon="1200000" rev="0"/>
              </a:camera>
              <a:lightRig rig="threePt" dir="t"/>
            </a:scene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Антилопа </a:t>
            </a: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импала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– самая красивая и самая быстрая антилопа. Носится так, что только ветер в рогах поёт да чёрные пятки мелькают. За это называют её ещё </a:t>
            </a:r>
            <a:r>
              <a:rPr lang="ru-RU" sz="2800" b="1" i="1" dirty="0" err="1" smtClean="0">
                <a:solidFill>
                  <a:schemeClr val="tx2"/>
                </a:solidFill>
              </a:rPr>
              <a:t>чёрнопяточной</a:t>
            </a:r>
            <a:r>
              <a:rPr lang="ru-RU" sz="2800" b="1" i="1" dirty="0" smtClean="0">
                <a:solidFill>
                  <a:schemeClr val="tx2"/>
                </a:solidFill>
              </a:rPr>
              <a:t> антилопой. Но </a:t>
            </a: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импала</a:t>
            </a:r>
            <a:r>
              <a:rPr lang="ru-RU" sz="2800" b="1" i="1" dirty="0" smtClean="0">
                <a:solidFill>
                  <a:schemeClr val="tx2"/>
                </a:solidFill>
              </a:rPr>
              <a:t> – лучше: у красавицы антилопы и имя должно быть красивое.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142853"/>
            <a:ext cx="3143272" cy="571503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39282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зебра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27 из 156748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4"/>
            <a:ext cx="5929354" cy="3571900"/>
          </a:xfrm>
          <a:prstGeom prst="roundRect">
            <a:avLst>
              <a:gd name="adj" fmla="val 10849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357694"/>
            <a:ext cx="8643998" cy="230832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5049"/>
                <a:gd name="adj2" fmla="val 481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Зебра</a:t>
            </a:r>
            <a:r>
              <a:rPr lang="ru-RU" sz="2400" b="1" i="1" dirty="0" smtClean="0">
                <a:solidFill>
                  <a:schemeClr val="tx2"/>
                </a:solidFill>
              </a:rPr>
              <a:t> – дикая лошадка, полосатая, как сторожевая будка, как пограничный столб! Но хоть и сразу её увидишь, а всё равно не догонишь: только пыль из-под копыт! Это на вид она такая добродушная и покладистая, а на самом деле сварлива, драчлива, </a:t>
            </a:r>
            <a:r>
              <a:rPr lang="ru-RU" sz="2400" b="1" i="1" dirty="0" err="1" smtClean="0">
                <a:solidFill>
                  <a:schemeClr val="tx2"/>
                </a:solidFill>
              </a:rPr>
              <a:t>брыкаста</a:t>
            </a:r>
            <a:r>
              <a:rPr lang="ru-RU" sz="2400" b="1" i="1" dirty="0" smtClean="0">
                <a:solidFill>
                  <a:schemeClr val="tx2"/>
                </a:solidFill>
              </a:rPr>
              <a:t>. Ещё и кусается! А иначе нельзя: среди львов живёт…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0746">
            <a:off x="5513736" y="288980"/>
            <a:ext cx="2857520" cy="571481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1762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 буйвол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32 из 161996">
            <a:hlinkClick r:id="rId3" tgtFrame="_blank"/>
          </p:cNvPr>
          <p:cNvPicPr/>
          <p:nvPr/>
        </p:nvPicPr>
        <p:blipFill>
          <a:blip r:embed="rId4"/>
          <a:srcRect r="5085" b="7018"/>
          <a:stretch>
            <a:fillRect/>
          </a:stretch>
        </p:blipFill>
        <p:spPr bwMode="auto">
          <a:xfrm>
            <a:off x="4643438" y="1214422"/>
            <a:ext cx="4143404" cy="3929090"/>
          </a:xfrm>
          <a:prstGeom prst="snip2DiagRect">
            <a:avLst>
              <a:gd name="adj1" fmla="val 9873"/>
              <a:gd name="adj2" fmla="val 1137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597694" lon="20647148" rev="21295394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4071966" cy="621510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7905"/>
              </a:avLst>
            </a:prstTxWarp>
            <a:spAutoFit/>
            <a:scene3d>
              <a:camera prst="orthographicFront">
                <a:rot lat="1200000" lon="299988" rev="300000"/>
              </a:camera>
              <a:lightRig rig="threePt" dir="t"/>
            </a:scene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Буйвол</a:t>
            </a:r>
            <a:r>
              <a:rPr lang="ru-RU" sz="2800" b="1" i="1" dirty="0" smtClean="0">
                <a:solidFill>
                  <a:schemeClr val="tx2"/>
                </a:solidFill>
              </a:rPr>
              <a:t> большой и чёрный – как паровоз. И так же пыхтит, когда сердится. Тогда берегись! Сердитому буйволу все уступают дорогу – даже львы, даже слоны. А так он зверь покладистый. Больше всего любит лежать в грязи. Или спать. Даже стоя!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32214">
            <a:off x="6462689" y="-133285"/>
            <a:ext cx="2437819" cy="1069102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22917"/>
              </a:avLst>
            </a:prstTxWarp>
            <a:spAutoFit/>
          </a:bodyPr>
          <a:lstStyle/>
          <a:p>
            <a:pPr algn="ctr"/>
            <a:endParaRPr lang="ru-RU" sz="32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птица-секретарь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pic>
        <p:nvPicPr>
          <p:cNvPr id="4" name="i-main-pic" descr="Картинка 13 из 339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214422"/>
            <a:ext cx="321471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126654" lon="1494989" rev="21327966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4643470" cy="6000768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>
                <a:gd name="adj" fmla="val 80357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Секретарь</a:t>
            </a:r>
            <a:r>
              <a:rPr lang="ru-RU" sz="2400" b="1" i="1" dirty="0" smtClean="0">
                <a:solidFill>
                  <a:schemeClr val="tx2"/>
                </a:solidFill>
              </a:rPr>
              <a:t> – назвали секретарём за пучок перьев на голове: писари в старину носили писчие перья за ухом. Ноги у этого секретаря высокие, как у аиста, крылья широкие, как у ворона, хвост длинный, как у сороки, а голова – ястребиная! И клюв как у ястреба: хищный, крючком. Несуразная, но отважная птица. Как смело и ловко она сражается со змеёй! Не битва, а танец, птичий балет. А в награду – змея на закуску…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6" name="i-main-pic" descr="Картинка 74 из 1088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429579">
            <a:off x="3928825" y="4568540"/>
            <a:ext cx="3338215" cy="2208106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я\Шаблоны ppt\фоны 50 шт\1680colourback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0"/>
            <a:ext cx="3071834" cy="92333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лев</a:t>
            </a:r>
            <a:endParaRPr lang="ru-RU" sz="3600" b="1" i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8" name="Рисунок 7" descr="л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414340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57686" y="302359"/>
            <a:ext cx="4572032" cy="655564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0931"/>
              </a:avLst>
            </a:prstTxWarp>
            <a:spAutoFit/>
          </a:bodyPr>
          <a:lstStyle/>
          <a:p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Львы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живут семьёй и охотятся тоже всей семьёй. Самец с роскошной гривой, которого называют царём зверей, гордо восседает среди самок своего клана. Чтобы чужаки не вторглись на его территорию, он испускает страшный рык. Но лев – лентяй, спит или отдыхает по 20 часов в сутки. Поэтому </a:t>
            </a:r>
            <a:endParaRPr lang="en-US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львиной семьёй </a:t>
            </a:r>
            <a:endParaRPr lang="en-US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руководит львица.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pic>
        <p:nvPicPr>
          <p:cNvPr id="7" name="i-main-pic" descr="Картинка 17 из 248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286388"/>
            <a:ext cx="12382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3286148" cy="928694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7762"/>
                <a:gd name="adj2" fmla="val -2006"/>
              </a:avLst>
            </a:prstTxWarp>
            <a:spAutoFit/>
          </a:bodyPr>
          <a:lstStyle/>
          <a:p>
            <a:r>
              <a:rPr lang="ru-RU" sz="4400" b="1" i="1" dirty="0" smtClean="0">
                <a:solidFill>
                  <a:schemeClr val="tx2"/>
                </a:solidFill>
              </a:rPr>
              <a:t>фламинго</a:t>
            </a:r>
            <a:endParaRPr lang="ru-RU" sz="44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285728"/>
            <a:ext cx="4500594" cy="6286544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87526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Розовый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фламинго </a:t>
            </a:r>
            <a:r>
              <a:rPr lang="ru-RU" sz="2400" b="1" i="1" cap="all" dirty="0" smtClean="0">
                <a:ln w="0"/>
                <a:solidFill>
                  <a:schemeClr val="tx2"/>
                </a:solidFill>
                <a:effectLst/>
              </a:rPr>
              <a:t>– очень красивая и элегантная птица. В высоту она достигает полутора метров. Крючковатый клюв снабжён  тонкими пластинками, которые отфильтровывают из воды разную пищу. Яркий </a:t>
            </a:r>
            <a:r>
              <a:rPr lang="ru-RU" sz="2400" b="1" i="1" cap="all" dirty="0" err="1" smtClean="0">
                <a:ln w="0"/>
                <a:solidFill>
                  <a:schemeClr val="tx2"/>
                </a:solidFill>
                <a:effectLst/>
              </a:rPr>
              <a:t>розовый</a:t>
            </a:r>
            <a:r>
              <a:rPr lang="ru-RU" sz="2400" b="1" i="1" cap="all" dirty="0" smtClean="0">
                <a:ln w="0"/>
                <a:solidFill>
                  <a:schemeClr val="tx2"/>
                </a:solidFill>
                <a:effectLst/>
              </a:rPr>
              <a:t> окрас вызван красителями, содержащимися в мелких креветках, которыми питаются фламинго.</a:t>
            </a:r>
            <a:endParaRPr lang="ru-RU" sz="2800" b="1" i="1" cap="all" dirty="0">
              <a:ln w="0"/>
              <a:solidFill>
                <a:schemeClr val="tx2"/>
              </a:solidFill>
              <a:effectLst/>
            </a:endParaRPr>
          </a:p>
        </p:txBody>
      </p:sp>
      <p:pic>
        <p:nvPicPr>
          <p:cNvPr id="7" name="Рисунок 6" descr="Описание: Картинка 58 из 20049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357298"/>
            <a:ext cx="4429156" cy="457203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98716">
            <a:off x="5119836" y="527758"/>
            <a:ext cx="3828487" cy="584775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61846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 бородавочник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57166"/>
            <a:ext cx="4572032" cy="619393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9356"/>
              </a:avLst>
            </a:prstTxWarp>
            <a:spAutoFit/>
            <a:scene3d>
              <a:camera prst="orthographicFront">
                <a:rot lat="21232428" lon="928044" rev="208489"/>
              </a:camera>
              <a:lightRig rig="threePt" dir="t"/>
            </a:scene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Бородавочник</a:t>
            </a:r>
            <a:r>
              <a:rPr lang="ru-RU" sz="2800" b="1" i="1" dirty="0" smtClean="0">
                <a:solidFill>
                  <a:schemeClr val="tx2"/>
                </a:solidFill>
              </a:rPr>
              <a:t> – серого или чёрного цвета. Обожает валяться в красно-бурой грязи саванны, отчего часто кажется красным или жёлтым! Огромная голова украшена двумя парами клыков. Своими клыками бородавочник выкапывает клубни растений и личинки насекомых, которыми он питается.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7" name="i-main-pic" descr="Картинка 1 из 2789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4572000" cy="4286280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300000" lon="2100000" rev="0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42852"/>
            <a:ext cx="3500462" cy="642942"/>
          </a:xfrm>
          <a:prstGeom prst="rect">
            <a:avLst/>
          </a:prstGeom>
          <a:noFill/>
        </p:spPr>
        <p:txBody>
          <a:bodyPr vert="horz" wrap="square" rtlCol="0">
            <a:prstTxWarp prst="textTriangle">
              <a:avLst>
                <a:gd name="adj" fmla="val 50001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</a:rPr>
              <a:t>носорог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14290"/>
            <a:ext cx="4714908" cy="6357982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17644"/>
              </a:avLst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Носорог</a:t>
            </a:r>
            <a:r>
              <a:rPr lang="ru-RU" sz="2800" b="1" i="1" dirty="0" smtClean="0">
                <a:solidFill>
                  <a:schemeClr val="tx2"/>
                </a:solidFill>
              </a:rPr>
              <a:t> – очень ловок и может нестись галопом так же быстро, как лошадь. У него плохое зрение, но отличные слух и обоняние. Рога у носорога в отличие от коровьих состоят из того же вещества, что и наши ногти. Шкура у носорога очень толстая и защищает его, как щит. Носорог не боится никого… кроме человека!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носорог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429156" cy="4786346"/>
          </a:xfrm>
          <a:prstGeom prst="roundRect">
            <a:avLst>
              <a:gd name="adj" fmla="val 23021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41 из 5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500703"/>
            <a:ext cx="1489419" cy="11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642942" cy="65852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жираф</a:t>
            </a:r>
            <a:r>
              <a:rPr lang="ru-RU" sz="5400" b="1" i="1" dirty="0" smtClean="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5400" b="1" i="1" dirty="0">
              <a:solidFill>
                <a:schemeClr val="tx2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0"/>
            <a:ext cx="4572032" cy="685799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3295"/>
              </a:avLst>
            </a:prstTxWarp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Жираф</a:t>
            </a:r>
            <a:r>
              <a:rPr lang="ru-RU" sz="2400" b="1" i="1" dirty="0" smtClean="0">
                <a:solidFill>
                  <a:schemeClr val="tx2"/>
                </a:solidFill>
              </a:rPr>
              <a:t> – самое высокое животное на земле. Высота его почти шесть метров. У него длинные ноги и длинная шея. Голова у него небольшая, с двумя маленькими рожками. Он ест колючие листья акации. Эти листья очень сочные и содержат много воды, поэтому жираф может долгое время не пить. Он срывает их длинным шероховатым языком. Новорожденного жирафа трудно назвать малышом, ведь его рост почти два метра!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36 из 23644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42"/>
            <a:ext cx="3643338" cy="5643602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0"/>
            <a:ext cx="2500330" cy="70788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18200"/>
              </a:avLst>
            </a:prstTxWarp>
            <a:sp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i="1" dirty="0" smtClean="0">
                <a:solidFill>
                  <a:schemeClr val="tx2"/>
                </a:solidFill>
              </a:rPr>
              <a:t>слон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321813" y="0"/>
            <a:ext cx="4714908" cy="6572272"/>
          </a:xfrm>
          <a:prstGeom prst="rect">
            <a:avLst/>
          </a:prstGeom>
          <a:noFill/>
          <a:scene3d>
            <a:camera prst="orthographicFront">
              <a:rot lat="20699999" lon="21299997" rev="0"/>
            </a:camera>
            <a:lightRig rig="threePt" dir="t"/>
          </a:scene3d>
        </p:spPr>
        <p:txBody>
          <a:bodyPr wrap="square" rtlCol="0">
            <a:prstTxWarp prst="textFadeRight">
              <a:avLst>
                <a:gd name="adj" fmla="val 16187"/>
              </a:avLst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Слон</a:t>
            </a:r>
            <a:r>
              <a:rPr lang="ru-RU" sz="2800" b="1" i="1" dirty="0" smtClean="0">
                <a:solidFill>
                  <a:schemeClr val="tx2"/>
                </a:solidFill>
              </a:rPr>
              <a:t> ест и пьёт с помощью хобота. Добывая пищу, слон иногда пользуется своими бивнями. Бивни – это сильно разросшиеся верхние зубы. Слон – мирное животное, но если чувствует опасность, то становится очень грозным. Он оттопыривает огромные уши и на полной </a:t>
            </a:r>
            <a:r>
              <a:rPr lang="en-US" sz="2800" b="1" i="1" dirty="0" smtClean="0">
                <a:solidFill>
                  <a:schemeClr val="tx2"/>
                </a:solidFill>
              </a:rPr>
              <a:t>  </a:t>
            </a:r>
            <a:r>
              <a:rPr lang="ru-RU" sz="2800" b="1" i="1" dirty="0" smtClean="0">
                <a:solidFill>
                  <a:schemeClr val="tx2"/>
                </a:solidFill>
              </a:rPr>
              <a:t>скорости несётся на своих обидчиков.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слон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4375546" cy="5000660"/>
          </a:xfrm>
          <a:prstGeom prst="roundRect">
            <a:avLst>
              <a:gd name="adj" fmla="val 11434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>
              <a:rot lat="479584" lon="1805835" rev="38165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-main-pic" descr="Картинка 21 из 80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5214950"/>
            <a:ext cx="1581152" cy="14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52891">
            <a:off x="428596" y="285728"/>
            <a:ext cx="3286148" cy="64294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 Павианы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14290"/>
            <a:ext cx="4357718" cy="614366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4339"/>
                <a:gd name="adj2" fmla="val 1354"/>
              </a:avLst>
            </a:prstTxWarp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Павианы</a:t>
            </a:r>
            <a:r>
              <a:rPr lang="ru-RU" sz="2800" b="1" i="1" dirty="0" smtClean="0">
                <a:solidFill>
                  <a:schemeClr val="tx2"/>
                </a:solidFill>
              </a:rPr>
              <a:t> живут большими семьями. От непрошенных  гостей всю семью защищает самец. У него, почти как у льва, густая грива. Эти обезьяны очень похожи на собак – вытянутые мордочки и ходят на четырёх лапах. Ночью павианы спят на деревьях.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26 из 1058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4714876" cy="4429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>
              <a:rot lat="600000" lon="19799989" rev="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home.comcast.net/~achx88e/friday/friday04.gif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4810" y="5286388"/>
            <a:ext cx="11191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357166"/>
            <a:ext cx="2928958" cy="584775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83345"/>
              </a:avLst>
            </a:prstTxWarp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 гиена 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78216">
            <a:off x="4290078" y="423756"/>
            <a:ext cx="4500594" cy="6272578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>
                <a:gd name="adj" fmla="val 26647"/>
              </a:avLst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Крик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гиены</a:t>
            </a:r>
            <a:r>
              <a:rPr lang="ru-RU" sz="2800" b="1" i="1" dirty="0" smtClean="0">
                <a:solidFill>
                  <a:schemeClr val="tx2"/>
                </a:solidFill>
              </a:rPr>
              <a:t> напоминает жуткий хохот, поэтому её иногда называют хохочущей гиеной. Ещё гиена может лаять, рычать, и даже имитировать рык льва. Питается она останками животных, убитых львами или гепардами. Иногда гиены охотятся сами и делают это по ночам, стаей. Подолгу преследуя свою добычу.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5" name="i-main-pic" descr="Картинка 8 из 59373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3786214" cy="4714908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1090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44</cp:revision>
  <dcterms:created xsi:type="dcterms:W3CDTF">2012-01-25T07:16:34Z</dcterms:created>
  <dcterms:modified xsi:type="dcterms:W3CDTF">2015-02-03T18:03:21Z</dcterms:modified>
</cp:coreProperties>
</file>