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61" r:id="rId3"/>
    <p:sldId id="270" r:id="rId4"/>
    <p:sldId id="271" r:id="rId5"/>
    <p:sldId id="262" r:id="rId6"/>
    <p:sldId id="277" r:id="rId7"/>
    <p:sldId id="274" r:id="rId8"/>
    <p:sldId id="273" r:id="rId9"/>
    <p:sldId id="266" r:id="rId10"/>
    <p:sldId id="260" r:id="rId11"/>
    <p:sldId id="269" r:id="rId12"/>
    <p:sldId id="259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7FC838-509F-4A65-8918-619C2C231E85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B749A9-0E86-42BB-BDA9-F5A95671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B054-2711-4121-9384-9A445155D37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03473-2F88-4FF3-8C5E-239DCF8B91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FA6D95-1C74-4BD4-8D95-F71C2F5BB4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67553-1DA1-4EFB-931D-59CDF6973F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2F5BA-F7CB-4B7F-BE25-70797C1364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29A02-7098-4E07-9382-1CC45E8B08A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CA3D96-E1B6-4103-BEF0-CD22A5908DC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926AC4-B7A8-4B20-A698-77E07348C13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499C6-221B-47B7-860D-AB8EA865F25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17330-F6F7-46B6-9B67-70A01146545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93E4DA-144B-4655-8D60-BF0C9014A6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16492-F66D-4780-A264-46B012862B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233615-4090-4D6C-843D-175B860DD1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D95A-17F0-4668-BB52-46CACA8302B5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2703-0621-441E-A014-1729DD97B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1EDA4-2577-4EA1-9BB8-432A90FC27C9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8ACAB-ED28-4FAB-8C09-3472F2C3F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C159-BD19-497B-ACE0-65FA2DB3079C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1D32-1AE5-4CDF-AE63-98EC30E6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167B-169D-4891-BAFC-085BA732B0C4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41D5-081D-41E6-BF03-9595A3706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CB38-A077-4218-81BE-1C8359C1D7C6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F8D6-FF68-4887-8C2D-373270F62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88A7-3301-42FB-85F7-E6DAA0BADD49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5048-40E7-40ED-83E0-EDB9CE8FB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4CF4-FBC6-4539-AAE0-E75A23CD86DA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4933-7F33-4439-9543-9A5012777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281D-5194-4332-8AD6-90233B824693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30E4-1A20-453B-9EB1-4A822296B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147F-DD86-4889-8FA1-41272FA26536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09DE-9F99-456A-9479-638F0BA34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DAF6-0B77-41C2-8CD2-C8574EE23D86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9C91-12B3-46DA-9AD5-595D2ECC5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C2C4-03B7-43C2-83A1-195D6E731940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2F3B-6786-414C-8F74-7BFAA0B6E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167C5-52F9-4AB8-AACE-B33D7E66C33E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8F081-0038-4F6A-940B-D5FD0FD7E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14313"/>
            <a:ext cx="8572500" cy="6357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 Проектная деятельность дошкольников  в образовательной деятельности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Образовательная область  «Художественное творчество»</a:t>
            </a:r>
            <a:endParaRPr lang="ru-RU" dirty="0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000125" y="714375"/>
            <a:ext cx="63579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Проект :  Большое космическое путешествие</a:t>
            </a:r>
          </a:p>
          <a:p>
            <a:endParaRPr lang="ru-RU" sz="1100"/>
          </a:p>
        </p:txBody>
      </p:sp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571500" y="1285875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Проектная деятельность дошкольников  в образовательной деятельности 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Образовательная область  «Художественное творчество»</a:t>
            </a:r>
          </a:p>
        </p:txBody>
      </p:sp>
      <p:sp>
        <p:nvSpPr>
          <p:cNvPr id="2053" name="Прямоугольник 5"/>
          <p:cNvSpPr>
            <a:spLocks noChangeArrowheads="1"/>
          </p:cNvSpPr>
          <p:nvPr/>
        </p:nvSpPr>
        <p:spPr bwMode="auto">
          <a:xfrm>
            <a:off x="714375" y="2643188"/>
            <a:ext cx="7500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Проблема проекта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: малый запас знаний детей о космическом пространстве,  об освоении космоса, космонавтах.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Руководитель  проекта: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Чичканова Ю.Н. –заместитель заведующего по УВР  МДОУ «ЦРР – детский сад №134 «Нотка» города Магнитогорска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Составитель  проекта: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Черкасова О.И. - воспитатель с функциональными обязанностями педагога по изодеятельности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дети подготовительных групп (43 человека)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комплексный (включает исследовательскую  и творческую части)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214313"/>
          <a:ext cx="8643938" cy="3703637"/>
        </p:xfrm>
        <a:graphic>
          <a:graphicData uri="http://schemas.openxmlformats.org/drawingml/2006/table">
            <a:tbl>
              <a:tblPr/>
              <a:tblGrid>
                <a:gridCol w="4292600"/>
                <a:gridCol w="4351338"/>
              </a:tblGrid>
              <a:tr h="275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Путешествие в мини- планетарий ДОУ. Знакомство с планетами солнечной системы. Проведение эксперимента по знакомству детей со сменой дня и ночи, сменой времён года (оборудование: макет Земли-глобус, лампа- модель солнца). Эксперимент, объясняющий свечение луны (оборудование: лампа, зеркало, макет луны) Проводят педагоги групп.</a:t>
                      </a:r>
                    </a:p>
                  </a:txBody>
                  <a:tcPr marL="48381" marR="483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«Там, на неведомых планетах…» 2 интеграция области познания и художественного творчества – непосредственная образовательная деятельность педагога и детей (проводит педагог по изодеятельности)</a:t>
                      </a:r>
                    </a:p>
                  </a:txBody>
                  <a:tcPr marL="48381" marR="483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571500"/>
          <a:ext cx="8643938" cy="5349875"/>
        </p:xfrm>
        <a:graphic>
          <a:graphicData uri="http://schemas.openxmlformats.org/drawingml/2006/table">
            <a:tbl>
              <a:tblPr/>
              <a:tblGrid>
                <a:gridCol w="4286250"/>
                <a:gridCol w="4357688"/>
              </a:tblGrid>
              <a:tr h="367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Серия мероприятий по знакомству с космосом: интегрированные тематические экскурсии, беседы ( ознакомление с окружающим, развитие речи, изо.деят., физкультурное, музыкальное), игровая деятельность, , просмотр презентаций и т.д.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фона для живописных и пластических работ  с педагогом изодеятельности.</a:t>
                      </a:r>
                    </a:p>
                  </a:txBody>
                  <a:tcPr marL="48381" marR="483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«Космический транспорт» Техника: тестопластика, бросовый материал. Форма: занятие по конструированию, ручному труду; кружковая работа; СХД.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«там, у оранжевой речки…»- интеграция области познания с чтением художественной литературы, (чтение рассказов, составленных детьми дома, сочинение стихов на космическую тематику Подготовка  презентациий «Человек и космос» о творчестве А.А.Леонова, «Вехи большого пути» о Ю.А.Гагарине,</a:t>
                      </a:r>
                    </a:p>
                  </a:txBody>
                  <a:tcPr marL="48381" marR="483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357188"/>
          <a:ext cx="8643938" cy="6286500"/>
        </p:xfrm>
        <a:graphic>
          <a:graphicData uri="http://schemas.openxmlformats.org/drawingml/2006/table">
            <a:tbl>
              <a:tblPr/>
              <a:tblGrid>
                <a:gridCol w="4256088"/>
                <a:gridCol w="4387850"/>
              </a:tblGrid>
              <a:tr h="392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Подготовка познавательного материала о космосе: презентации, выставка книг, фотоматериалов, иллюстраций художников- космонавтов, фотоколлажей, ЦОР о космосе и т.д. Знакомство с профессией космонавта.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«Там, на неведомых планетах»- продуктивная деятельность детей  - аппликациирование.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Оформление стенгазеты «12 апреля –День космонавтики"  - коллективная деятельность детей. Просмотр презентаций.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Домашнее задание (найти на небе созвездие Большой Медведицы и Кассиопию)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5.Рисование созвездий. (Варианты на выбор: СХД детей, повседневная жизнь, рисуем с мамой и папой и др. формы )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785813" y="862013"/>
            <a:ext cx="771525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 b="1">
                <a:cs typeface="Times New Roman" pitchFamily="18" charset="0"/>
              </a:rPr>
              <a:t>Познавательно- игровая программа на тему: «Здравствуй, космос!»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Викторина, через создание игровой ситуации с поиском сюрприза, оставленного  инопланетянами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Кроссворд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Выставка детских работ на тему: «Космос»; выставка работ, выполненных детьми совместно с родителями.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Создание детской книги «Рассказы о наших космических путешествиях». Стихи о космосе    детей нашей группы.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Сюжетно-ролевая игра «Большое космическое путешествие»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Спортивная эстафета «На Марсе»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Дефиле в космических костюмах</a:t>
            </a:r>
            <a:endParaRPr lang="ru-RU"/>
          </a:p>
          <a:p>
            <a:pPr indent="449263" eaLnBrk="0" hangingPunct="0"/>
            <a:r>
              <a:rPr lang="ru-RU">
                <a:cs typeface="Times New Roman" pitchFamily="18" charset="0"/>
              </a:rPr>
              <a:t>- Дискотека на Марсе с исполнением танца «И снится нам трава у дома»</a:t>
            </a:r>
            <a:endParaRPr lang="ru-RU"/>
          </a:p>
          <a:p>
            <a:pPr indent="449263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85750"/>
            <a:ext cx="8572500" cy="6357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42938" y="361950"/>
            <a:ext cx="6072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Тип проекта: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А) по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составу участников: групповой (дети, родители, воспитатели , специалисты ДОУ)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по типу работы: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смешанный (индивидуальная, групповая и фронтальная)</a:t>
            </a: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В) по срокам реализации: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краткосрочный  - 1 месяц ( с 10 марта по 10 апреля 2011 года ; с 12 марта по 12 апреля 2013 года).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642938" y="2928938"/>
            <a:ext cx="80010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Планируемые результаты  проекта: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Для детей: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/>
          </a:p>
          <a:p>
            <a:pPr eaLnBrk="0" hangingPunct="0">
              <a:buFontTx/>
              <a:buAutoNum type="arabicPeriod"/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Обогащение представления детей о солнечной системе, космосе, космических аппаратах, о космонавтах, об исторических событиях, связанных с космосом.</a:t>
            </a:r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2.  Выставка художественных, литературных  и проектных работ детей 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3.  Выставка-конкурс поделок на тему </a:t>
            </a:r>
            <a:r>
              <a:rPr lang="ru-RU">
                <a:latin typeface="Calibri" pitchFamily="34" charset="0"/>
                <a:cs typeface="Times New Roman" pitchFamily="18" charset="0"/>
              </a:rPr>
              <a:t>«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Космос</a:t>
            </a:r>
            <a:r>
              <a:rPr lang="ru-RU">
                <a:latin typeface="Calibri" pitchFamily="34" charset="0"/>
                <a:cs typeface="Times New Roman" pitchFamily="18" charset="0"/>
              </a:rPr>
              <a:t>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выполненных совместно с родителями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Для взрослых: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   Повышение качества воспитательно – образовательного процесса; 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  Рост профессионального мастерства воспитателя в организации взаимодействия с семьями воспитанников.</a:t>
            </a:r>
            <a:endParaRPr lang="ru-RU" sz="1100"/>
          </a:p>
          <a:p>
            <a:pPr eaLnBrk="0" hangingPunct="0">
              <a:tabLst>
                <a:tab pos="269875" algn="l"/>
                <a:tab pos="1350963" algn="l"/>
                <a:tab pos="1530350" algn="l"/>
                <a:tab pos="1620838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14313"/>
            <a:ext cx="8572500" cy="6357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571500" y="3429000"/>
            <a:ext cx="6929438" cy="646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проект посвящен 65-летию первого пилотируемого полета в космос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571500" y="500063"/>
            <a:ext cx="77866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943100" algn="l"/>
                <a:tab pos="2057400" algn="l"/>
                <a:tab pos="2171700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Цель проекта:                      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1. Развивать личности ребенка, его познавательных творческих способностей.                                                       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2. Дать комплексное представление о космосе,                                                            Солнечной системе, смене дня и ночи                                                         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3. Формировать предпосылки поисковой деятельности,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коммуникативных навыков .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4. Совершенствовать творческие умения и навыки, продуктивную деятельность детей.</a:t>
            </a: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5. Приобщать детей к изобразительному искусству.</a:t>
            </a:r>
          </a:p>
          <a:p>
            <a:pPr eaLnBrk="0" hangingPunct="0">
              <a:tabLst>
                <a:tab pos="1943100" algn="l"/>
                <a:tab pos="2057400" algn="l"/>
                <a:tab pos="21717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571500" y="4214813"/>
            <a:ext cx="7429500" cy="120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Результативность: </a:t>
            </a: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совершенствование и развитие у дошкольников интегрированных личностных качеств, совершенствование психических процессов,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проектно-исследовательских умений и навыков.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16"/>
          <p:cNvSpPr>
            <a:spLocks noChangeArrowheads="1"/>
          </p:cNvSpPr>
          <p:nvPr/>
        </p:nvSpPr>
        <p:spPr bwMode="auto">
          <a:xfrm>
            <a:off x="785813" y="4429125"/>
            <a:ext cx="2286000" cy="144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Социализация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(приобщение к общепринятым правилам и нормам поведения, формирование патриотических чувств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15"/>
          <p:cNvSpPr>
            <a:spLocks noChangeArrowheads="1"/>
          </p:cNvSpPr>
          <p:nvPr/>
        </p:nvSpPr>
        <p:spPr bwMode="auto">
          <a:xfrm>
            <a:off x="3643313" y="1500188"/>
            <a:ext cx="1971675" cy="11747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(формирование целостной картины мира, расшитение кругозора)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AutoShape 14"/>
          <p:cNvSpPr>
            <a:spLocks noChangeArrowheads="1"/>
          </p:cNvSpPr>
          <p:nvPr/>
        </p:nvSpPr>
        <p:spPr bwMode="auto">
          <a:xfrm>
            <a:off x="785813" y="3429000"/>
            <a:ext cx="1828800" cy="901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(слушание соответствующей позыки)</a:t>
            </a:r>
          </a:p>
          <a:p>
            <a:pPr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AutoShape 13"/>
          <p:cNvSpPr>
            <a:spLocks noChangeArrowheads="1"/>
          </p:cNvSpPr>
          <p:nvPr/>
        </p:nvSpPr>
        <p:spPr bwMode="auto">
          <a:xfrm>
            <a:off x="6143625" y="1285875"/>
            <a:ext cx="2143125" cy="16097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(расширение представлений о космосе с помощью литературных произведений)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6429375" y="4286250"/>
            <a:ext cx="1828800" cy="15668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(формирование представления о труде, профессиях, взаимоотношения в процессе трудовой деятельности)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>
            <a:off x="3714750" y="3429000"/>
            <a:ext cx="2000250" cy="1104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Художественное        творчество</a:t>
            </a:r>
          </a:p>
        </p:txBody>
      </p:sp>
      <p:sp>
        <p:nvSpPr>
          <p:cNvPr id="5129" name="AutoShape 10"/>
          <p:cNvSpPr>
            <a:spLocks noChangeArrowheads="1"/>
          </p:cNvSpPr>
          <p:nvPr/>
        </p:nvSpPr>
        <p:spPr bwMode="auto">
          <a:xfrm>
            <a:off x="6429375" y="3071813"/>
            <a:ext cx="1828800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( развитие свободного общения со взрослыми и детьми)</a:t>
            </a:r>
          </a:p>
          <a:p>
            <a:pPr algn="ctr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785813" y="1285875"/>
            <a:ext cx="2214562" cy="20002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Безопасность.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Здоровье. Физическая культура.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latin typeface="Times New Roman" pitchFamily="18" charset="0"/>
                <a:cs typeface="Times New Roman" pitchFamily="18" charset="0"/>
              </a:rPr>
              <a:t>Формирование основ безопасности в процессе деятельности. Укрепление здоровья детей.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31" name="AutoShape 8"/>
          <p:cNvCxnSpPr>
            <a:cxnSpLocks noChangeShapeType="1"/>
          </p:cNvCxnSpPr>
          <p:nvPr/>
        </p:nvCxnSpPr>
        <p:spPr bwMode="auto">
          <a:xfrm flipV="1">
            <a:off x="4643438" y="2714625"/>
            <a:ext cx="0" cy="695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2" name="AutoShape 7"/>
          <p:cNvCxnSpPr>
            <a:cxnSpLocks noChangeShapeType="1"/>
          </p:cNvCxnSpPr>
          <p:nvPr/>
        </p:nvCxnSpPr>
        <p:spPr bwMode="auto">
          <a:xfrm flipV="1">
            <a:off x="5715000" y="3786188"/>
            <a:ext cx="681038" cy="2143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3" name="AutoShape 6"/>
          <p:cNvCxnSpPr>
            <a:cxnSpLocks noChangeShapeType="1"/>
          </p:cNvCxnSpPr>
          <p:nvPr/>
        </p:nvCxnSpPr>
        <p:spPr bwMode="auto">
          <a:xfrm flipV="1">
            <a:off x="5572125" y="2786063"/>
            <a:ext cx="552450" cy="642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4" name="AutoShape 5"/>
          <p:cNvCxnSpPr>
            <a:cxnSpLocks noChangeShapeType="1"/>
          </p:cNvCxnSpPr>
          <p:nvPr/>
        </p:nvCxnSpPr>
        <p:spPr bwMode="auto">
          <a:xfrm flipH="1" flipV="1">
            <a:off x="2714625" y="3786188"/>
            <a:ext cx="962025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5" name="AutoShape 4"/>
          <p:cNvCxnSpPr>
            <a:cxnSpLocks noChangeShapeType="1"/>
          </p:cNvCxnSpPr>
          <p:nvPr/>
        </p:nvCxnSpPr>
        <p:spPr bwMode="auto">
          <a:xfrm flipH="1" flipV="1">
            <a:off x="3000375" y="2714625"/>
            <a:ext cx="723900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6" name="AutoShape 3"/>
          <p:cNvCxnSpPr>
            <a:cxnSpLocks noChangeShapeType="1"/>
          </p:cNvCxnSpPr>
          <p:nvPr/>
        </p:nvCxnSpPr>
        <p:spPr bwMode="auto">
          <a:xfrm>
            <a:off x="5715000" y="4500563"/>
            <a:ext cx="714375" cy="642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7" name="AutoShape 2"/>
          <p:cNvCxnSpPr>
            <a:cxnSpLocks noChangeShapeType="1"/>
          </p:cNvCxnSpPr>
          <p:nvPr/>
        </p:nvCxnSpPr>
        <p:spPr bwMode="auto">
          <a:xfrm flipH="1">
            <a:off x="3071813" y="4500563"/>
            <a:ext cx="714375" cy="5000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38" name="Rectangle 17"/>
          <p:cNvSpPr>
            <a:spLocks noChangeArrowheads="1"/>
          </p:cNvSpPr>
          <p:nvPr/>
        </p:nvSpPr>
        <p:spPr bwMode="auto">
          <a:xfrm>
            <a:off x="2143125" y="428625"/>
            <a:ext cx="4929188" cy="646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69875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образовательных областей: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69875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714375" y="2928938"/>
            <a:ext cx="77866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Формы и средства: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    Наблюдения, экскурсии, экспериментирование, чтение художественной литературы, дидактические игры и игровые упражнения, соревнования, беседа, педагогическая ситуация, совместные действие, детей и взрослого, моделирование.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Использование ЦОР – презентации, фильмы.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714375" y="4786313"/>
            <a:ext cx="7643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Уровни реализации проекта: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продуктивный, творческий.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714375" y="500063"/>
            <a:ext cx="7572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Совместная деятельность </a:t>
            </a:r>
            <a:endParaRPr lang="ru-RU" sz="1100"/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педагогов и родителей:</a:t>
            </a:r>
            <a:endParaRPr lang="ru-RU" sz="11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1. Совместной деятельности педагогов с родителями на основе общения по поводу развития и воспитания ребенка</a:t>
            </a:r>
            <a:endParaRPr lang="ru-RU" sz="11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2.  Информировать родителей о жизни детей в детском саду.</a:t>
            </a:r>
            <a:endParaRPr lang="ru-RU" sz="11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3.  Повышать психолого-педагогическую культуру родителей.</a:t>
            </a:r>
            <a:endParaRPr lang="ru-RU" sz="1100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4.  Привлекать родителей к вопросам воспитания детей через  совместное творчество родителей и детей.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тенгазета к Дню космонавт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4335462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1500188"/>
            <a:ext cx="7786688" cy="5000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357313" y="1643063"/>
            <a:ext cx="75009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CC0066"/>
                </a:solidFill>
                <a:cs typeface="Times New Roman" pitchFamily="18" charset="0"/>
              </a:rPr>
              <a:t>Приглашаем воспитанников подготовительной группы и их родителей принять участие в  «Большом космическом путешествии», посвященном 50 – летию первого полета</a:t>
            </a:r>
            <a:endParaRPr lang="ru-RU" sz="1100"/>
          </a:p>
          <a:p>
            <a:pPr algn="ctr" eaLnBrk="0" hangingPunct="0"/>
            <a:r>
              <a:rPr lang="ru-RU" sz="2000" b="1">
                <a:solidFill>
                  <a:srgbClr val="CC0066"/>
                </a:solidFill>
                <a:cs typeface="Times New Roman" pitchFamily="18" charset="0"/>
              </a:rPr>
              <a:t>человека в космос,</a:t>
            </a:r>
            <a:endParaRPr lang="ru-RU" sz="1100"/>
          </a:p>
          <a:p>
            <a:pPr algn="ctr" eaLnBrk="0" hangingPunct="0"/>
            <a:r>
              <a:rPr lang="ru-RU" sz="2000" b="1">
                <a:solidFill>
                  <a:srgbClr val="CC0066"/>
                </a:solidFill>
                <a:cs typeface="Times New Roman" pitchFamily="18" charset="0"/>
              </a:rPr>
              <a:t>которое пройдет с 10 марта  по 7 апреля 2011 года.</a:t>
            </a:r>
            <a:endParaRPr lang="ru-RU" sz="1100"/>
          </a:p>
          <a:p>
            <a:pPr algn="ctr" eaLnBrk="0" hangingPunct="0"/>
            <a:r>
              <a:rPr lang="ru-RU" sz="2000" b="1">
                <a:cs typeface="Times New Roman" pitchFamily="18" charset="0"/>
              </a:rPr>
              <a:t>Путешествие будет проходить в образовательных делах и играх  по изодеятельности, окружающему миру,  развитию речи, конструированию. Завершится путешествие познавательно-игровой программой</a:t>
            </a:r>
            <a:endParaRPr lang="ru-RU" sz="1100"/>
          </a:p>
          <a:p>
            <a:pPr algn="ctr" eaLnBrk="0" hangingPunct="0"/>
            <a:r>
              <a:rPr lang="ru-RU" sz="2000" b="1">
                <a:cs typeface="Times New Roman" pitchFamily="18" charset="0"/>
              </a:rPr>
              <a:t>«Здравствуй, космос!»</a:t>
            </a:r>
            <a:endParaRPr lang="ru-RU" sz="1100"/>
          </a:p>
          <a:p>
            <a:pPr algn="ctr" eaLnBrk="0" hangingPunct="0"/>
            <a:r>
              <a:rPr lang="ru-RU" sz="1600" b="1">
                <a:cs typeface="Times New Roman" pitchFamily="18" charset="0"/>
              </a:rPr>
              <a:t>Для путешествия нужны книги и журналы с информацией о космическом пространстве, положении нашей планеты в космосе, фотографии и иллюстрации с изображением космоса, космических кораблей. Необходима помощь родителей в составлении рассказов о других, возможно обитаемых планетах нашей Вселенной, в оформлении стенгазеты (подбор информации)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14313"/>
            <a:ext cx="8572500" cy="6357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500063" y="714375"/>
            <a:ext cx="80724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b="1">
                <a:cs typeface="Times New Roman" pitchFamily="18" charset="0"/>
              </a:rPr>
              <a:t>Проект  «Большое космическое путешествие»</a:t>
            </a:r>
            <a:endParaRPr lang="ru-RU"/>
          </a:p>
          <a:p>
            <a:pPr indent="342900" eaLnBrk="0" hangingPunct="0"/>
            <a:r>
              <a:rPr lang="ru-RU">
                <a:cs typeface="Times New Roman" pitchFamily="18" charset="0"/>
              </a:rPr>
              <a:t>для детей старшего дошкольного возраста на основе тематического планирования и интеграции образовательных областей: </a:t>
            </a:r>
            <a:r>
              <a:rPr lang="ru-RU" b="1">
                <a:cs typeface="Times New Roman" pitchFamily="18" charset="0"/>
              </a:rPr>
              <a:t>познание</a:t>
            </a:r>
            <a:r>
              <a:rPr lang="ru-RU">
                <a:cs typeface="Times New Roman" pitchFamily="18" charset="0"/>
              </a:rPr>
              <a:t> (сенсорное развитие, познавательно-исследовательская деятельность, формирование элементарных математических представлений, ознакомление с окружающим  миром); </a:t>
            </a:r>
            <a:r>
              <a:rPr lang="ru-RU" b="1">
                <a:cs typeface="Times New Roman" pitchFamily="18" charset="0"/>
              </a:rPr>
              <a:t>коммуникация</a:t>
            </a:r>
            <a:r>
              <a:rPr lang="ru-RU">
                <a:cs typeface="Times New Roman" pitchFamily="18" charset="0"/>
              </a:rPr>
              <a:t> (развитие речи); </a:t>
            </a:r>
            <a:r>
              <a:rPr lang="ru-RU" b="1">
                <a:cs typeface="Times New Roman" pitchFamily="18" charset="0"/>
              </a:rPr>
              <a:t>социализация </a:t>
            </a:r>
            <a:r>
              <a:rPr lang="ru-RU">
                <a:cs typeface="Times New Roman" pitchFamily="18" charset="0"/>
              </a:rPr>
              <a:t>(игровая деятельность, правила взаимоотношений со сверстниками и взрослыми); </a:t>
            </a:r>
            <a:r>
              <a:rPr lang="ru-RU" b="1">
                <a:cs typeface="Times New Roman" pitchFamily="18" charset="0"/>
              </a:rPr>
              <a:t>художественное творчество</a:t>
            </a:r>
            <a:r>
              <a:rPr lang="ru-RU">
                <a:cs typeface="Times New Roman" pitchFamily="18" charset="0"/>
              </a:rPr>
              <a:t> (продуктивная деятельность: рисование, лепка, аппликация, художественный труд); </a:t>
            </a:r>
            <a:r>
              <a:rPr lang="ru-RU" b="1">
                <a:cs typeface="Times New Roman" pitchFamily="18" charset="0"/>
              </a:rPr>
              <a:t>чтение художественной литературы; музыка; здоровье и физическая культура</a:t>
            </a:r>
            <a:r>
              <a:rPr lang="ru-RU">
                <a:cs typeface="Times New Roman" pitchFamily="18" charset="0"/>
              </a:rPr>
              <a:t>.</a:t>
            </a:r>
            <a:endParaRPr lang="ru-RU"/>
          </a:p>
          <a:p>
            <a:pPr indent="342900" eaLnBrk="0" hangingPunct="0"/>
            <a:r>
              <a:rPr lang="ru-RU">
                <a:cs typeface="Times New Roman" pitchFamily="18" charset="0"/>
              </a:rPr>
              <a:t>Реализация проекта предполагает совместную деятельность </a:t>
            </a:r>
            <a:r>
              <a:rPr lang="ru-RU" b="1">
                <a:cs typeface="Times New Roman" pitchFamily="18" charset="0"/>
              </a:rPr>
              <a:t>всех участников образовательного процесса</a:t>
            </a:r>
            <a:r>
              <a:rPr lang="ru-RU">
                <a:cs typeface="Times New Roman" pitchFamily="18" charset="0"/>
              </a:rPr>
              <a:t>: детей, педагогов (воспитателей, педагог по изо.деятельности, муз. руководителя, хореографа, инструктора по физ.воспитанию, педагога- психолога) и родителей.</a:t>
            </a:r>
            <a:endParaRPr lang="ru-RU"/>
          </a:p>
          <a:p>
            <a:pPr indent="342900" eaLnBrk="0" hangingPunct="0"/>
            <a:r>
              <a:rPr lang="ru-RU" b="1">
                <a:cs typeface="Times New Roman" pitchFamily="18" charset="0"/>
              </a:rPr>
              <a:t>                         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785813" y="857250"/>
            <a:ext cx="7715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71500" eaLnBrk="0" hangingPunct="0"/>
            <a:r>
              <a:rPr lang="ru-RU" b="1">
                <a:cs typeface="Times New Roman" pitchFamily="18" charset="0"/>
              </a:rPr>
              <a:t>План-схема реализации проекта «Большое космическое путешествие»</a:t>
            </a:r>
            <a:endParaRPr lang="ru-RU"/>
          </a:p>
          <a:p>
            <a:pPr indent="571500" eaLnBrk="0" hangingPunct="0"/>
            <a:r>
              <a:rPr lang="ru-RU" b="1">
                <a:cs typeface="Times New Roman" pitchFamily="18" charset="0"/>
              </a:rPr>
              <a:t>Предварительная работа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1. Разработка анкеты для мониторинга знаний детей о космосе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2. Подбор и чтение художественной и познавательной литературы по космосу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3. Изготовление информационных листов с заданиями для родителей (по совместной деятельности детей и родителей на тему «Космос»)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4. Подбор наглядно- иллюстративного материала, видео и аудио материалов, слайд-шоу, презентаций на космическую тему («Близкий и далёкий космос», «Солнце, луна, земля», «Смена дня и ночи», « Тайна созвездий», «Первый космонавт- Ю.А. Гагарин» и др.).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5. Участие педагогов в педсовете на тему: «Ознакомление дошкольников с космосом»</a:t>
            </a:r>
            <a:endParaRPr lang="ru-RU"/>
          </a:p>
          <a:p>
            <a:pPr indent="571500" eaLnBrk="0" hangingPunct="0"/>
            <a:r>
              <a:rPr lang="ru-RU">
                <a:cs typeface="Times New Roman" pitchFamily="18" charset="0"/>
              </a:rPr>
              <a:t>6. Создание развивающей среды на тему: «Космос»</a:t>
            </a:r>
            <a:endParaRPr lang="ru-RU"/>
          </a:p>
          <a:p>
            <a:pPr indent="571500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285750"/>
          <a:ext cx="8643937" cy="6357938"/>
        </p:xfrm>
        <a:graphic>
          <a:graphicData uri="http://schemas.openxmlformats.org/drawingml/2006/table">
            <a:tbl>
              <a:tblPr/>
              <a:tblGrid>
                <a:gridCol w="4256087"/>
                <a:gridCol w="438785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Исследовательская часть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часть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Проведение диагностики по  определению уровня знаний детей о космосе. (Педагоги групп по разработанной анкете)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2..«Лаборатория цвета» Интеграция игровой и опытно- экспериментальной деятельности педагога по изодеятельности и детей подготовительной группы.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« Придумай свою космическую одежду» или «Модели космических костюмов». (Художественный труд: роспись костюмов, выполненных в узелковой технике  с использованием красок, полученных в «Лаборатории цвета»).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педагога по изодеятельности, воспитателя, муз.руководителя и детей. Форма проведения на выбор: художественная деятельности,  кружковая работа,  СХД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Дефиле в космических костюмах. (Для детей и родителей)</a:t>
                      </a:r>
                    </a:p>
                  </a:txBody>
                  <a:tcPr marL="66475" marR="664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1318</Words>
  <Application>Microsoft Office PowerPoint</Application>
  <PresentationFormat>Экран (4:3)</PresentationFormat>
  <Paragraphs>118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30</cp:revision>
  <dcterms:modified xsi:type="dcterms:W3CDTF">2013-04-29T17:56:47Z</dcterms:modified>
</cp:coreProperties>
</file>