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2"/>
  </p:handoutMasterIdLst>
  <p:sldIdLst>
    <p:sldId id="256" r:id="rId2"/>
    <p:sldId id="258" r:id="rId3"/>
    <p:sldId id="263" r:id="rId4"/>
    <p:sldId id="270" r:id="rId5"/>
    <p:sldId id="271" r:id="rId6"/>
    <p:sldId id="260" r:id="rId7"/>
    <p:sldId id="275" r:id="rId8"/>
    <p:sldId id="276" r:id="rId9"/>
    <p:sldId id="277" r:id="rId10"/>
    <p:sldId id="278" r:id="rId11"/>
    <p:sldId id="279" r:id="rId12"/>
    <p:sldId id="264" r:id="rId13"/>
    <p:sldId id="265" r:id="rId14"/>
    <p:sldId id="266" r:id="rId15"/>
    <p:sldId id="280" r:id="rId16"/>
    <p:sldId id="262" r:id="rId17"/>
    <p:sldId id="272" r:id="rId18"/>
    <p:sldId id="281" r:id="rId19"/>
    <p:sldId id="282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36" initials="3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06927-F349-4AED-8DA0-516F055C722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B33A1-3CFD-4BA7-9CE4-723E0CE37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57802"/>
            <a:ext cx="9144000" cy="15001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педагогов дошкольного учреждения с семьей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66"/>
            <a:ext cx="9144000" cy="85723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Педагог – психолог Смертина Наталия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ru-RU" sz="3200" b="1" i="1" dirty="0" smtClean="0"/>
              <a:t>Изменяем ролевую позицию в общении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«Я» в роли «дитя» - позиция подчеркивания особой чувствительности, ранимости, зависимости, подчиненности.</a:t>
            </a:r>
          </a:p>
          <a:p>
            <a:pPr lvl="0"/>
            <a:r>
              <a:rPr lang="ru-RU" dirty="0" smtClean="0"/>
              <a:t>Позиция «Я» в роли «родителя» - стремление руководить, подчинять, брать ответственность на себя.</a:t>
            </a:r>
          </a:p>
          <a:p>
            <a:pPr lvl="0"/>
            <a:r>
              <a:rPr lang="ru-RU" dirty="0" smtClean="0"/>
              <a:t>Позиция «Я» в роли «взрослого» - подчеркивание сдержанности, понимания интересов другого и гибкое распределение ответственности между собой и партнером по общению.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4000" dirty="0" smtClean="0"/>
              <a:t>«Когда-нибудь вы поймете, что мои требования к ребенку были справедливы»</a:t>
            </a:r>
          </a:p>
          <a:p>
            <a:pPr lvl="0"/>
            <a:r>
              <a:rPr lang="ru-RU" sz="4000" dirty="0" smtClean="0"/>
              <a:t>«Если вас не затруднит…мне хотелось бы поговорить о вашем ребенке»</a:t>
            </a:r>
          </a:p>
          <a:p>
            <a:pPr lvl="0"/>
            <a:r>
              <a:rPr lang="ru-RU" sz="4000" dirty="0" smtClean="0"/>
              <a:t>«Вам, известны успехи вашего сына в рисовании?»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Фразы для упражнения: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2858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показатели партнерств, ориентированных на семью, в детских дошкольных учреждениях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357298"/>
            <a:ext cx="8715436" cy="521495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 fontScale="85000" lnSpcReduction="2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навыков положительного общения: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ru-RU" sz="43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больше спрашиваю и слушаю родителей ребенка, чем указываю или даю советы.</a:t>
            </a:r>
          </a:p>
          <a:p>
            <a:pPr lvl="0">
              <a:buFont typeface="Arial" pitchFamily="34" charset="0"/>
              <a:buChar char="•"/>
            </a:pPr>
            <a:r>
              <a:rPr lang="ru-RU" sz="43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сообщаю родителям в устной и письменной форме о прогрессе, достижениях в развитии их ребенка.</a:t>
            </a:r>
          </a:p>
          <a:p>
            <a:pPr lvl="0">
              <a:buFont typeface="Arial" pitchFamily="34" charset="0"/>
              <a:buChar char="•"/>
            </a:pPr>
            <a:r>
              <a:rPr lang="ru-RU" sz="43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 индивидуальные формы направления информации семьям и получения сведений от них.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показатели партнерств, ориентированных на семью, в детских дошкольных учреждениях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1"/>
            <a:ext cx="8572560" cy="54476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навыков положительного общения:</a:t>
            </a:r>
          </a:p>
          <a:p>
            <a:pPr lvl="0">
              <a:buFont typeface="Arial" pitchFamily="34" charset="0"/>
              <a:buChar char="•"/>
            </a:pPr>
            <a:r>
              <a:rPr lang="ru-RU" sz="4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Прежде чем сообщать родителям цели и задачи образовательной программы, спрашиваю, чего хотят они.</a:t>
            </a:r>
          </a:p>
          <a:p>
            <a:pPr>
              <a:buFont typeface="Arial" pitchFamily="34" charset="0"/>
              <a:buChar char="•"/>
            </a:pPr>
            <a:r>
              <a:rPr lang="ru-RU" sz="4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Даю родителям возможность понять, что я готова обсуждать с ними широкий спектр тем, касающихся их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285860"/>
            <a:ext cx="8572560" cy="48320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4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Своевременно и положительно реагирую на предложения, идеи и просьбы родителей.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4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Стараюсь разрешать проблемы во время совместного с семьями принятия решений, касающихся их детей и их самих.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показатели партнерств, ориентированных на семью, в детских дошкольных учреждениях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Мать с опозданием привела ребенка в группу, когда все дети едят. Слова воспитателя: «Я вижу Вам стоит больших усилий приходить вовремя в детский сад. чем вам помочь, чтобы Максим мог без спешки включаться в ритм группы?»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Дайте оценку реакции педагога на следующую ситуацию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7478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«Я – высказывания» и «Ты - высказывания»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428736"/>
            <a:ext cx="4357718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Вместо более привычных и знакомых фраз: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1428736"/>
            <a:ext cx="4214842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Попробуйте говорить следующее: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285992"/>
            <a:ext cx="3000396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Вам что, больше всех нужно?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9058" y="2214554"/>
            <a:ext cx="4857784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Что вы можете предложить, чтобы ситуация менялась?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3000372"/>
            <a:ext cx="3000396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Вы совсем не хотите меня понять!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9058" y="3143248"/>
            <a:ext cx="478634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У меня ощущение, что наш разговор идет на разных языках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857628"/>
            <a:ext cx="2928958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Не вашего ума дело!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58" y="4071942"/>
            <a:ext cx="4786346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Вас что беспокоит в этой ситуации? </a:t>
            </a:r>
          </a:p>
          <a:p>
            <a:pPr lvl="0"/>
            <a:r>
              <a:rPr lang="ru-RU" dirty="0" smtClean="0"/>
              <a:t>Что здесь неприятного для вас?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4500570"/>
            <a:ext cx="2857520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Я сейчас занята!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7620" y="4643446"/>
            <a:ext cx="48577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Если так и дальше пойдет, мне придется самой позаботиться о своих интересах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5286388"/>
            <a:ext cx="2786082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Вы уже свели меня с ума!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7620" y="5572140"/>
            <a:ext cx="485778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У меня складывается впечатление, что мы начинаем горячиться. Лучше остановиться и перенести наш разговор на другое время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143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Считать семью основным получателем услуг.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Стимулировать, поддерживать и уважать решения, принимаемые семьей.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Проявлять гибкость чуткость, предоставлять всеобъемлющие услуги, призванные улучшить жизнь ребенка в семье.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endParaRPr lang="ru-RU" sz="3600" dirty="0" smtClean="0"/>
          </a:p>
          <a:p>
            <a:pPr marL="742950" lvl="0" indent="-742950">
              <a:buFont typeface="+mj-lt"/>
              <a:buAutoNum type="arabicPeriod"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54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ru-RU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дошкольной практики ориентированной на семью: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7256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Памятка воспитателю </a:t>
            </a:r>
            <a:br>
              <a:rPr lang="ru-RU" sz="3200" dirty="0" smtClean="0"/>
            </a:br>
            <a:r>
              <a:rPr lang="ru-RU" sz="3200" dirty="0" smtClean="0"/>
              <a:t>«Словарь языка принятия»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4040188" cy="4286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Язык принятия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1571612"/>
            <a:ext cx="4357718" cy="5143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Оценка поступка, а не личности</a:t>
            </a:r>
          </a:p>
          <a:p>
            <a:r>
              <a:rPr lang="ru-RU" sz="2800" dirty="0" smtClean="0"/>
              <a:t>Комплимент</a:t>
            </a:r>
          </a:p>
          <a:p>
            <a:r>
              <a:rPr lang="ru-RU" sz="2800" dirty="0" smtClean="0"/>
              <a:t>Ласковые слова</a:t>
            </a:r>
          </a:p>
          <a:p>
            <a:r>
              <a:rPr lang="ru-RU" sz="2800" dirty="0" smtClean="0"/>
              <a:t>Поддерживающие слова, выражение заинтересованности</a:t>
            </a:r>
          </a:p>
          <a:p>
            <a:r>
              <a:rPr lang="ru-RU" sz="2800" dirty="0" smtClean="0"/>
              <a:t>Сравнение с самим собой, а не с другими</a:t>
            </a:r>
          </a:p>
          <a:p>
            <a:r>
              <a:rPr lang="ru-RU" sz="2800" dirty="0" smtClean="0"/>
              <a:t>Слова одобрения, согласия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1071546"/>
            <a:ext cx="4041775" cy="4286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Язык непринятия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1571612"/>
            <a:ext cx="4429156" cy="5143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Негативная оценка личности</a:t>
            </a:r>
          </a:p>
          <a:p>
            <a:r>
              <a:rPr lang="ru-RU" sz="2800" dirty="0" smtClean="0"/>
              <a:t>Критика </a:t>
            </a:r>
          </a:p>
          <a:p>
            <a:r>
              <a:rPr lang="ru-RU" sz="2800" dirty="0" smtClean="0"/>
              <a:t>Слова упрека</a:t>
            </a:r>
          </a:p>
          <a:p>
            <a:r>
              <a:rPr lang="ru-RU" sz="2800" dirty="0" smtClean="0"/>
              <a:t>Слова принижающие чувства собственной значимости, самооценку</a:t>
            </a:r>
          </a:p>
          <a:p>
            <a:r>
              <a:rPr lang="ru-RU" sz="2800" dirty="0" smtClean="0"/>
              <a:t>Сравнение с другими не в лучшую сторону</a:t>
            </a:r>
          </a:p>
          <a:p>
            <a:r>
              <a:rPr lang="ru-RU" sz="2800" dirty="0" smtClean="0"/>
              <a:t>Команды, приказы, распоряжения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0"/>
                            </p:stCondLst>
                            <p:childTnLst>
                              <p:par>
                                <p:cTn id="6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6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0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0"/>
                            </p:stCondLst>
                            <p:childTnLst>
                              <p:par>
                                <p:cTn id="7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0"/>
                            </p:stCondLst>
                            <p:childTnLst>
                              <p:par>
                                <p:cTn id="8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0"/>
                            </p:stCondLst>
                            <p:childTnLst>
                              <p:par>
                                <p:cTn id="8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0"/>
                            </p:stCondLst>
                            <p:childTnLst>
                              <p:par>
                                <p:cTn id="9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  <p:bldP spid="7" grpId="0" build="p" animBg="1"/>
      <p:bldP spid="8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7256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Памятка воспитателю </a:t>
            </a:r>
            <a:br>
              <a:rPr lang="ru-RU" sz="3200" dirty="0" smtClean="0"/>
            </a:br>
            <a:r>
              <a:rPr lang="ru-RU" sz="3200" dirty="0" smtClean="0"/>
              <a:t>«Словарь языка принятия»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4040188" cy="4286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Язык принятия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1571612"/>
            <a:ext cx="4357718" cy="5143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Поощрение </a:t>
            </a:r>
          </a:p>
          <a:p>
            <a:r>
              <a:rPr lang="ru-RU" sz="2800" dirty="0" smtClean="0"/>
              <a:t>Выражение своих чувств, отражение чувств ребенка</a:t>
            </a:r>
          </a:p>
          <a:p>
            <a:r>
              <a:rPr lang="ru-RU" sz="2800" dirty="0" smtClean="0"/>
              <a:t>Позитивные телесные контакты: прикосновение, поглаживания, объятия, улыбка, контакт глаз</a:t>
            </a:r>
          </a:p>
          <a:p>
            <a:r>
              <a:rPr lang="ru-RU" sz="2800" dirty="0" smtClean="0"/>
              <a:t>Доброжелательная интонация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1071546"/>
            <a:ext cx="4041775" cy="4286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Язык непринятия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1571612"/>
            <a:ext cx="4429156" cy="5143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Подчеркивание неудачи, указание на несоответствие родительским ожиданиям</a:t>
            </a:r>
          </a:p>
          <a:p>
            <a:r>
              <a:rPr lang="ru-RU" sz="2800" dirty="0" smtClean="0"/>
              <a:t>Отказ от объяснений, обзывание, высмеивание</a:t>
            </a:r>
          </a:p>
          <a:p>
            <a:r>
              <a:rPr lang="ru-RU" sz="2800" dirty="0" smtClean="0"/>
              <a:t>Уход от контакта, отшучивание</a:t>
            </a:r>
          </a:p>
          <a:p>
            <a:r>
              <a:rPr lang="ru-RU" sz="2800" dirty="0" smtClean="0"/>
              <a:t>Угрожающая мимика, негативная интонация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0"/>
                            </p:stCondLst>
                            <p:childTnLst>
                              <p:par>
                                <p:cTn id="6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0"/>
                            </p:stCondLst>
                            <p:childTnLst>
                              <p:par>
                                <p:cTn id="6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0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8572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Общение</a:t>
            </a:r>
            <a:endParaRPr lang="ru-RU" sz="4800" spc="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6000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взаимодействие людей направленное на согласование и объединение их усилий с целью налаживания отношений и достижения общего результата. В процессе личностно-ориентированного взаимодействия складываются субъективно-субъективные отношения, в которых каждый участник является субъектом, проявляет активность, адресующуюся к личности другого человека, попеременно выражая ему свое отношение и воспринимая отношения партнера к себе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ru-RU" dirty="0" smtClean="0"/>
              <a:t>Упражнение « МИМИЧЕСКАЯ РЕАКЦИЯ»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928934"/>
            <a:ext cx="8643998" cy="3643338"/>
          </a:xfrm>
        </p:spPr>
        <p:txBody>
          <a:bodyPr>
            <a:normAutofit/>
          </a:bodyPr>
          <a:lstStyle/>
          <a:p>
            <a:r>
              <a:rPr lang="ru-RU" b="1" dirty="0" smtClean="0"/>
              <a:t>Ситуация 1.</a:t>
            </a:r>
            <a:r>
              <a:rPr lang="ru-RU" dirty="0" smtClean="0"/>
              <a:t> Вы находитесь в методическом кабинете на консультации. В это время кто-то открывает дверь. Вы смотрите на вошедшего требовательно («быстрей садитесь»), удивленно («не ожидала»), вопросительно («что-нибудь случилось»), радостно («наконец-то!»).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26" y="1000108"/>
            <a:ext cx="8572592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 тренировка и осознание собственной манеры невербального выражения эмоциональных реакций жестами, мимикой, интонацией голоса, темпом речи, паузами, контактом глаз.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ru-RU" dirty="0" smtClean="0"/>
              <a:t>Упражнение « МИМИЧЕСКАЯ РЕАКЦИЯ»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8229600" cy="3286148"/>
          </a:xfrm>
        </p:spPr>
        <p:txBody>
          <a:bodyPr>
            <a:normAutofit/>
          </a:bodyPr>
          <a:lstStyle/>
          <a:p>
            <a:r>
              <a:rPr lang="ru-RU" b="1" dirty="0" smtClean="0"/>
              <a:t>Ситуация 2. </a:t>
            </a:r>
            <a:r>
              <a:rPr lang="ru-RU" dirty="0" smtClean="0"/>
              <a:t>Вы решили посетить внезапно заболевшего ребенка. Звоните в квартиру. Вам открывает дверь удивленная мать. Покажите, как вы успокоите ее.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214422"/>
            <a:ext cx="8572592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 тренировка и осознание собственной манеры невербального выражения эмоциональных реакций жестами, мимикой, интонацией голоса, темпом речи, паузами, контактом глаз.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ru-RU" dirty="0" smtClean="0"/>
              <a:t>Упражнение « МИМИЧЕСКАЯ РЕАКЦИЯ»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928934"/>
            <a:ext cx="8229600" cy="3429024"/>
          </a:xfrm>
        </p:spPr>
        <p:txBody>
          <a:bodyPr>
            <a:normAutofit/>
          </a:bodyPr>
          <a:lstStyle/>
          <a:p>
            <a:r>
              <a:rPr lang="ru-RU" b="1" dirty="0" smtClean="0"/>
              <a:t>Ситуация 3. </a:t>
            </a:r>
            <a:r>
              <a:rPr lang="ru-RU" dirty="0" smtClean="0"/>
              <a:t>Вы вошли в раздевальную комнату и увидели мать шестилетнего воспитанника, стоящую на коленях и зашнуровывающую сыну ботинки. Вы не ожидали этого, удивлены. Покажите свое удивление.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26" y="1000108"/>
            <a:ext cx="857259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 тренировка и осознание собственной манеры невербального выражения эмоциональных реакций жестами, мимикой, интонацией голоса, темпом речи, паузами, контактом глаз.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7864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представляет собой системное и устойчивое выполнение действий, которые направлены на то, чтобы вызвать ответную реакцию партнера, причем вызванная реакция в свою очередь порождает реакцию взаимодействующего.</a:t>
            </a:r>
          </a:p>
          <a:p>
            <a:r>
              <a:rPr lang="ru-RU" sz="3500" b="1" i="1" u="sng" dirty="0" smtClean="0"/>
              <a:t>Взаимодействие складывается: </a:t>
            </a:r>
          </a:p>
          <a:p>
            <a:pPr>
              <a:buFont typeface="Calibri" pitchFamily="34" charset="0"/>
              <a:buChar char="―"/>
            </a:pPr>
            <a:r>
              <a:rPr lang="ru-RU" dirty="0" smtClean="0"/>
              <a:t>Из физического контакта;</a:t>
            </a:r>
          </a:p>
          <a:p>
            <a:pPr>
              <a:buFont typeface="Calibri" pitchFamily="34" charset="0"/>
              <a:buChar char="―"/>
            </a:pPr>
            <a:r>
              <a:rPr lang="ru-RU" dirty="0" smtClean="0"/>
              <a:t>Совместного перемещения в пространстве;</a:t>
            </a:r>
          </a:p>
          <a:p>
            <a:pPr>
              <a:buFont typeface="Calibri" pitchFamily="34" charset="0"/>
              <a:buChar char="―"/>
            </a:pPr>
            <a:r>
              <a:rPr lang="ru-RU" dirty="0" smtClean="0"/>
              <a:t>Совместного группового или массового действия;</a:t>
            </a:r>
          </a:p>
          <a:p>
            <a:pPr>
              <a:buFont typeface="Calibri" pitchFamily="34" charset="0"/>
              <a:buChar char="―"/>
            </a:pPr>
            <a:r>
              <a:rPr lang="ru-RU" dirty="0" smtClean="0"/>
              <a:t>Духовного;</a:t>
            </a:r>
          </a:p>
          <a:p>
            <a:pPr>
              <a:buFont typeface="Calibri" pitchFamily="34" charset="0"/>
              <a:buChar char="―"/>
            </a:pPr>
            <a:r>
              <a:rPr lang="ru-RU" dirty="0" smtClean="0"/>
              <a:t>Вербального.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Взаимодействие</a:t>
            </a:r>
            <a:endParaRPr lang="ru-RU" spc="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</a:t>
            </a:r>
            <a:r>
              <a:rPr lang="ru-RU" dirty="0" smtClean="0"/>
              <a:t> – партнеры по взаимодействию помогают, содействуют друг другу, активно способствуют достижению общих целей.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u="sng" dirty="0" smtClean="0"/>
              <a:t>Противоборство</a:t>
            </a:r>
            <a:r>
              <a:rPr lang="ru-RU" dirty="0" smtClean="0"/>
              <a:t> – партнеры противодействуют, мешают друг другу и препятствуют достижению индивидуальных целей каждого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поведения по отношению к партнерам по взаимодействию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686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sz="3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Уклонение от взаимодействия </a:t>
            </a:r>
            <a:r>
              <a:rPr lang="ru-RU" sz="3500" dirty="0" smtClean="0"/>
              <a:t>наблюдается тогда, когда партнеры сознательно стараются избегать его. </a:t>
            </a:r>
          </a:p>
          <a:p>
            <a:pPr lvl="0"/>
            <a:r>
              <a:rPr lang="ru-RU" sz="3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Однонаправленное содействие </a:t>
            </a:r>
            <a:r>
              <a:rPr lang="ru-RU" dirty="0" smtClean="0"/>
              <a:t>– </a:t>
            </a:r>
            <a:r>
              <a:rPr lang="ru-RU" sz="3500" dirty="0" smtClean="0"/>
              <a:t>один из участников взаимодействия способствует достижению индивидуальных целей другого, а второй уклоняется от взаимодействия с ним.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поведения по отношению к партнерам по взаимодействию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Однонаправленное противодействие </a:t>
            </a:r>
            <a:r>
              <a:rPr lang="ru-RU" dirty="0" smtClean="0"/>
              <a:t>– один из партнеров препятствует достижению целей другого, а второй отклоняется от взаимодействия с первым участником. </a:t>
            </a:r>
          </a:p>
          <a:p>
            <a:pPr lvl="0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Контрастное взаимодействие </a:t>
            </a:r>
            <a:r>
              <a:rPr lang="ru-RU" dirty="0" smtClean="0"/>
              <a:t>– противоречие, когда один из участников старается содействовать другому, а второй активно ему противодействует. </a:t>
            </a:r>
          </a:p>
          <a:p>
            <a:pPr lvl="0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Компромиссное взаимодействие</a:t>
            </a:r>
            <a:r>
              <a:rPr lang="ru-RU" dirty="0" smtClean="0"/>
              <a:t> – оба партнера проявляют отдельные элементы как содействия, так и противодействия.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поведения по отношению к партнерам по взаимодействию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4AAC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1040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Взаимодействие педагогов дошкольного учреждения с семьей</vt:lpstr>
      <vt:lpstr>Общение</vt:lpstr>
      <vt:lpstr>Упражнение « МИМИЧЕСКАЯ РЕАКЦИЯ» </vt:lpstr>
      <vt:lpstr>Упражнение « МИМИЧЕСКАЯ РЕАКЦИЯ» </vt:lpstr>
      <vt:lpstr>Упражнение « МИМИЧЕСКАЯ РЕАКЦИЯ» </vt:lpstr>
      <vt:lpstr>Взаимодействие</vt:lpstr>
      <vt:lpstr>Типы поведения по отношению к партнерам по взаимодействию</vt:lpstr>
      <vt:lpstr>Типы поведения по отношению к партнерам по взаимодействию</vt:lpstr>
      <vt:lpstr>Типы поведения по отношению к партнерам по взаимодействию</vt:lpstr>
      <vt:lpstr>Изменяем ролевую позицию в общении</vt:lpstr>
      <vt:lpstr>Фразы для упражнения:</vt:lpstr>
      <vt:lpstr>Практические показатели партнерств, ориентированных на семью, в детских дошкольных учреждениях </vt:lpstr>
      <vt:lpstr>Практические показатели партнерств, ориентированных на семью, в детских дошкольных учреждениях</vt:lpstr>
      <vt:lpstr>Практические показатели партнерств, ориентированных на семью, в детских дошкольных учреждениях</vt:lpstr>
      <vt:lpstr>Дайте оценку реакции педагога на следующую ситуацию</vt:lpstr>
      <vt:lpstr>«Я – высказывания» и «Ты - высказывания»</vt:lpstr>
      <vt:lpstr>Принципы дошкольной практики ориентированной на семью: </vt:lpstr>
      <vt:lpstr>Памятка воспитателю  «Словарь языка принятия»</vt:lpstr>
      <vt:lpstr>Памятка воспитателю  «Словарь языка принятия»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педагогов дошкольного учреждения с семьей</dc:title>
  <cp:lastModifiedBy>Admin</cp:lastModifiedBy>
  <cp:revision>86</cp:revision>
  <dcterms:modified xsi:type="dcterms:W3CDTF">2015-02-15T16:28:24Z</dcterms:modified>
</cp:coreProperties>
</file>