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6" r:id="rId3"/>
    <p:sldId id="258" r:id="rId4"/>
    <p:sldId id="259" r:id="rId5"/>
    <p:sldId id="260" r:id="rId6"/>
    <p:sldId id="265" r:id="rId7"/>
    <p:sldId id="261" r:id="rId8"/>
    <p:sldId id="264" r:id="rId9"/>
    <p:sldId id="263" r:id="rId10"/>
    <p:sldId id="266" r:id="rId11"/>
    <p:sldId id="268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CCDCC-E916-475A-901F-0458FCCDFB94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9D979-A627-4639-8FF1-A3D017A6839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2488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9D979-A627-4639-8FF1-A3D017A6839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FC03-70FA-4165-B2F3-FC4C8C3750AA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158D-1018-4EFA-8358-3B79D0870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FC03-70FA-4165-B2F3-FC4C8C3750AA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158D-1018-4EFA-8358-3B79D0870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FC03-70FA-4165-B2F3-FC4C8C3750AA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158D-1018-4EFA-8358-3B79D0870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FC03-70FA-4165-B2F3-FC4C8C3750AA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158D-1018-4EFA-8358-3B79D0870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FC03-70FA-4165-B2F3-FC4C8C3750AA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158D-1018-4EFA-8358-3B79D0870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FC03-70FA-4165-B2F3-FC4C8C3750AA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158D-1018-4EFA-8358-3B79D0870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FC03-70FA-4165-B2F3-FC4C8C3750AA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158D-1018-4EFA-8358-3B79D0870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FC03-70FA-4165-B2F3-FC4C8C3750AA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158D-1018-4EFA-8358-3B79D0870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FC03-70FA-4165-B2F3-FC4C8C3750AA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158D-1018-4EFA-8358-3B79D0870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FC03-70FA-4165-B2F3-FC4C8C3750AA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158D-1018-4EFA-8358-3B79D0870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4FC03-70FA-4165-B2F3-FC4C8C3750AA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F158D-1018-4EFA-8358-3B79D0870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4FC03-70FA-4165-B2F3-FC4C8C3750AA}" type="datetimeFigureOut">
              <a:rPr lang="ru-RU" smtClean="0"/>
              <a:pPr/>
              <a:t>06.12.2014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F158D-1018-4EFA-8358-3B79D0870AC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7" Type="http://schemas.openxmlformats.org/officeDocument/2006/relationships/image" Target="../media/image32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jpeg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фоны\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3519"/>
            <a:ext cx="9144000" cy="689151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357290" y="1500174"/>
            <a:ext cx="70009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Comic Sans MS" pitchFamily="66" charset="0"/>
              </a:rPr>
              <a:t>Проект </a:t>
            </a:r>
          </a:p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Comic Sans MS" pitchFamily="66" charset="0"/>
              </a:rPr>
              <a:t>«Мой дом в моём городе»</a:t>
            </a:r>
            <a:endParaRPr lang="ru-RU" sz="54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4876" y="4357694"/>
            <a:ext cx="44291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2D329B"/>
                </a:solidFill>
                <a:latin typeface="Comic Sans MS" pitchFamily="66" charset="0"/>
              </a:rPr>
              <a:t>Проект подготовили и реализовали воспитатели, родители и воспитанники  второй младшей группы №4 «Землянички» МБДОУЦРР №28 «Огонёк».</a:t>
            </a:r>
            <a:endParaRPr lang="ru-RU" b="1" dirty="0">
              <a:solidFill>
                <a:srgbClr val="2D329B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Город\Изображение 00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71472" y="142852"/>
            <a:ext cx="2428892" cy="32385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D:\Город\Изображение 00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929190" y="214290"/>
            <a:ext cx="3952903" cy="29646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D:\Город\Изображение 0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929190" y="3857628"/>
            <a:ext cx="3805230" cy="28539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D:\Город\Изображение 01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28596" y="3964761"/>
            <a:ext cx="3857652" cy="28932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357158" y="3286124"/>
            <a:ext cx="8501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Comic Sans MS" pitchFamily="66" charset="0"/>
              </a:rPr>
              <a:t>Наша экскурсия «Такие разные дома!»</a:t>
            </a:r>
            <a:endParaRPr lang="ru-RU" sz="3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pic>
        <p:nvPicPr>
          <p:cNvPr id="1032" name="Picture 8" descr="H:\фоны\Копия 94598701_ZADNIY_FON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143240" y="500042"/>
            <a:ext cx="1657350" cy="2406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8DE42"/>
            </a:gs>
            <a:gs pos="0">
              <a:srgbClr val="58DE42"/>
            </a:gs>
            <a:gs pos="0">
              <a:srgbClr val="58DE42"/>
            </a:gs>
            <a:gs pos="17999">
              <a:srgbClr val="58DE42"/>
            </a:gs>
            <a:gs pos="36000">
              <a:srgbClr val="58DE42"/>
            </a:gs>
            <a:gs pos="61000">
              <a:srgbClr val="FFFF00"/>
            </a:gs>
            <a:gs pos="82001">
              <a:schemeClr val="accent6">
                <a:lumMod val="75000"/>
              </a:schemeClr>
            </a:gs>
            <a:gs pos="100000">
              <a:srgbClr val="CCCCF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42910" y="0"/>
            <a:ext cx="3786214" cy="283966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D:\Город\Изображение 06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072066" y="-1"/>
            <a:ext cx="3876636" cy="290747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2571744"/>
            <a:ext cx="3428992" cy="25717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8" name="Picture 6" descr="D:\Город\Изображение 07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619757" y="4214818"/>
            <a:ext cx="3524243" cy="264318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9" name="Picture 7" descr="D:\Город\Изображение 078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643174" y="4611300"/>
            <a:ext cx="2995599" cy="22467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3286116" y="3000372"/>
            <a:ext cx="55007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2D329B"/>
                </a:solidFill>
                <a:latin typeface="Comic Sans MS" pitchFamily="66" charset="0"/>
              </a:rPr>
              <a:t>Конструирование «Строю свой любимый дом!»</a:t>
            </a:r>
            <a:endParaRPr lang="ru-RU" sz="3200" b="1" dirty="0">
              <a:solidFill>
                <a:srgbClr val="2D329B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Город\Копия Изображение 05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928794" y="2000240"/>
            <a:ext cx="4316815" cy="264320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D:\Город\Изображение 06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153197" y="2285992"/>
            <a:ext cx="2990803" cy="22431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3" name="Picture 5" descr="D:\Город\Изображение 06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28992" cy="25717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4" name="Picture 6" descr="D:\Город\Изображение 065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071934" y="4179075"/>
            <a:ext cx="3571900" cy="26789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5" name="Picture 7" descr="D:\Город\Изображение 06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4125521"/>
            <a:ext cx="3643306" cy="273247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6" name="Picture 8" descr="D:\Город\Изображение 056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857752" y="-160760"/>
            <a:ext cx="3548055" cy="266104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8DE42"/>
            </a:gs>
            <a:gs pos="25000">
              <a:srgbClr val="FFFF00"/>
            </a:gs>
            <a:gs pos="75000">
              <a:schemeClr val="accent6">
                <a:lumMod val="75000"/>
              </a:schemeClr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357298"/>
            <a:ext cx="7715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2D329B"/>
                </a:solidFill>
                <a:latin typeface="Comic Sans MS" pitchFamily="66" charset="0"/>
              </a:rPr>
              <a:t>Спасибо за внимание!</a:t>
            </a:r>
            <a:endParaRPr lang="ru-RU" sz="5400" b="1" dirty="0">
              <a:solidFill>
                <a:srgbClr val="2D329B"/>
              </a:solidFill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86314" y="4643446"/>
            <a:ext cx="39290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Выполнили воспитатели гр.№4 «Землянички» МБДОУЦРР №28 «Огонёк» Завалишина Е.В., Шеменькова О.Е.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:\фоны\nezhnyslidemi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80"/>
            <a:ext cx="9144000" cy="68681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1357298"/>
            <a:ext cx="8429684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                Актуальность </a:t>
            </a:r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проекта: </a:t>
            </a:r>
          </a:p>
          <a:p>
            <a:r>
              <a:rPr lang="ru-RU" sz="2000" b="1" dirty="0">
                <a:solidFill>
                  <a:srgbClr val="002060"/>
                </a:solidFill>
                <a:latin typeface="Comic Sans MS" pitchFamily="66" charset="0"/>
              </a:rPr>
              <a:t>В возрасте 3-4 лет у детей возникает потребность в  активном познании окружающего мира. Именно в этом возрасте происходит  восприятия себя в социуме и в окружающей действительности. Этот возраст является наиболее подходящим для формирования патриотических чувств и получения знаний о родном городе. Участие родителей и детей в данном проекте позволит обогатить знания и представления детей о родном городе, своём доме, развить связную речь, систематизировать полученные знания. </a:t>
            </a:r>
          </a:p>
          <a:p>
            <a:r>
              <a:rPr lang="ru-RU" sz="2000" b="1" dirty="0">
                <a:solidFill>
                  <a:srgbClr val="002060"/>
                </a:solidFill>
                <a:latin typeface="Comic Sans MS" pitchFamily="66" charset="0"/>
              </a:rPr>
              <a:t> </a:t>
            </a:r>
          </a:p>
          <a:p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Вид проекта: </a:t>
            </a:r>
            <a:r>
              <a:rPr lang="ru-RU" sz="2000" b="1" dirty="0">
                <a:solidFill>
                  <a:srgbClr val="002060"/>
                </a:solidFill>
                <a:latin typeface="Comic Sans MS" pitchFamily="66" charset="0"/>
              </a:rPr>
              <a:t>краткосрочный </a:t>
            </a:r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(4 </a:t>
            </a:r>
            <a:r>
              <a:rPr lang="ru-RU" sz="2000" b="1" dirty="0">
                <a:solidFill>
                  <a:srgbClr val="002060"/>
                </a:solidFill>
                <a:latin typeface="Comic Sans MS" pitchFamily="66" charset="0"/>
              </a:rPr>
              <a:t>недели), творческо-познавательный.</a:t>
            </a:r>
          </a:p>
          <a:p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Сроки 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проведения: </a:t>
            </a:r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октябрь</a:t>
            </a: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-</a:t>
            </a:r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Comic Sans MS" pitchFamily="66" charset="0"/>
              </a:rPr>
              <a:t>ноябрь  2014 года.</a:t>
            </a:r>
          </a:p>
          <a:p>
            <a:pPr algn="ctr"/>
            <a:endParaRPr lang="ru-RU" sz="11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:\фоны\nezhnyslidemi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5080"/>
            <a:ext cx="9137237" cy="686308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71472" y="785794"/>
            <a:ext cx="792961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Comic Sans MS" pitchFamily="66" charset="0"/>
              </a:rPr>
              <a:t>                        Цель </a:t>
            </a:r>
            <a:r>
              <a:rPr lang="ru-RU" sz="2000" b="1" dirty="0">
                <a:solidFill>
                  <a:srgbClr val="002060"/>
                </a:solidFill>
                <a:latin typeface="Comic Sans MS" pitchFamily="66" charset="0"/>
              </a:rPr>
              <a:t>проекта:</a:t>
            </a:r>
            <a:endParaRPr lang="ru-RU" sz="2000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ru-RU" sz="2000" dirty="0">
                <a:solidFill>
                  <a:srgbClr val="002060"/>
                </a:solidFill>
                <a:latin typeface="Comic Sans MS" pitchFamily="66" charset="0"/>
              </a:rPr>
              <a:t>Формирование представления</a:t>
            </a:r>
            <a:r>
              <a:rPr lang="ru-RU" sz="2000" b="1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Comic Sans MS" pitchFamily="66" charset="0"/>
              </a:rPr>
              <a:t>детей о родном городе и доме через совместную проектную и творческо-познавательную деятельность детей, воспитателей и родителей.</a:t>
            </a:r>
          </a:p>
          <a:p>
            <a:r>
              <a:rPr lang="ru-RU" sz="2000" b="1" dirty="0">
                <a:solidFill>
                  <a:srgbClr val="002060"/>
                </a:solidFill>
                <a:latin typeface="Comic Sans MS" pitchFamily="66" charset="0"/>
              </a:rPr>
              <a:t>Задачи проекта:</a:t>
            </a:r>
            <a:endParaRPr lang="ru-RU" sz="2000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Comic Sans MS" pitchFamily="66" charset="0"/>
              </a:rPr>
              <a:t>Образовательные: </a:t>
            </a:r>
            <a:endParaRPr lang="ru-RU" sz="2000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ru-RU" sz="2000" dirty="0">
                <a:solidFill>
                  <a:srgbClr val="002060"/>
                </a:solidFill>
                <a:latin typeface="Comic Sans MS" pitchFamily="66" charset="0"/>
              </a:rPr>
              <a:t>Уточнить знания детей о названии родного города, знания домашнего 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адреса;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Знакомить  с методом презентации </a:t>
            </a:r>
            <a:r>
              <a:rPr lang="ru-RU" sz="2000" smtClean="0">
                <a:solidFill>
                  <a:srgbClr val="002060"/>
                </a:solidFill>
                <a:latin typeface="Comic Sans MS" pitchFamily="66" charset="0"/>
              </a:rPr>
              <a:t>своей работы.</a:t>
            </a:r>
            <a:endParaRPr lang="ru-RU" sz="2000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ru-RU" sz="2000" b="1" dirty="0">
                <a:solidFill>
                  <a:srgbClr val="002060"/>
                </a:solidFill>
                <a:latin typeface="Comic Sans MS" pitchFamily="66" charset="0"/>
              </a:rPr>
              <a:t>Развивающие:</a:t>
            </a:r>
            <a:endParaRPr lang="ru-RU" sz="2000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ru-RU" sz="2000" dirty="0">
                <a:solidFill>
                  <a:srgbClr val="002060"/>
                </a:solidFill>
                <a:latin typeface="Comic Sans MS" pitchFamily="66" charset="0"/>
              </a:rPr>
              <a:t>Развивать познавательный интерес заботливое отношение к родному городу.</a:t>
            </a:r>
          </a:p>
          <a:p>
            <a:r>
              <a:rPr lang="ru-RU" sz="2000" dirty="0">
                <a:solidFill>
                  <a:srgbClr val="002060"/>
                </a:solidFill>
                <a:latin typeface="Comic Sans MS" pitchFamily="66" charset="0"/>
              </a:rPr>
              <a:t> Развивать речь, воображение. </a:t>
            </a:r>
          </a:p>
          <a:p>
            <a:r>
              <a:rPr lang="ru-RU" sz="2000" b="1" dirty="0">
                <a:solidFill>
                  <a:srgbClr val="002060"/>
                </a:solidFill>
                <a:latin typeface="Comic Sans MS" pitchFamily="66" charset="0"/>
              </a:rPr>
              <a:t>Воспитывающие:</a:t>
            </a:r>
            <a:endParaRPr lang="ru-RU" sz="2000" dirty="0">
              <a:solidFill>
                <a:srgbClr val="002060"/>
              </a:solidFill>
              <a:latin typeface="Comic Sans MS" pitchFamily="66" charset="0"/>
            </a:endParaRPr>
          </a:p>
          <a:p>
            <a:r>
              <a:rPr lang="ru-RU" sz="2000" dirty="0">
                <a:solidFill>
                  <a:srgbClr val="002060"/>
                </a:solidFill>
                <a:latin typeface="Comic Sans MS" pitchFamily="66" charset="0"/>
              </a:rPr>
              <a:t>Воспитывать любовь к родному городу и чувство гордости за него, желание  познакомиться с ним </a:t>
            </a:r>
            <a:r>
              <a:rPr lang="ru-RU" sz="2000" dirty="0" smtClean="0">
                <a:solidFill>
                  <a:srgbClr val="002060"/>
                </a:solidFill>
                <a:latin typeface="Comic Sans MS" pitchFamily="66" charset="0"/>
              </a:rPr>
              <a:t>подробнее.</a:t>
            </a:r>
            <a:endParaRPr lang="ru-RU" sz="2000" dirty="0">
              <a:solidFill>
                <a:srgbClr val="002060"/>
              </a:solidFill>
              <a:latin typeface="Comic Sans MS" pitchFamily="66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:\фоны\nezhnyslidemi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3" y="-5080"/>
            <a:ext cx="9137237" cy="686308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14414" y="1000108"/>
            <a:ext cx="7358114" cy="5072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</a:rPr>
              <a:t>Методы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</a:rPr>
              <a:t>реализации проекта: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Проект реализуется по нескольким направлениям: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- взаимодействие с родителями;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- совместная с детьми деятельность;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- непосредственно – образовательная деятельность.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</a:rPr>
              <a:t>Всю работу по реализации данного проекта можно разделить на три этапа: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- подготовительный;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- основной;</a:t>
            </a:r>
          </a:p>
          <a:p>
            <a:pPr algn="ctr"/>
            <a:r>
              <a:rPr lang="ru-RU" sz="2400" b="1" dirty="0">
                <a:solidFill>
                  <a:srgbClr val="002060"/>
                </a:solidFill>
                <a:latin typeface="Comic Sans MS" pitchFamily="66" charset="0"/>
              </a:rPr>
              <a:t>- заключительный.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:\фоны\nezhnyslidemi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3" y="-5080"/>
            <a:ext cx="9137237" cy="686308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857224" y="642918"/>
            <a:ext cx="8072494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Проект включает в себя следующие мероприятия: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1.Рассматривание плакатов и иллюстраций к теме «Мой родной город» .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 2.Беседы с детьми на темы: «Бердск- это звучит гордо!», «Дом, в котором я живу».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 3.Консультация для родителей «Как создать коллаж о своём доме».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4. Прослушивание песни Н. Базылевой «Это – Бердск!».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 5.Разучивание физкультминутка «Мы по городу  идём!»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6.Экскурсия с детьми вокруг детского сада «Такие разные дома!»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 7.Выставка коллажей «Мой дом».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 8.Составление рассказа о своём доме с использованием коллажей (презентация своего коллажа).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 9.Конструирование из крупного конструктора на тему «Мой дом».</a:t>
            </a:r>
          </a:p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10.Оформление детских коллажей «Мой дом» в папку для дидактических занятий.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8DE42"/>
            </a:gs>
            <a:gs pos="0">
              <a:srgbClr val="58DE42"/>
            </a:gs>
            <a:gs pos="0">
              <a:srgbClr val="58DE42"/>
            </a:gs>
            <a:gs pos="17999">
              <a:srgbClr val="58DE42"/>
            </a:gs>
            <a:gs pos="36000">
              <a:srgbClr val="58DE42"/>
            </a:gs>
            <a:gs pos="61000">
              <a:srgbClr val="FFFF00"/>
            </a:gs>
            <a:gs pos="82001">
              <a:schemeClr val="accent6">
                <a:lumMod val="75000"/>
              </a:schemeClr>
            </a:gs>
            <a:gs pos="100000">
              <a:srgbClr val="CCCCFF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D:\Город\Изображение 04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71472" y="3238474"/>
            <a:ext cx="2714644" cy="36195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1" name="Picture 3" descr="D:\Город\Изображение 04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928662" y="196430"/>
            <a:ext cx="3857652" cy="2893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2532" name="Picture 4" descr="D:\Город\Изображение 04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429256" y="357166"/>
            <a:ext cx="3357586" cy="44767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Блок-схема: перфолента 4"/>
          <p:cNvSpPr/>
          <p:nvPr/>
        </p:nvSpPr>
        <p:spPr>
          <a:xfrm>
            <a:off x="2786050" y="357166"/>
            <a:ext cx="2000264" cy="785818"/>
          </a:xfrm>
          <a:prstGeom prst="flowChartPunchedTap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Comic Sans MS" pitchFamily="66" charset="0"/>
              </a:rPr>
              <a:t>Максим С.</a:t>
            </a:r>
            <a:endParaRPr lang="ru-RU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6" name="Пятно 1 5"/>
          <p:cNvSpPr/>
          <p:nvPr/>
        </p:nvSpPr>
        <p:spPr>
          <a:xfrm>
            <a:off x="5357818" y="0"/>
            <a:ext cx="2286016" cy="714356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Вова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1285852" y="6215082"/>
            <a:ext cx="1857388" cy="642918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>
                <a:solidFill>
                  <a:srgbClr val="7030A0"/>
                </a:solidFill>
                <a:latin typeface="Comic Sans MS" pitchFamily="66" charset="0"/>
              </a:rPr>
              <a:t>Ариша</a:t>
            </a:r>
            <a:endParaRPr lang="ru-RU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57620" y="4357694"/>
            <a:ext cx="43577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C00000"/>
                </a:solidFill>
                <a:latin typeface="Comic Sans MS" pitchFamily="66" charset="0"/>
              </a:rPr>
              <a:t>Наши коллажи</a:t>
            </a:r>
            <a:endParaRPr lang="ru-RU" sz="72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rgbClr val="FFFF37"/>
            </a:gs>
            <a:gs pos="16000">
              <a:srgbClr val="FFFF00"/>
            </a:gs>
            <a:gs pos="47000">
              <a:srgbClr val="B265FF"/>
            </a:gs>
            <a:gs pos="60001">
              <a:srgbClr val="58DE42"/>
            </a:gs>
            <a:gs pos="71001">
              <a:srgbClr val="00B050"/>
            </a:gs>
            <a:gs pos="81000">
              <a:srgbClr val="FFFF00"/>
            </a:gs>
            <a:gs pos="100000">
              <a:srgbClr val="FFFF37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Город\Изображение 01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071802" y="571480"/>
            <a:ext cx="2675328" cy="3567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D:\Город\Изображение 019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857884" y="285728"/>
            <a:ext cx="3143272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6" name="Picture 4" descr="D:\Город\Изображение 02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000364" y="4286256"/>
            <a:ext cx="3048021" cy="2286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8" name="Picture 6" descr="D:\Город\Изображение 022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143636" y="2928934"/>
            <a:ext cx="2746766" cy="36623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9" name="Picture 7" descr="D:\Город\Изображение 016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4286256"/>
            <a:ext cx="2952739" cy="22145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80" name="Picture 8" descr="D:\Город\Изображение 017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14282" y="114244"/>
            <a:ext cx="2571768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5-конечная звезда 12"/>
          <p:cNvSpPr/>
          <p:nvPr/>
        </p:nvSpPr>
        <p:spPr>
          <a:xfrm>
            <a:off x="1214414" y="2071678"/>
            <a:ext cx="1714512" cy="141446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Веня</a:t>
            </a:r>
            <a:endParaRPr lang="ru-RU" sz="1600" b="1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4" name="Блок-схема: перфолента 13"/>
          <p:cNvSpPr/>
          <p:nvPr/>
        </p:nvSpPr>
        <p:spPr>
          <a:xfrm>
            <a:off x="6286512" y="4572008"/>
            <a:ext cx="2214578" cy="500066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Арсений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5" name="Блок-схема: перфолента 14"/>
          <p:cNvSpPr/>
          <p:nvPr/>
        </p:nvSpPr>
        <p:spPr>
          <a:xfrm>
            <a:off x="6357950" y="2224078"/>
            <a:ext cx="2286016" cy="500066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Comic Sans MS" pitchFamily="66" charset="0"/>
              </a:rPr>
              <a:t>Анфиса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6" name="Выноска-облако 15"/>
          <p:cNvSpPr/>
          <p:nvPr/>
        </p:nvSpPr>
        <p:spPr>
          <a:xfrm>
            <a:off x="3214678" y="285728"/>
            <a:ext cx="2428892" cy="714380"/>
          </a:xfrm>
          <a:prstGeom prst="cloud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Comic Sans MS" pitchFamily="66" charset="0"/>
              </a:rPr>
              <a:t>Лена</a:t>
            </a:r>
            <a:endParaRPr lang="ru-RU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7" name="Двойная волна 16"/>
          <p:cNvSpPr/>
          <p:nvPr/>
        </p:nvSpPr>
        <p:spPr>
          <a:xfrm>
            <a:off x="3571868" y="4357694"/>
            <a:ext cx="1357322" cy="357190"/>
          </a:xfrm>
          <a:prstGeom prst="doubleWav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Comic Sans MS" pitchFamily="66" charset="0"/>
              </a:rPr>
              <a:t>Миша</a:t>
            </a:r>
            <a:endParaRPr lang="ru-RU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714348" y="6286520"/>
            <a:ext cx="1785950" cy="357190"/>
          </a:xfrm>
          <a:prstGeom prst="homePlat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FF00"/>
                </a:solidFill>
                <a:latin typeface="Comic Sans MS" pitchFamily="66" charset="0"/>
              </a:rPr>
              <a:t>Дима</a:t>
            </a:r>
            <a:endParaRPr lang="ru-RU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rgbClr val="FFFF37"/>
            </a:gs>
            <a:gs pos="16000">
              <a:srgbClr val="FFFF00"/>
            </a:gs>
            <a:gs pos="47000">
              <a:srgbClr val="B265FF"/>
            </a:gs>
            <a:gs pos="60001">
              <a:srgbClr val="58DE42"/>
            </a:gs>
            <a:gs pos="71001">
              <a:srgbClr val="00B050"/>
            </a:gs>
            <a:gs pos="81000">
              <a:srgbClr val="FFFF00"/>
            </a:gs>
            <a:gs pos="100000">
              <a:srgbClr val="FFFF37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:\Город\Изображение 04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411514" y="0"/>
            <a:ext cx="2732486" cy="36433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07" name="Picture 3" descr="D:\Город\Изображение 02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714612" y="1000108"/>
            <a:ext cx="3714776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08" name="Picture 4" descr="D:\Город\Изображение 03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643438" y="4125496"/>
            <a:ext cx="3643338" cy="27325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09" name="Picture 5" descr="D:\Город\Изображение 03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28596" y="4071941"/>
            <a:ext cx="3714744" cy="27860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512" name="Picture 8" descr="D:\Город\Изображение 04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6064" cy="37147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Горизонтальный свиток 8"/>
          <p:cNvSpPr/>
          <p:nvPr/>
        </p:nvSpPr>
        <p:spPr>
          <a:xfrm>
            <a:off x="571472" y="3286124"/>
            <a:ext cx="1857388" cy="428628"/>
          </a:xfrm>
          <a:prstGeom prst="horizont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Саша</a:t>
            </a:r>
            <a:endParaRPr lang="ru-RU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10" name="7-конечная звезда 9"/>
          <p:cNvSpPr/>
          <p:nvPr/>
        </p:nvSpPr>
        <p:spPr>
          <a:xfrm>
            <a:off x="2285984" y="2214554"/>
            <a:ext cx="1071570" cy="857256"/>
          </a:xfrm>
          <a:prstGeom prst="star7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7030A0"/>
                </a:solidFill>
                <a:latin typeface="Comic Sans MS" pitchFamily="66" charset="0"/>
              </a:rPr>
              <a:t>Юля</a:t>
            </a:r>
            <a:endParaRPr lang="ru-RU" sz="14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11" name="Блок-схема: перфолента 10"/>
          <p:cNvSpPr/>
          <p:nvPr/>
        </p:nvSpPr>
        <p:spPr>
          <a:xfrm>
            <a:off x="7000892" y="1714488"/>
            <a:ext cx="2000264" cy="428628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Comic Sans MS" pitchFamily="66" charset="0"/>
              </a:rPr>
              <a:t>Паша</a:t>
            </a:r>
            <a:endParaRPr lang="ru-RU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642910" y="4143380"/>
            <a:ext cx="1785950" cy="285752"/>
          </a:xfrm>
          <a:prstGeom prst="homePlat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Аня</a:t>
            </a:r>
            <a:endParaRPr lang="ru-RU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4" name="Волна 13"/>
          <p:cNvSpPr/>
          <p:nvPr/>
        </p:nvSpPr>
        <p:spPr>
          <a:xfrm>
            <a:off x="6143636" y="6000768"/>
            <a:ext cx="2286016" cy="857232"/>
          </a:xfrm>
          <a:prstGeom prst="wav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FF00"/>
                </a:solidFill>
                <a:latin typeface="Comic Sans MS" pitchFamily="66" charset="0"/>
              </a:rPr>
              <a:t>Варя М.</a:t>
            </a:r>
            <a:endParaRPr lang="ru-RU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:\фоны\nezhnyslidemi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63" y="-5080"/>
            <a:ext cx="9137237" cy="686308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85786" y="714356"/>
            <a:ext cx="8072494" cy="7703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    Результаты после реализации проекта:</a:t>
            </a:r>
          </a:p>
          <a:p>
            <a:pPr lvl="0">
              <a:buFont typeface="Arial" pitchFamily="34" charset="0"/>
              <a:buChar char="•"/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Основная часть детей знают название родного города,  могут   отличить свой дом от других по внешнему виду 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Большинство детей выучили свой адрес проживания;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Дети проявляют интерес  к  рассматриванию своих коллажей и коллажей своих одногруппников,   а так же к рассматриванию иллюстраций с  изображением достопримечательностей родного города;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Словарный запас детей расширился и активизировался: микрорайон, многоэтажка, подъезд, этаж и т.д.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Усовершенствовались конструктивные навыки : дети с большим интересом сооружают из разных видов конструктора  постройки различного вида;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Comic Sans MS" pitchFamily="66" charset="0"/>
              </a:rPr>
              <a:t>Создание папки с дидактическим материалом из коллажей,  созданных родителями воспитанников для дальнейшего использования в НОД , совместной и самостоятельной деятельности.</a:t>
            </a:r>
          </a:p>
          <a:p>
            <a:pPr>
              <a:buFont typeface="Arial" pitchFamily="34" charset="0"/>
              <a:buChar char="•"/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Comic Sans MS" pitchFamily="66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430</Words>
  <Application>Microsoft Office PowerPoint</Application>
  <PresentationFormat>Экран (4:3)</PresentationFormat>
  <Paragraphs>71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Вадим и Света</dc:creator>
  <cp:lastModifiedBy>катя</cp:lastModifiedBy>
  <cp:revision>3</cp:revision>
  <dcterms:modified xsi:type="dcterms:W3CDTF">2014-12-06T01:47:07Z</dcterms:modified>
</cp:coreProperties>
</file>