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7"/>
  </p:notesMasterIdLst>
  <p:sldIdLst>
    <p:sldId id="256" r:id="rId2"/>
    <p:sldId id="258" r:id="rId3"/>
    <p:sldId id="262" r:id="rId4"/>
    <p:sldId id="261" r:id="rId5"/>
    <p:sldId id="264" r:id="rId6"/>
    <p:sldId id="268" r:id="rId7"/>
    <p:sldId id="267" r:id="rId8"/>
    <p:sldId id="266" r:id="rId9"/>
    <p:sldId id="285" r:id="rId10"/>
    <p:sldId id="286" r:id="rId11"/>
    <p:sldId id="283" r:id="rId12"/>
    <p:sldId id="269" r:id="rId13"/>
    <p:sldId id="259" r:id="rId14"/>
    <p:sldId id="257" r:id="rId15"/>
    <p:sldId id="28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32" autoAdjust="0"/>
    <p:restoredTop sz="94660"/>
  </p:normalViewPr>
  <p:slideViewPr>
    <p:cSldViewPr>
      <p:cViewPr>
        <p:scale>
          <a:sx n="100" d="100"/>
          <a:sy n="100" d="100"/>
        </p:scale>
        <p:origin x="-504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BA16A-FAE2-441A-B5EE-82511DDEEBF8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13B7B-E643-4D24-800E-FF7BB428D2A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13B7B-E643-4D24-800E-FF7BB428D2A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605DC-6F4A-4445-B52A-876D7477912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0A217-0CA1-44EC-8AEF-A79496897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605DC-6F4A-4445-B52A-876D7477912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0A217-0CA1-44EC-8AEF-A79496897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605DC-6F4A-4445-B52A-876D7477912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0A217-0CA1-44EC-8AEF-A79496897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605DC-6F4A-4445-B52A-876D7477912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0A217-0CA1-44EC-8AEF-A79496897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605DC-6F4A-4445-B52A-876D7477912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0A217-0CA1-44EC-8AEF-A79496897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605DC-6F4A-4445-B52A-876D7477912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0A217-0CA1-44EC-8AEF-A79496897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605DC-6F4A-4445-B52A-876D7477912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0A217-0CA1-44EC-8AEF-A79496897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605DC-6F4A-4445-B52A-876D7477912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0A217-0CA1-44EC-8AEF-A79496897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605DC-6F4A-4445-B52A-876D7477912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0A217-0CA1-44EC-8AEF-A79496897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605DC-6F4A-4445-B52A-876D7477912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0A217-0CA1-44EC-8AEF-A79496897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7605DC-6F4A-4445-B52A-876D7477912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E0A217-0CA1-44EC-8AEF-A79496897A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7605DC-6F4A-4445-B52A-876D74779125}" type="datetimeFigureOut">
              <a:rPr lang="ru-RU" smtClean="0"/>
              <a:pPr/>
              <a:t>16.02.2015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5E0A217-0CA1-44EC-8AEF-A79496897A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136904" cy="6120679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Проект «развитие навыков самообслуживания у детей раннего возраста»</a:t>
            </a:r>
            <a:br>
              <a:rPr lang="ru-RU" sz="3200" dirty="0" smtClean="0"/>
            </a:br>
            <a:r>
              <a:rPr lang="ru-RU" sz="3200" dirty="0" smtClean="0"/>
              <a:t>Творческое название проекта </a:t>
            </a:r>
            <a:br>
              <a:rPr lang="ru-RU" sz="3200" dirty="0" smtClean="0"/>
            </a:br>
            <a:r>
              <a:rPr lang="ru-RU" sz="3200" dirty="0" smtClean="0"/>
              <a:t>                        «Я сам»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1800" dirty="0" smtClean="0"/>
              <a:t>Автор проекта: Хотько Т.И.</a:t>
            </a:r>
            <a:br>
              <a:rPr lang="ru-RU" sz="1800" dirty="0" smtClean="0"/>
            </a:br>
            <a:r>
              <a:rPr lang="ru-RU" sz="1800" dirty="0" smtClean="0"/>
              <a:t>ГБДОУ №26</a:t>
            </a:r>
            <a:br>
              <a:rPr lang="ru-RU" sz="1800" dirty="0" smtClean="0"/>
            </a:br>
            <a:r>
              <a:rPr lang="ru-RU" sz="1800" dirty="0" smtClean="0"/>
              <a:t>Срок реализации: ноябрь 2012- апрель 2013</a:t>
            </a:r>
            <a:endParaRPr lang="ru-RU" sz="1800" dirty="0"/>
          </a:p>
        </p:txBody>
      </p:sp>
      <p:pic>
        <p:nvPicPr>
          <p:cNvPr id="4" name="Рисунок 3" descr="412950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573016"/>
            <a:ext cx="2123728" cy="2858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288" y="530225"/>
          <a:ext cx="8291511" cy="4010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568"/>
                <a:gridCol w="2647106"/>
                <a:gridCol w="2763837"/>
              </a:tblGrid>
              <a:tr h="8105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Образовательные</a:t>
                      </a:r>
                      <a:r>
                        <a:rPr lang="ru-RU" sz="1200" baseline="0" dirty="0" smtClean="0"/>
                        <a:t> области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baseline="0" dirty="0" smtClean="0"/>
                        <a:t>Планируемая работа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Сроки проведения</a:t>
                      </a:r>
                    </a:p>
                  </a:txBody>
                  <a:tcPr/>
                </a:tc>
              </a:tr>
              <a:tr h="810543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Социально-коммуникативное</a:t>
                      </a:r>
                      <a:r>
                        <a:rPr lang="ru-RU" sz="1200" b="0" baseline="0" dirty="0" smtClean="0">
                          <a:ln>
                            <a:solidFill>
                              <a:schemeClr val="tx2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 развитие</a:t>
                      </a:r>
                    </a:p>
                    <a:p>
                      <a:endParaRPr lang="ru-RU" sz="1200" b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200" b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200" b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200" b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200" b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200" b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200" b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200" b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200" b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200" b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200" b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200" b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200" b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200" b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endParaRPr lang="ru-RU" sz="1200" b="0" baseline="0" dirty="0" smtClean="0">
                        <a:ln>
                          <a:solidFill>
                            <a:schemeClr val="tx2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Игровая</a:t>
                      </a:r>
                      <a:r>
                        <a:rPr lang="ru-RU" sz="1200" baseline="0" dirty="0" smtClean="0"/>
                        <a:t> деятельность: сюжетно - ролевые игры «Оденем куклу на прогулку», «Разденем куклу после прогулки»,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/>
                        <a:t>«Накормим куклу обедом»,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/>
                        <a:t> Д.У. «Покажем мишке, как мы убираем игрушки»,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/>
                        <a:t>«Уложим куклу спать»,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aseline="0" dirty="0" smtClean="0"/>
                        <a:t>«Парикмахер», </a:t>
                      </a:r>
                      <a:endParaRPr lang="ru-RU" sz="1200" dirty="0" smtClean="0"/>
                    </a:p>
                    <a:p>
                      <a:r>
                        <a:rPr lang="ru-RU" sz="1200" baseline="0" dirty="0" smtClean="0"/>
                        <a:t>«Купание куклы Кати».</a:t>
                      </a:r>
                    </a:p>
                    <a:p>
                      <a:r>
                        <a:rPr lang="ru-RU" sz="1200" baseline="0" dirty="0" smtClean="0"/>
                        <a:t>Игра-инсценировка:</a:t>
                      </a:r>
                    </a:p>
                    <a:p>
                      <a:r>
                        <a:rPr lang="ru-RU" sz="1200" baseline="0" dirty="0" smtClean="0"/>
                        <a:t>«Девочка чумазая»,</a:t>
                      </a:r>
                    </a:p>
                    <a:p>
                      <a:r>
                        <a:rPr lang="ru-RU" sz="1200" baseline="0" dirty="0" smtClean="0"/>
                        <a:t>«Маша-растеряша».</a:t>
                      </a:r>
                    </a:p>
                    <a:p>
                      <a:r>
                        <a:rPr lang="ru-RU" sz="1200" baseline="0" dirty="0" smtClean="0"/>
                        <a:t>Д.У. «Покажем Маше, как нужно складывать вещи в шкафчике».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Декабрь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Декабрь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Январь</a:t>
                      </a:r>
                    </a:p>
                    <a:p>
                      <a:pPr algn="ctr"/>
                      <a:r>
                        <a:rPr lang="ru-RU" sz="1200" dirty="0" smtClean="0"/>
                        <a:t>Февраль</a:t>
                      </a:r>
                    </a:p>
                    <a:p>
                      <a:pPr algn="ctr"/>
                      <a:r>
                        <a:rPr lang="ru-RU" sz="1200" dirty="0" smtClean="0"/>
                        <a:t>Март</a:t>
                      </a:r>
                    </a:p>
                    <a:p>
                      <a:pPr algn="ctr"/>
                      <a:r>
                        <a:rPr lang="ru-RU" sz="1200" dirty="0" smtClean="0"/>
                        <a:t>Апрель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Март</a:t>
                      </a:r>
                    </a:p>
                    <a:p>
                      <a:pPr algn="ctr"/>
                      <a:r>
                        <a:rPr lang="ru-RU" sz="1200" dirty="0" smtClean="0"/>
                        <a:t>Апрель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Февраль</a:t>
                      </a:r>
                    </a:p>
                    <a:p>
                      <a:pPr algn="ctr"/>
                      <a:endParaRPr lang="ru-RU" sz="12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Диагностическая карта выявление уровня развития навыков самообслуживания</a:t>
            </a: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764704"/>
          <a:ext cx="9143999" cy="6093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818"/>
                <a:gridCol w="1494432"/>
                <a:gridCol w="1067451"/>
                <a:gridCol w="853961"/>
                <a:gridCol w="925125"/>
                <a:gridCol w="853961"/>
                <a:gridCol w="996288"/>
                <a:gridCol w="853961"/>
                <a:gridCol w="925125"/>
                <a:gridCol w="817877"/>
              </a:tblGrid>
              <a:tr h="360597">
                <a:tc gridSpan="10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ПРИВИТИЕ</a:t>
                      </a:r>
                      <a:r>
                        <a:rPr lang="ru-RU" sz="1400" baseline="0" dirty="0" smtClean="0"/>
                        <a:t> НАВЫКОВ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7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№</a:t>
                      </a:r>
                    </a:p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Ф.И. ребенка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100" dirty="0" smtClean="0"/>
                        <a:t>Самостоятельной еды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100" dirty="0" smtClean="0"/>
                        <a:t>Самостоятельного одевания, раздевания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100" dirty="0" smtClean="0"/>
                        <a:t>Опрятности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100" dirty="0" smtClean="0"/>
                        <a:t>Умывания, пользования полотенцем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764"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Начало проекта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Конец проекта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Начало проекта</a:t>
                      </a:r>
                    </a:p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Конец проекта</a:t>
                      </a:r>
                    </a:p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Начало проекта</a:t>
                      </a:r>
                    </a:p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Конец проекта</a:t>
                      </a:r>
                    </a:p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Начало проекта</a:t>
                      </a:r>
                    </a:p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Конец проекта</a:t>
                      </a:r>
                    </a:p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761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Андреев Костя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4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Батанова</a:t>
                      </a:r>
                      <a:r>
                        <a:rPr lang="ru-RU" sz="1100" dirty="0" smtClean="0"/>
                        <a:t> Даша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681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Гайнетдинов</a:t>
                      </a:r>
                      <a:r>
                        <a:rPr lang="ru-RU" sz="1100" dirty="0" smtClean="0"/>
                        <a:t> Глеб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4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Петров Андрей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4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Полякова Наташа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4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Сиотанов</a:t>
                      </a:r>
                      <a:r>
                        <a:rPr lang="ru-RU" sz="1100" dirty="0" smtClean="0"/>
                        <a:t> Макар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4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Срубас</a:t>
                      </a:r>
                      <a:r>
                        <a:rPr lang="ru-RU" sz="1100" dirty="0" smtClean="0"/>
                        <a:t> Варя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4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Фомин Рома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545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Яковенко</a:t>
                      </a:r>
                      <a:r>
                        <a:rPr lang="ru-RU" sz="1100" dirty="0" smtClean="0"/>
                        <a:t> Настя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035">
                <a:tc gridSpan="2">
                  <a:txBody>
                    <a:bodyPr/>
                    <a:lstStyle/>
                    <a:p>
                      <a:r>
                        <a:rPr lang="ru-RU" sz="1100" dirty="0" smtClean="0"/>
                        <a:t>Условные обозначения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28">
                <a:tc gridSpan="2">
                  <a:txBody>
                    <a:bodyPr/>
                    <a:lstStyle/>
                    <a:p>
                      <a:r>
                        <a:rPr lang="ru-RU" sz="1100" dirty="0" smtClean="0"/>
                        <a:t>Высокий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44,5%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77,8%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0%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44,5%</a:t>
                      </a:r>
                      <a:endParaRPr lang="ru-RU" sz="1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22,2%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55,6%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11,1%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77,8%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28">
                <a:tc gridSpan="2">
                  <a:txBody>
                    <a:bodyPr/>
                    <a:lstStyle/>
                    <a:p>
                      <a:r>
                        <a:rPr lang="ru-RU" sz="1100" dirty="0" smtClean="0"/>
                        <a:t>Средний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33,3%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22,2%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44,4%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33,3%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55,6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44,4%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55,6%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22,2%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28">
                <a:tc gridSpan="2">
                  <a:txBody>
                    <a:bodyPr/>
                    <a:lstStyle/>
                    <a:p>
                      <a:r>
                        <a:rPr lang="ru-RU" sz="1100" dirty="0" smtClean="0"/>
                        <a:t>Низкий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22,2%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0%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55,6%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22,2%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22,2%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0%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33,3%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0%</a:t>
                      </a:r>
                      <a:endParaRPr lang="ru-RU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2267744" y="249289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267744" y="278092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267744" y="3140968"/>
            <a:ext cx="144016" cy="144016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267744" y="3501008"/>
            <a:ext cx="144016" cy="144016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267744" y="3789040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67744" y="407707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267744" y="443711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267744" y="4725144"/>
            <a:ext cx="144016" cy="144016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267744" y="5013176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067944" y="2492896"/>
            <a:ext cx="144016" cy="144016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067944" y="2780928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067944" y="3140968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067944" y="3501008"/>
            <a:ext cx="144016" cy="144016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067944" y="3789040"/>
            <a:ext cx="144016" cy="14401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067944" y="4077072"/>
            <a:ext cx="144016" cy="144016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067944" y="4437112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067944" y="4725144"/>
            <a:ext cx="144016" cy="144016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067944" y="5013176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868144" y="2492896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5868144" y="2780928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868144" y="3140968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868144" y="3501008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868144" y="3789040"/>
            <a:ext cx="144016" cy="144016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868144" y="4077072"/>
            <a:ext cx="144016" cy="144016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868144" y="443711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5868144" y="4725144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868144" y="501317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7740352" y="2492896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7740352" y="278092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740352" y="3140968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7740352" y="3501008"/>
            <a:ext cx="144016" cy="144016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7740352" y="3789040"/>
            <a:ext cx="144016" cy="144016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7740352" y="4077072"/>
            <a:ext cx="144016" cy="144016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7740352" y="4437112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7740352" y="4725144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7740352" y="5013176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3203848" y="249289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203848" y="278092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203848" y="314096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3203848" y="3501008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3203848" y="378904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3203848" y="407707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3203848" y="4725144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3203848" y="443711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5076056" y="2492896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Овал 49"/>
          <p:cNvSpPr/>
          <p:nvPr/>
        </p:nvSpPr>
        <p:spPr>
          <a:xfrm>
            <a:off x="5076056" y="278092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Овал 50"/>
          <p:cNvSpPr/>
          <p:nvPr/>
        </p:nvSpPr>
        <p:spPr>
          <a:xfrm>
            <a:off x="5076056" y="314096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3203848" y="501317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5076056" y="3501008"/>
            <a:ext cx="144016" cy="14401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076056" y="3789040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5076056" y="4077072"/>
            <a:ext cx="144016" cy="144016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5076056" y="443711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5076056" y="4725144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5076056" y="501317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6804248" y="2492896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6804248" y="278092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6804248" y="314096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6804248" y="3501008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6804248" y="378904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6804248" y="4077072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6804248" y="443711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6804248" y="4725144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6804248" y="501317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8676456" y="249289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8676456" y="278092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/>
          <p:cNvSpPr/>
          <p:nvPr/>
        </p:nvSpPr>
        <p:spPr>
          <a:xfrm>
            <a:off x="8676456" y="3140968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8676456" y="3501008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8676456" y="378904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Овал 72"/>
          <p:cNvSpPr/>
          <p:nvPr/>
        </p:nvSpPr>
        <p:spPr>
          <a:xfrm>
            <a:off x="8676456" y="4077072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8676456" y="4437112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Овал 74"/>
          <p:cNvSpPr/>
          <p:nvPr/>
        </p:nvSpPr>
        <p:spPr>
          <a:xfrm>
            <a:off x="8676456" y="472514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Овал 75"/>
          <p:cNvSpPr/>
          <p:nvPr/>
        </p:nvSpPr>
        <p:spPr>
          <a:xfrm>
            <a:off x="8676456" y="5013176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899592" y="5805264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вал 77"/>
          <p:cNvSpPr/>
          <p:nvPr/>
        </p:nvSpPr>
        <p:spPr>
          <a:xfrm>
            <a:off x="899592" y="6237312"/>
            <a:ext cx="144016" cy="144016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Овал 78"/>
          <p:cNvSpPr/>
          <p:nvPr/>
        </p:nvSpPr>
        <p:spPr>
          <a:xfrm>
            <a:off x="899592" y="6597352"/>
            <a:ext cx="144016" cy="144016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496944" cy="626469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Заключительный этап</a:t>
            </a:r>
          </a:p>
          <a:p>
            <a:r>
              <a:rPr lang="ru-RU" dirty="0" smtClean="0"/>
              <a:t>Проведение диагностики на конец проекта</a:t>
            </a:r>
          </a:p>
          <a:p>
            <a:r>
              <a:rPr lang="ru-RU" dirty="0" smtClean="0"/>
              <a:t>Оформление фотовыставки и фотоальбомов для родителей «я сам»</a:t>
            </a:r>
          </a:p>
          <a:p>
            <a:r>
              <a:rPr lang="ru-RU" dirty="0" smtClean="0"/>
              <a:t>Проведение игры-инсценировки «Научим Машу- растеряшу убирать вещи»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579350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Вывод</a:t>
            </a:r>
          </a:p>
          <a:p>
            <a:pPr>
              <a:buNone/>
            </a:pPr>
            <a:r>
              <a:rPr lang="ru-RU" dirty="0" smtClean="0"/>
              <a:t>		В процессе успешного взаимодействия воспитателей-детей-родителей была достигнута положительная динамика в освоении навыков самообслуживания. У детей на практике проявляются разнообразные навыки самостоятельности, совершенствуется развитие мелкой моторики, возрастает речевая активность.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610160" cy="58437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Литература</a:t>
            </a:r>
          </a:p>
          <a:p>
            <a:r>
              <a:rPr lang="ru-RU" sz="2400" dirty="0" smtClean="0"/>
              <a:t>Голицына Н.С. Перспективное планирование первая младшая группа «Скрипторий 2003» 2009г.</a:t>
            </a:r>
          </a:p>
          <a:p>
            <a:r>
              <a:rPr lang="ru-RU" sz="2400" dirty="0" err="1" smtClean="0"/>
              <a:t>Гербова</a:t>
            </a:r>
            <a:r>
              <a:rPr lang="ru-RU" sz="2400" dirty="0" smtClean="0"/>
              <a:t> В.В. «Занятия по развитию речи» Москва Синтез 2011г.</a:t>
            </a:r>
          </a:p>
          <a:p>
            <a:r>
              <a:rPr lang="ru-RU" sz="2400" dirty="0" smtClean="0"/>
              <a:t>Григорьева Г.Г., </a:t>
            </a:r>
            <a:r>
              <a:rPr lang="ru-RU" sz="2400" dirty="0" err="1" smtClean="0"/>
              <a:t>Кочетова</a:t>
            </a:r>
            <a:r>
              <a:rPr lang="ru-RU" sz="2400" dirty="0" smtClean="0"/>
              <a:t> Н.П. Кроха-пособие по воспитанию, обучению и развитию детей до 3-х лет «Просвещение» Москва 2003г.</a:t>
            </a:r>
          </a:p>
          <a:p>
            <a:r>
              <a:rPr lang="ru-RU" sz="2400" dirty="0" err="1" smtClean="0"/>
              <a:t>Елесеева</a:t>
            </a:r>
            <a:r>
              <a:rPr lang="ru-RU" sz="2400" dirty="0" smtClean="0"/>
              <a:t> А.Н. </a:t>
            </a:r>
            <a:r>
              <a:rPr lang="ru-RU" sz="2400" dirty="0" err="1" smtClean="0"/>
              <a:t>Христоматия</a:t>
            </a:r>
            <a:r>
              <a:rPr lang="ru-RU" sz="2400" dirty="0" smtClean="0"/>
              <a:t> для маленьких «Просвещение» Москва 2003г.</a:t>
            </a:r>
          </a:p>
          <a:p>
            <a:r>
              <a:rPr lang="ru-RU" sz="2400" dirty="0" smtClean="0"/>
              <a:t>Печора К.Л., </a:t>
            </a:r>
            <a:r>
              <a:rPr lang="ru-RU" sz="2400" dirty="0" err="1" smtClean="0"/>
              <a:t>Пантюхина</a:t>
            </a:r>
            <a:r>
              <a:rPr lang="ru-RU" sz="2400" dirty="0" smtClean="0"/>
              <a:t> Т.В. «Диагностика нервно-психического развития детей первых 3-х лет жизни» М-1979г.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538152" cy="591574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Технологии используемые в проекте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Здоровье-сберегающие</a:t>
            </a:r>
            <a:endParaRPr lang="ru-RU" dirty="0" smtClean="0"/>
          </a:p>
          <a:p>
            <a:r>
              <a:rPr lang="ru-RU" dirty="0" smtClean="0"/>
              <a:t> Игровые</a:t>
            </a:r>
          </a:p>
          <a:p>
            <a:r>
              <a:rPr lang="ru-RU" dirty="0" smtClean="0"/>
              <a:t> Личностно-ориентированные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579350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900" b="1" dirty="0" smtClean="0"/>
              <a:t>Актуальность</a:t>
            </a:r>
          </a:p>
          <a:p>
            <a:pPr>
              <a:buNone/>
            </a:pPr>
            <a:r>
              <a:rPr lang="ru-RU" dirty="0" smtClean="0"/>
              <a:t>		Третий год жизни – период интенсивного развития самостоятельности у детей, но без посторонней помощи ребенок еще не способен справляться со многими бытовыми проблемами. Возможности низки навыки недостаточно сформированы. В этот период часто возникают конфликты между детьми и взрослыми, их воспитывающими. Что же сделать, чтобы избежать проблем в период «я сам»? Научить его всем навыкам самостоятельности</a:t>
            </a:r>
            <a:r>
              <a:rPr lang="en-US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332656"/>
            <a:ext cx="8075240" cy="5793507"/>
          </a:xfrm>
        </p:spPr>
        <p:txBody>
          <a:bodyPr/>
          <a:lstStyle/>
          <a:p>
            <a:pPr algn="ctr">
              <a:buNone/>
            </a:pPr>
            <a:r>
              <a:rPr lang="ru-RU" sz="3600" b="1" dirty="0" smtClean="0"/>
              <a:t>Цель</a:t>
            </a:r>
          </a:p>
          <a:p>
            <a:pPr>
              <a:buNone/>
            </a:pPr>
            <a:r>
              <a:rPr lang="ru-RU" dirty="0" smtClean="0"/>
              <a:t>		Формирование навыков самообслуживания, подготовка ребенка к жизни в современном обществе.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496944" cy="62646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200" b="1" dirty="0" smtClean="0"/>
              <a:t>Задачи</a:t>
            </a:r>
            <a:endParaRPr lang="ru-RU" dirty="0" smtClean="0"/>
          </a:p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Обеспечить условиями для формирования навыков самообслуживания: </a:t>
            </a:r>
          </a:p>
          <a:p>
            <a:r>
              <a:rPr lang="ru-RU" dirty="0" smtClean="0"/>
              <a:t>Самостоятельно мыть руки перед едой и по мере загрязнения</a:t>
            </a:r>
          </a:p>
          <a:p>
            <a:r>
              <a:rPr lang="ru-RU" dirty="0" smtClean="0"/>
              <a:t>Насухо вытирать лицо и руки полотенцем</a:t>
            </a:r>
          </a:p>
          <a:p>
            <a:r>
              <a:rPr lang="ru-RU" dirty="0" smtClean="0"/>
              <a:t>Пользоваться индивидуальными предметами (полотенцем, носовым платком, горшком, расческой, салфеткой)</a:t>
            </a:r>
          </a:p>
          <a:p>
            <a:r>
              <a:rPr lang="ru-RU" dirty="0" smtClean="0"/>
              <a:t>Правильно держать ложку, чашку </a:t>
            </a:r>
          </a:p>
          <a:p>
            <a:r>
              <a:rPr lang="ru-RU" dirty="0" smtClean="0"/>
              <a:t>Самостоятельно одеваться и раздеваться</a:t>
            </a:r>
          </a:p>
          <a:p>
            <a:pPr marL="571500" indent="-571500">
              <a:buFont typeface="+mj-lt"/>
              <a:buAutoNum type="romanUcPeriod" startAt="2"/>
            </a:pPr>
            <a:r>
              <a:rPr lang="ru-RU" dirty="0" smtClean="0"/>
              <a:t>Способствовать развитию речи, активизации словаря, пробуждению познавательной активности</a:t>
            </a:r>
          </a:p>
          <a:p>
            <a:pPr marL="571500" indent="-571500">
              <a:buFont typeface="+mj-lt"/>
              <a:buAutoNum type="romanUcPeriod" startAt="2"/>
            </a:pPr>
            <a:r>
              <a:rPr lang="ru-RU" dirty="0" smtClean="0"/>
              <a:t>Создать условия развитию мелкой моторики</a:t>
            </a:r>
          </a:p>
          <a:p>
            <a:pPr>
              <a:buNone/>
            </a:pPr>
            <a:r>
              <a:rPr lang="ru-RU" dirty="0" smtClean="0"/>
              <a:t>	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332656"/>
            <a:ext cx="7992888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Участники проекта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/>
              <a:t>Дети </a:t>
            </a:r>
            <a:endParaRPr lang="en-US" sz="3600" dirty="0" smtClean="0"/>
          </a:p>
          <a:p>
            <a:pPr>
              <a:buFont typeface="Wingdings" pitchFamily="2" charset="2"/>
              <a:buChar char="q"/>
            </a:pPr>
            <a:r>
              <a:rPr lang="ru-RU" sz="3600" dirty="0" smtClean="0"/>
              <a:t>Воспитатели</a:t>
            </a:r>
          </a:p>
          <a:p>
            <a:pPr>
              <a:buFont typeface="Wingdings" pitchFamily="2" charset="2"/>
              <a:buChar char="q"/>
            </a:pPr>
            <a:r>
              <a:rPr lang="ru-RU" sz="3600" dirty="0" smtClean="0"/>
              <a:t>Родители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640960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Этапы и сроки реализации проекта:</a:t>
            </a:r>
          </a:p>
          <a:p>
            <a:pPr marL="939546" indent="-857250">
              <a:buFont typeface="+mj-lt"/>
              <a:buAutoNum type="romanUcPeriod"/>
            </a:pPr>
            <a:r>
              <a:rPr lang="ru-RU" sz="3600" dirty="0" smtClean="0"/>
              <a:t>Организационно-подготовительный этап (ноябрь)</a:t>
            </a:r>
          </a:p>
          <a:p>
            <a:pPr marL="939546" indent="-857250">
              <a:buFont typeface="+mj-lt"/>
              <a:buAutoNum type="romanUcPeriod"/>
            </a:pPr>
            <a:r>
              <a:rPr lang="ru-RU" sz="3600" dirty="0" smtClean="0"/>
              <a:t>Практический этап (декабрь-март)</a:t>
            </a:r>
          </a:p>
          <a:p>
            <a:pPr marL="939546" indent="-857250">
              <a:buFont typeface="+mj-lt"/>
              <a:buAutoNum type="romanUcPeriod"/>
            </a:pPr>
            <a:r>
              <a:rPr lang="ru-RU" sz="3600" dirty="0" smtClean="0"/>
              <a:t>Заключительный этап (апрель)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496944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/>
              <a:t>Взаимодействие с родителями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Групповая консультация для родителей о целях и задачах внедряемого проекта (ноябрь)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Информационный стенд «развитие у детей навыков самообслуживания» (февраль)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Привлечение художественного слова к процессу формирования навыков самообслуживания (март)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Фотовыставка «я сам» (апрель)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Подведение итогов проекта (апрель)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496944" cy="62646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Подготовительный этап (ноябрь)</a:t>
            </a:r>
          </a:p>
          <a:p>
            <a:pPr marL="596646" indent="-514350">
              <a:buAutoNum type="arabicParenR"/>
            </a:pPr>
            <a:r>
              <a:rPr lang="ru-RU" dirty="0" smtClean="0"/>
              <a:t>Подобрать методическую литературу, иллюстрированный материал по данной теме.</a:t>
            </a:r>
          </a:p>
          <a:p>
            <a:pPr marL="596646" indent="-514350">
              <a:buAutoNum type="arabicParenR"/>
            </a:pPr>
            <a:r>
              <a:rPr lang="ru-RU" dirty="0" smtClean="0"/>
              <a:t>Провести диагностику на начало проекта.</a:t>
            </a:r>
          </a:p>
          <a:p>
            <a:pPr marL="596646" indent="-514350">
              <a:buAutoNum type="arabicParenR"/>
            </a:pPr>
            <a:r>
              <a:rPr lang="ru-RU" dirty="0" smtClean="0"/>
              <a:t>Подобрать и подготовить материалы, игрушки, пособия и атрибуты для игровой деятельности.</a:t>
            </a:r>
          </a:p>
          <a:p>
            <a:pPr marL="596646" indent="-514350">
              <a:buAutoNum type="arabicParenR"/>
            </a:pPr>
            <a:r>
              <a:rPr lang="ru-RU" dirty="0" smtClean="0"/>
              <a:t>Обсудить с родителями важность данного проекта.</a:t>
            </a:r>
          </a:p>
          <a:p>
            <a:pPr marL="596646" indent="-514350">
              <a:buAutoNum type="arabicParenR"/>
            </a:pPr>
            <a:r>
              <a:rPr lang="ru-RU" dirty="0" smtClean="0"/>
              <a:t>Составить перспективный план мероприятий.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547260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Практический этап</a:t>
            </a:r>
          </a:p>
          <a:p>
            <a:pPr algn="ctr">
              <a:buNone/>
            </a:pPr>
            <a:r>
              <a:rPr lang="ru-RU" sz="2000" dirty="0" smtClean="0"/>
              <a:t>Совместная деятельность с детьми</a:t>
            </a:r>
          </a:p>
          <a:p>
            <a:pPr>
              <a:buNone/>
            </a:pPr>
            <a:endParaRPr lang="ru-RU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124744"/>
          <a:ext cx="8424936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9"/>
                <a:gridCol w="3456384"/>
                <a:gridCol w="201622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Образовательные</a:t>
                      </a:r>
                      <a:r>
                        <a:rPr lang="ru-RU" sz="1200" baseline="0" dirty="0" smtClean="0"/>
                        <a:t> области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Планируемая работа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Сроки проведения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/>
                        <a:t>Физическое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 </a:t>
                      </a:r>
                      <a:r>
                        <a:rPr lang="ru-RU" sz="1200" dirty="0" smtClean="0"/>
                        <a:t>Д</a:t>
                      </a:r>
                      <a:r>
                        <a:rPr lang="ru-RU" sz="1200" baseline="0" dirty="0" smtClean="0"/>
                        <a:t>.У. «Как мы моем ладошки и отжимаем ручки», пальчиковые игры:</a:t>
                      </a:r>
                    </a:p>
                    <a:p>
                      <a:r>
                        <a:rPr lang="ru-RU" sz="1200" baseline="0" dirty="0" smtClean="0"/>
                        <a:t>«Ладушки-ладушки»,</a:t>
                      </a:r>
                    </a:p>
                    <a:p>
                      <a:r>
                        <a:rPr lang="ru-RU" sz="1200" baseline="0" dirty="0" smtClean="0"/>
                        <a:t>«Мыли мылом ушки…»,</a:t>
                      </a:r>
                    </a:p>
                    <a:p>
                      <a:r>
                        <a:rPr lang="ru-RU" sz="1200" baseline="0" dirty="0" smtClean="0"/>
                        <a:t>«Мы пекли куличики».</a:t>
                      </a:r>
                    </a:p>
                    <a:p>
                      <a:endParaRPr lang="ru-RU" sz="1200" baseline="0" dirty="0" smtClean="0"/>
                    </a:p>
                    <a:p>
                      <a:endParaRPr lang="ru-RU" sz="1200" baseline="0" dirty="0" smtClean="0"/>
                    </a:p>
                    <a:p>
                      <a:r>
                        <a:rPr lang="ru-RU" sz="1200" baseline="0" dirty="0" smtClean="0"/>
                        <a:t>Трудовые поручения</a:t>
                      </a:r>
                    </a:p>
                    <a:p>
                      <a:r>
                        <a:rPr lang="ru-RU" sz="1200" baseline="0" dirty="0" smtClean="0"/>
                        <a:t>«Поможем накрыть на стол».</a:t>
                      </a:r>
                      <a:endParaRPr lang="ru-RU" sz="1200" b="0" baseline="0" dirty="0" smtClean="0"/>
                    </a:p>
                    <a:p>
                      <a:endParaRPr lang="ru-RU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Декабрь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Декабрь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Январь</a:t>
                      </a:r>
                    </a:p>
                    <a:p>
                      <a:pPr algn="ctr"/>
                      <a:r>
                        <a:rPr lang="ru-RU" sz="1200" dirty="0" smtClean="0"/>
                        <a:t>Апрель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Март-</a:t>
                      </a:r>
                    </a:p>
                    <a:p>
                      <a:pPr algn="ctr"/>
                      <a:r>
                        <a:rPr lang="ru-RU" sz="1200" dirty="0" smtClean="0"/>
                        <a:t>Апрель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  <a:tr h="1322392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Позновательное</a:t>
                      </a:r>
                      <a:r>
                        <a:rPr lang="ru-RU" sz="1200" baseline="0" dirty="0" smtClean="0"/>
                        <a:t> развитие</a:t>
                      </a:r>
                    </a:p>
                    <a:p>
                      <a:endParaRPr lang="ru-RU" sz="1200" baseline="0" dirty="0" smtClean="0"/>
                    </a:p>
                    <a:p>
                      <a:endParaRPr lang="ru-RU" sz="1200" baseline="0" dirty="0" smtClean="0"/>
                    </a:p>
                    <a:p>
                      <a:r>
                        <a:rPr lang="ru-RU" sz="1200" baseline="0" dirty="0" smtClean="0"/>
                        <a:t>Речевое развитие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Рассматривание иллюстраций: </a:t>
                      </a:r>
                    </a:p>
                    <a:p>
                      <a:r>
                        <a:rPr lang="ru-RU" sz="1200" dirty="0" smtClean="0"/>
                        <a:t>«Дети</a:t>
                      </a:r>
                      <a:r>
                        <a:rPr lang="ru-RU" sz="1200" baseline="0" dirty="0" smtClean="0"/>
                        <a:t> обедают»,</a:t>
                      </a:r>
                    </a:p>
                    <a:p>
                      <a:r>
                        <a:rPr lang="ru-RU" sz="1200" baseline="0" dirty="0" smtClean="0"/>
                        <a:t>«Дети моют руки».</a:t>
                      </a:r>
                    </a:p>
                    <a:p>
                      <a:r>
                        <a:rPr lang="ru-RU" sz="1200" baseline="0" dirty="0" smtClean="0"/>
                        <a:t>Чтение </a:t>
                      </a:r>
                      <a:r>
                        <a:rPr lang="ru-RU" sz="1200" baseline="0" dirty="0" err="1" smtClean="0"/>
                        <a:t>потешек</a:t>
                      </a:r>
                      <a:r>
                        <a:rPr lang="ru-RU" sz="1200" baseline="0" dirty="0" smtClean="0"/>
                        <a:t>:</a:t>
                      </a:r>
                    </a:p>
                    <a:p>
                      <a:r>
                        <a:rPr lang="ru-RU" sz="1200" baseline="0" dirty="0" smtClean="0"/>
                        <a:t>«Наша Маша </a:t>
                      </a:r>
                      <a:r>
                        <a:rPr lang="ru-RU" sz="1200" baseline="0" dirty="0" err="1" smtClean="0"/>
                        <a:t>маленька</a:t>
                      </a:r>
                      <a:r>
                        <a:rPr lang="ru-RU" sz="1200" baseline="0" dirty="0" smtClean="0"/>
                        <a:t>»,</a:t>
                      </a:r>
                    </a:p>
                    <a:p>
                      <a:r>
                        <a:rPr lang="ru-RU" sz="1200" baseline="0" dirty="0" smtClean="0"/>
                        <a:t>«Водичка-водичка»,</a:t>
                      </a:r>
                    </a:p>
                    <a:p>
                      <a:r>
                        <a:rPr lang="ru-RU" sz="1200" baseline="0" dirty="0" smtClean="0"/>
                        <a:t>«Пошел котик на </a:t>
                      </a:r>
                      <a:r>
                        <a:rPr lang="ru-RU" sz="1200" baseline="0" dirty="0" err="1" smtClean="0"/>
                        <a:t>торжок</a:t>
                      </a:r>
                      <a:r>
                        <a:rPr lang="ru-RU" sz="1200" baseline="0" dirty="0" smtClean="0"/>
                        <a:t>».</a:t>
                      </a:r>
                    </a:p>
                    <a:p>
                      <a:r>
                        <a:rPr lang="ru-RU" sz="1200" baseline="0" dirty="0" smtClean="0"/>
                        <a:t>З.Александрова «Вкусная каша», Н.Павлова «Чьи башмачки», К.Чуковский «</a:t>
                      </a:r>
                      <a:r>
                        <a:rPr lang="ru-RU" sz="1200" baseline="0" dirty="0" err="1" smtClean="0"/>
                        <a:t>Мойдодыр</a:t>
                      </a:r>
                      <a:r>
                        <a:rPr lang="ru-RU" sz="1200" baseline="0" dirty="0" smtClean="0"/>
                        <a:t>», </a:t>
                      </a:r>
                      <a:r>
                        <a:rPr lang="ru-RU" sz="1200" baseline="0" dirty="0" err="1" smtClean="0"/>
                        <a:t>С.Капутикян</a:t>
                      </a:r>
                      <a:r>
                        <a:rPr lang="ru-RU" sz="1200" baseline="0" dirty="0" smtClean="0"/>
                        <a:t> «Маша обедает», И.Муравейка «Я сама»,</a:t>
                      </a:r>
                    </a:p>
                    <a:p>
                      <a:r>
                        <a:rPr lang="ru-RU" sz="1200" baseline="0" dirty="0" err="1" smtClean="0"/>
                        <a:t>С.Капутикянк</a:t>
                      </a:r>
                      <a:r>
                        <a:rPr lang="ru-RU" sz="1200" baseline="0" dirty="0" smtClean="0"/>
                        <a:t> «Хлюп-хлюп».</a:t>
                      </a:r>
                    </a:p>
                    <a:p>
                      <a:endParaRPr lang="ru-RU" sz="12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Январь</a:t>
                      </a:r>
                    </a:p>
                    <a:p>
                      <a:pPr algn="ctr"/>
                      <a:r>
                        <a:rPr lang="ru-RU" sz="1200" dirty="0" smtClean="0"/>
                        <a:t>Февраль</a:t>
                      </a:r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Декабрь-</a:t>
                      </a:r>
                    </a:p>
                    <a:p>
                      <a:pPr algn="ctr"/>
                      <a:r>
                        <a:rPr lang="ru-RU" sz="1200" dirty="0" smtClean="0"/>
                        <a:t>Апрель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Художественно-эстетическое развитие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Рисование: </a:t>
                      </a:r>
                    </a:p>
                    <a:p>
                      <a:r>
                        <a:rPr lang="ru-RU" sz="1200" dirty="0" smtClean="0"/>
                        <a:t>«Узор на шарфике»,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r>
                        <a:rPr lang="ru-RU" sz="1200" baseline="0" dirty="0" smtClean="0"/>
                        <a:t>«Украсим рукавичку»,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«Платьице в горошину».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Январь</a:t>
                      </a:r>
                    </a:p>
                    <a:p>
                      <a:pPr algn="ctr"/>
                      <a:r>
                        <a:rPr lang="ru-RU" sz="1200" dirty="0" smtClean="0"/>
                        <a:t>Февраль</a:t>
                      </a:r>
                    </a:p>
                    <a:p>
                      <a:pPr algn="ctr"/>
                      <a:r>
                        <a:rPr lang="ru-RU" sz="1200" dirty="0" smtClean="0"/>
                        <a:t>Март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460</TotalTime>
  <Words>658</Words>
  <Application>Microsoft Office PowerPoint</Application>
  <PresentationFormat>Экран (4:3)</PresentationFormat>
  <Paragraphs>209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Проект «развитие навыков самообслуживания у детей раннего возраста» Творческое название проекта                          «Я сам»     Автор проекта: Хотько Т.И. ГБДОУ №26 Срок реализации: ноябрь 2012- апрель 2013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«развитие навыков самообслуживания у детей раннего возраста» Творческое название проекта  «Я сам»   Автор проекта: Хотько Т.И. ГБДОУ №26 Срок реализации: ноябрь 2012- апрель 2013</dc:title>
  <dc:creator>user</dc:creator>
  <cp:lastModifiedBy>Татьяна</cp:lastModifiedBy>
  <cp:revision>53</cp:revision>
  <dcterms:created xsi:type="dcterms:W3CDTF">2013-04-07T13:02:45Z</dcterms:created>
  <dcterms:modified xsi:type="dcterms:W3CDTF">2015-02-16T07:18:09Z</dcterms:modified>
</cp:coreProperties>
</file>