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5" r:id="rId10"/>
    <p:sldId id="263" r:id="rId11"/>
    <p:sldId id="266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505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8" autoAdjust="0"/>
    <p:restoredTop sz="94686" autoAdjust="0"/>
  </p:normalViewPr>
  <p:slideViewPr>
    <p:cSldViewPr>
      <p:cViewPr>
        <p:scale>
          <a:sx n="66" d="100"/>
          <a:sy n="66" d="100"/>
        </p:scale>
        <p:origin x="-150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5C9D6-E00F-4B5F-A2F1-C74BCE0229E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DED20-1A8F-47C6-ABAF-1440E5823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96DF4E-814D-4143-B215-DD086E8831DF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BBC84B-CA5F-4CC3-9A11-98F17AFE98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96DF4E-814D-4143-B215-DD086E8831DF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BBC84B-CA5F-4CC3-9A11-98F17AFE9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96DF4E-814D-4143-B215-DD086E8831DF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BBC84B-CA5F-4CC3-9A11-98F17AFE9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96DF4E-814D-4143-B215-DD086E8831DF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BBC84B-CA5F-4CC3-9A11-98F17AFE9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96DF4E-814D-4143-B215-DD086E8831DF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BBC84B-CA5F-4CC3-9A11-98F17AFE98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96DF4E-814D-4143-B215-DD086E8831DF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BBC84B-CA5F-4CC3-9A11-98F17AFE9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96DF4E-814D-4143-B215-DD086E8831DF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BBC84B-CA5F-4CC3-9A11-98F17AFE9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96DF4E-814D-4143-B215-DD086E8831DF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BBC84B-CA5F-4CC3-9A11-98F17AFE9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96DF4E-814D-4143-B215-DD086E8831DF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BBC84B-CA5F-4CC3-9A11-98F17AFE98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96DF4E-814D-4143-B215-DD086E8831DF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BBC84B-CA5F-4CC3-9A11-98F17AFE9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96DF4E-814D-4143-B215-DD086E8831DF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BBC84B-CA5F-4CC3-9A11-98F17AFE98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C96DF4E-814D-4143-B215-DD086E8831DF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BBBC84B-CA5F-4CC3-9A11-98F17AFE98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772400" cy="46085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ГОРОДА МОСКВЫ</a:t>
            </a:r>
            <a:br>
              <a:rPr lang="ru-RU" sz="18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СЕВЕРО-ВОСТОЧНОЕ ОКРУЖНОЕ УПРАВЛЕНИЕ ОБРАЗОВАНИЯ</a:t>
            </a:r>
            <a:br>
              <a:rPr lang="ru-RU" sz="18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800" dirty="0">
                <a:solidFill>
                  <a:srgbClr val="7030A0"/>
                </a:solidFill>
              </a:rPr>
              <a:t>ИССЛЕДОВАТЕЛЬСКИЙ  </a:t>
            </a:r>
            <a:r>
              <a:rPr lang="ru-RU" sz="1800" dirty="0" smtClean="0">
                <a:solidFill>
                  <a:srgbClr val="7030A0"/>
                </a:solidFill>
              </a:rPr>
              <a:t>ПРОЕКТ</a:t>
            </a:r>
            <a:br>
              <a:rPr lang="ru-RU" sz="1800" dirty="0" smtClean="0">
                <a:solidFill>
                  <a:srgbClr val="7030A0"/>
                </a:solidFill>
              </a:rPr>
            </a:br>
            <a:r>
              <a:rPr lang="ru-RU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«Удивительные </a:t>
            </a:r>
            <a:r>
              <a:rPr lang="ru-RU" sz="2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свойства воды»</a:t>
            </a:r>
            <a:r>
              <a:rPr lang="ru-RU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</a:t>
            </a:r>
            <a:r>
              <a:rPr lang="ru-RU" sz="18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958</a:t>
            </a:r>
            <a:br>
              <a:rPr lang="ru-RU" sz="18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МЛАДШИЙ </a:t>
            </a:r>
            <a:r>
              <a:rPr lang="ru-RU" sz="18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ДОШКОЛЬНЫЙ ВОЗРАСТ</a:t>
            </a:r>
            <a:br>
              <a:rPr lang="ru-RU" sz="18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</a:t>
            </a:r>
            <a:r>
              <a:rPr lang="ru-RU" sz="18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2014</a:t>
            </a:r>
            <a:r>
              <a:rPr lang="ru-RU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0"/>
            <a:ext cx="1146175" cy="1439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231775"/>
            <a:ext cx="1397000" cy="118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500042"/>
            <a:ext cx="6143668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071538" y="2571744"/>
            <a:ext cx="2857520" cy="3286148"/>
          </a:xfrm>
        </p:spPr>
        <p:txBody>
          <a:bodyPr anchor="ctr"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* отображение в изобразительной деятельности свойств воды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* закрепить понятия прозрачность и непрозрачность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Денис\Desktop\эксперементы\P1040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429132"/>
            <a:ext cx="2934658" cy="1650745"/>
          </a:xfrm>
          <a:prstGeom prst="rect">
            <a:avLst/>
          </a:prstGeom>
          <a:noFill/>
        </p:spPr>
      </p:pic>
      <p:pic>
        <p:nvPicPr>
          <p:cNvPr id="3076" name="Picture 4" descr="C:\Users\Денис\Desktop\эксперементы\P1040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357430"/>
            <a:ext cx="3214710" cy="1808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6334472" cy="1199730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литературы.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Денис\Desktop\эксперементы\P1040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000504"/>
            <a:ext cx="4286280" cy="2411033"/>
          </a:xfrm>
          <a:prstGeom prst="rect">
            <a:avLst/>
          </a:prstGeom>
          <a:noFill/>
        </p:spPr>
      </p:pic>
      <p:pic>
        <p:nvPicPr>
          <p:cNvPr id="5123" name="Picture 3" descr="C:\Users\Денис\Desktop\эксперементы\P10402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071678"/>
            <a:ext cx="3214710" cy="1808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514352"/>
            <a:ext cx="6286544" cy="842946"/>
          </a:xfrm>
          <a:solidFill>
            <a:schemeClr val="accent1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 работы: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3"/>
          <p:cNvSpPr>
            <a:spLocks noGrp="1"/>
          </p:cNvSpPr>
          <p:nvPr>
            <p:ph type="body" idx="2"/>
          </p:nvPr>
        </p:nvSpPr>
        <p:spPr>
          <a:xfrm>
            <a:off x="539750" y="1676400"/>
            <a:ext cx="8280400" cy="4848225"/>
          </a:xfrm>
        </p:spPr>
        <p:txBody>
          <a:bodyPr anchor="t">
            <a:normAutofit/>
          </a:bodyPr>
          <a:lstStyle/>
          <a:p>
            <a:pPr algn="just">
              <a:buClr>
                <a:srgbClr val="000000"/>
              </a:buClr>
              <a:buSzPct val="100000"/>
              <a:defRPr/>
            </a:pPr>
            <a:r>
              <a:rPr lang="ru-RU" sz="20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время работы удалось расширить представления детей о воде.</a:t>
            </a:r>
          </a:p>
          <a:p>
            <a:pPr algn="just">
              <a:buClr>
                <a:srgbClr val="000000"/>
              </a:buClr>
              <a:buSzPct val="100000"/>
              <a:defRPr/>
            </a:pPr>
            <a:endParaRPr lang="ru-RU" sz="200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/>
              <a:t>Дети приобрели опыт:</a:t>
            </a:r>
          </a:p>
          <a:p>
            <a:r>
              <a:rPr lang="ru-RU" sz="2000" dirty="0" smtClean="0"/>
              <a:t>- в исследовательской деятельности;</a:t>
            </a:r>
          </a:p>
          <a:p>
            <a:r>
              <a:rPr lang="ru-RU" sz="2000" dirty="0" smtClean="0"/>
              <a:t>- в активном и доброжелательном взаимодействии с педагогом и сверстниками при проведении исследовательской деятельности;</a:t>
            </a:r>
          </a:p>
          <a:p>
            <a:pPr>
              <a:buFontTx/>
              <a:buChar char="-"/>
            </a:pPr>
            <a:r>
              <a:rPr lang="ru-RU" sz="2000" dirty="0" smtClean="0"/>
              <a:t>в выстраивании игрового действия, сопровождаемого речью.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результатам проведённого исследования сделали вывод: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/>
              <a:t>Вода обладает многочисленными удивительными свойствами, поэтому человек её широко использует.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Grp="1" noChangeArrowheads="1"/>
          </p:cNvSpPr>
          <p:nvPr>
            <p:ph idx="1"/>
          </p:nvPr>
        </p:nvSpPr>
        <p:spPr bwMode="auto">
          <a:xfrm>
            <a:off x="1071538" y="428604"/>
            <a:ext cx="7715304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ВИЗИТНАЯ   КАРТОЧКА   ПРОЕКТА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МОСКВА, ГБОУ СОШ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958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00"/>
              </a:buClr>
              <a:buSzPct val="100000"/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Название проекта: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«Удивительные свойства воды»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Авторы проекта: воспитатели ГБОУ СОШ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958: Лебедева Н.А., Корнеева Е.С.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3.Адрес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телефон учреждения: улица Бестужевых, дом12-д,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8-499-203-34-66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00"/>
              </a:buClr>
              <a:buSzPct val="10000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4.Вид и тип проекта: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краткосрочный, познавательно-практический.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00"/>
              </a:buClr>
              <a:buSzPct val="10000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5.Цель и направление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деятельности: Познакомить детей со свойствами воды с помощью экспериментальных действий. Расширять представления детей о свойствах воды. Дать ребёнку возможность реально, самостоятельно открыть для себя  волшебный мир воды.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6.Краткое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содержание проекта: </a:t>
            </a:r>
          </a:p>
          <a:p>
            <a:pPr>
              <a:buClr>
                <a:srgbClr val="000000"/>
              </a:buClr>
              <a:buSzPct val="10000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Подбор материала по теме; чтение художественной литературы; наблюдения во время прогулок (сосульки, лед, капель, лужи и т.д.), беседы, рассматривание иллюстраций по теме, исследовательско-экспериментальная работа  в мини-центрах с водой, презентация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проекта.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7.Участники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проекта: дети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младшей группы (3-4 года).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8.Сроки проведения: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декабрь2013года-январь2014года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476672"/>
            <a:ext cx="6643734" cy="64807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ПОЭТАПНАЯ РАБОТА НАД ПРОЕКТОМ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253332" y="1285860"/>
          <a:ext cx="7676386" cy="5399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3029"/>
                <a:gridCol w="2673027"/>
                <a:gridCol w="2330330"/>
              </a:tblGrid>
              <a:tr h="473107">
                <a:tc>
                  <a:txBody>
                    <a:bodyPr/>
                    <a:lstStyle/>
                    <a:p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ЭТАПЫ   РАБОТЫ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 ПЕДАГОГА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ДЕЯТЕЛЬНОСТЬ   ДЕТЕЙ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141812">
                <a:tc>
                  <a:txBody>
                    <a:bodyPr/>
                    <a:lstStyle/>
                    <a:p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Моделирование ситуации. Выявление проблемы.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Вводит в игровую ситуацию: помочь</a:t>
                      </a:r>
                      <a:r>
                        <a:rPr kumimoji="0" lang="ru-RU" sz="12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куклам Капельке и Льдинке помириться.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Вживаются в сюжетно-игровую ситуацию.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Осознают и личностно воспринимают проблему.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230076">
                <a:tc>
                  <a:txBody>
                    <a:bodyPr/>
                    <a:lstStyle/>
                    <a:p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Выделение задач.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Подводит к решению задач.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Планирует деятельность (найти решение задачи путем экспериментирования)</a:t>
                      </a:r>
                    </a:p>
                    <a:p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Организует деятельность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Принятие задачи - совершить путешествие и открыть</a:t>
                      </a:r>
                      <a:r>
                        <a:rPr kumimoji="0" lang="ru-RU" sz="12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волшебный мир воды.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554775">
                <a:tc>
                  <a:txBody>
                    <a:bodyPr/>
                    <a:lstStyle/>
                    <a:p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Продуктивная деятельность.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Организует работу над проектом,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Направляет поиск решений; экспериментирование, речевую, изобразительную деятельность;</a:t>
                      </a:r>
                    </a:p>
                    <a:p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Во время игры</a:t>
                      </a:r>
                      <a:r>
                        <a:rPr kumimoji="0" lang="ru-RU" sz="12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детей рассказывает  о движении капель воды;</a:t>
                      </a:r>
                    </a:p>
                    <a:p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Активизирует инициативу детей в игровых действиях;</a:t>
                      </a:r>
                    </a:p>
                    <a:p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Обращает внимание детей на их рисунки, подчеркивая. Что на них изображена вода в разных ее состояниях.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Читают стихи.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Играют</a:t>
                      </a:r>
                      <a:r>
                        <a:rPr kumimoji="0" lang="ru-RU" sz="12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подвижную игру 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«Превращение»;</a:t>
                      </a:r>
                    </a:p>
                    <a:p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Опыты с водой;</a:t>
                      </a:r>
                    </a:p>
                    <a:p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Игра со снежками;</a:t>
                      </a:r>
                    </a:p>
                    <a:p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Опыты со льдом;</a:t>
                      </a:r>
                    </a:p>
                    <a:p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 Рисуют</a:t>
                      </a:r>
                      <a:r>
                        <a:rPr kumimoji="0" lang="ru-RU" sz="12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воду  прозрачную и непрозрачную.</a:t>
                      </a:r>
                      <a:endParaRPr kumimoji="0" lang="ru-RU" sz="12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6912768" cy="504056"/>
          </a:xfrm>
          <a:solidFill>
            <a:schemeClr val="accent5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Выбор темы проекта был не случаен. Выйдя на прогулку, увидели, что лужа на асфальте замерзла. Решили узнать, какими же свойствами и качествами обладает вода и как его можно использовать. Так возникла идея проекта и желание познакомиться со свойствами воды.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357166"/>
            <a:ext cx="7515220" cy="1080120"/>
          </a:xfrm>
          <a:solidFill>
            <a:schemeClr val="accent5"/>
          </a:solidFill>
        </p:spPr>
        <p:txBody>
          <a:bodyPr anchor="ctr"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Задачи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571612"/>
            <a:ext cx="7647836" cy="467678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ru-RU" i="1" u="sng" dirty="0" smtClean="0">
                <a:solidFill>
                  <a:schemeClr val="accent5">
                    <a:lumMod val="50000"/>
                  </a:schemeClr>
                </a:solidFill>
              </a:rPr>
              <a:t>Образовательные:</a:t>
            </a:r>
            <a:endParaRPr lang="ru-RU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/>
              <a:t>  • познакомить детей с некоторыми состояниями воды.</a:t>
            </a:r>
          </a:p>
          <a:p>
            <a:pPr>
              <a:buNone/>
            </a:pPr>
            <a:r>
              <a:rPr lang="ru-RU" dirty="0" smtClean="0"/>
              <a:t>  • учить проводить опыты;</a:t>
            </a:r>
          </a:p>
          <a:p>
            <a:pPr>
              <a:buNone/>
            </a:pPr>
            <a:r>
              <a:rPr lang="ru-RU" dirty="0" smtClean="0"/>
              <a:t>  • учить устанавливать причинно-следственные связи;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2. </a:t>
            </a:r>
            <a:r>
              <a:rPr lang="ru-RU" i="1" u="sng" dirty="0" smtClean="0">
                <a:solidFill>
                  <a:schemeClr val="accent5">
                    <a:lumMod val="50000"/>
                  </a:schemeClr>
                </a:solidFill>
              </a:rPr>
              <a:t>Развивающие:</a:t>
            </a:r>
            <a:endParaRPr lang="ru-RU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/>
              <a:t>  • формировать умение отвечать на поставленные вопросы;</a:t>
            </a:r>
          </a:p>
          <a:p>
            <a:pPr>
              <a:buNone/>
            </a:pPr>
            <a:r>
              <a:rPr lang="ru-RU" dirty="0" smtClean="0"/>
              <a:t>  • развивать внимание, мышление, диалогическую речь.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ru-RU" i="1" u="sng" dirty="0" smtClean="0">
                <a:solidFill>
                  <a:schemeClr val="accent5">
                    <a:lumMod val="50000"/>
                  </a:schemeClr>
                </a:solidFill>
              </a:rPr>
              <a:t>. Воспитательные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ru-RU" dirty="0" smtClean="0"/>
              <a:t>  • воспитывать интерес к экспериментальной деятельности;</a:t>
            </a:r>
          </a:p>
          <a:p>
            <a:pPr>
              <a:buNone/>
            </a:pPr>
            <a:r>
              <a:rPr lang="ru-RU" dirty="0" smtClean="0"/>
              <a:t>  • прививать интерес к познанию окружающего мира;</a:t>
            </a:r>
          </a:p>
          <a:p>
            <a:pPr>
              <a:buNone/>
            </a:pPr>
            <a:r>
              <a:rPr lang="ru-RU" dirty="0" smtClean="0"/>
              <a:t>  • воспитывать желание совместно решать проблемную ситуацию.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630616" cy="1162050"/>
          </a:xfrm>
          <a:solidFill>
            <a:schemeClr val="tx2">
              <a:lumMod val="60000"/>
              <a:lumOff val="40000"/>
            </a:schemeClr>
          </a:solidFill>
        </p:spPr>
        <p:txBody>
          <a:bodyPr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Проведение исследовательской деятельности: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928802"/>
            <a:ext cx="2828916" cy="2214578"/>
          </a:xfrm>
        </p:spPr>
        <p:txBody>
          <a:bodyPr anchor="ctr">
            <a:normAutofit lnSpcReduction="10000"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Опыт №1</a:t>
            </a:r>
          </a:p>
          <a:p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«Узнаем,какая вода»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выявить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свойства воды :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*прозрачная, без запаха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*меняет свою окраску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Денис\Desktop\эксперементы\P1040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928802"/>
            <a:ext cx="2714644" cy="1684533"/>
          </a:xfrm>
          <a:prstGeom prst="rect">
            <a:avLst/>
          </a:prstGeom>
          <a:noFill/>
        </p:spPr>
      </p:pic>
      <p:pic>
        <p:nvPicPr>
          <p:cNvPr id="1028" name="Picture 4" descr="C:\Users\Денис\Desktop\эксперементы\P10401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857628"/>
            <a:ext cx="2643206" cy="1511177"/>
          </a:xfrm>
          <a:prstGeom prst="rect">
            <a:avLst/>
          </a:prstGeom>
          <a:noFill/>
        </p:spPr>
      </p:pic>
      <p:pic>
        <p:nvPicPr>
          <p:cNvPr id="1030" name="Picture 6" descr="C:\Users\Денис\Desktop\эксперементы\P10401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29" y="4857760"/>
            <a:ext cx="2599461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216491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Опыт №2</a:t>
            </a:r>
          </a:p>
          <a:p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«Свойства воды»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* Какие предметы не тонут, а какие опускаются на дно?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Денис\Desktop\эксперементы\P10402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928670"/>
            <a:ext cx="4065337" cy="2286016"/>
          </a:xfrm>
          <a:prstGeom prst="rect">
            <a:avLst/>
          </a:prstGeom>
          <a:noFill/>
        </p:spPr>
      </p:pic>
      <p:pic>
        <p:nvPicPr>
          <p:cNvPr id="7" name="Picture 4" descr="C:\Users\Денис\Desktop\эксперементы\P10402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8064" y="4000504"/>
            <a:ext cx="3937027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043230" cy="2236350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Опыт № 3</a:t>
            </a:r>
          </a:p>
          <a:p>
            <a:r>
              <a:rPr lang="ru-RU" sz="28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«Свойства льда»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вода превращается в лед при низких температурах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* лед – это твердая вода, в тепле лед тает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P103058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14744" y="1357298"/>
            <a:ext cx="2643206" cy="1973594"/>
          </a:xfrm>
        </p:spPr>
      </p:pic>
      <p:pic>
        <p:nvPicPr>
          <p:cNvPr id="2050" name="Picture 2" descr="C:\Users\Денис\Desktop\эксперементы\P1040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339942" y="4232826"/>
            <a:ext cx="3021486" cy="1699586"/>
          </a:xfrm>
          <a:prstGeom prst="rect">
            <a:avLst/>
          </a:prstGeom>
          <a:noFill/>
        </p:spPr>
      </p:pic>
      <p:pic>
        <p:nvPicPr>
          <p:cNvPr id="2051" name="Picture 3" descr="C:\Users\Денис\Desktop\эксперементы\P10402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695647" y="1448229"/>
            <a:ext cx="2375125" cy="1336008"/>
          </a:xfrm>
          <a:prstGeom prst="rect">
            <a:avLst/>
          </a:prstGeom>
          <a:noFill/>
        </p:spPr>
      </p:pic>
      <p:pic>
        <p:nvPicPr>
          <p:cNvPr id="2052" name="Picture 4" descr="C:\Users\Денис\Desktop\эксперементы\P10402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647275" y="4282287"/>
            <a:ext cx="2921020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C:\Users\Денис\Desktop\эксперементы\P10402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214686"/>
            <a:ext cx="2500330" cy="1406436"/>
          </a:xfrm>
          <a:prstGeom prst="rect">
            <a:avLst/>
          </a:prstGeom>
          <a:noFill/>
        </p:spPr>
      </p:pic>
      <p:pic>
        <p:nvPicPr>
          <p:cNvPr id="4104" name="Picture 8" descr="C:\Users\Денис\Desktop\эксперементы\P1040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768439"/>
            <a:ext cx="3500462" cy="1969009"/>
          </a:xfrm>
          <a:prstGeom prst="rect">
            <a:avLst/>
          </a:prstGeom>
          <a:noFill/>
        </p:spPr>
      </p:pic>
      <p:pic>
        <p:nvPicPr>
          <p:cNvPr id="4105" name="Picture 9" descr="C:\Users\Денис\Desktop\эксперементы\P10402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785926"/>
            <a:ext cx="2928958" cy="16475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4680520" cy="1224136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Вода нужна всем</a:t>
            </a:r>
            <a:endParaRPr lang="ru-RU" sz="2800" dirty="0">
              <a:solidFill>
                <a:schemeClr val="bg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Денис\Desktop\эксперементы\P10402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786322"/>
            <a:ext cx="3429024" cy="1928826"/>
          </a:xfrm>
          <a:prstGeom prst="rect">
            <a:avLst/>
          </a:prstGeom>
          <a:noFill/>
        </p:spPr>
      </p:pic>
      <p:pic>
        <p:nvPicPr>
          <p:cNvPr id="4099" name="Picture 3" descr="C:\Users\Денис\Desktop\эксперементы\P10402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1714489"/>
            <a:ext cx="2714644" cy="1526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8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2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567</Words>
  <Application>Microsoft Office PowerPoint</Application>
  <PresentationFormat>Экран (4:3)</PresentationFormat>
  <Paragraphs>79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ДЕПАРТАМЕНТ ОБРАЗОВАНИЯ ГОРОДА МОСКВЫ СЕВЕРО-ВОСТОЧНОЕ ОКРУЖНОЕ УПРАВЛЕНИЕ ОБРАЗОВАНИЯ     ИССЛЕДОВАТЕЛЬСКИЙ  ПРОЕКТ «Удивительные свойства воды»   ГБОУ СОШ 958 МЛАДШИЙ ДОШКОЛЬНЫЙ ВОЗРАСТ      МОСКВА – 2014 </vt:lpstr>
      <vt:lpstr>Слайд 2</vt:lpstr>
      <vt:lpstr> ПОЭТАПНАЯ РАБОТА НАД ПРОЕКТОМ</vt:lpstr>
      <vt:lpstr>Актуальность проекта</vt:lpstr>
      <vt:lpstr>Задачи</vt:lpstr>
      <vt:lpstr>Проведение исследовательской деятельности:</vt:lpstr>
      <vt:lpstr>Слайд 7</vt:lpstr>
      <vt:lpstr>Слайд 8</vt:lpstr>
      <vt:lpstr>Вода нужна всем</vt:lpstr>
      <vt:lpstr>Продуктивная деятельность</vt:lpstr>
      <vt:lpstr>Чтение художественной литературы.</vt:lpstr>
      <vt:lpstr>Итоги  работы: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ГОРОДА МОСКВЫ СЕВЕРО-ВОСТОЧНОЕ ОКРУЖНОЕ УПРАВЛЕНИЕ ОБРАЗОВАНИЯ     ИССЛЕДОВАТЕЛЬСКИЙ  ПРОЕКТ «Удивительные свойства воды»   ГБОУ СОШ 958 МЛАДШИЙ ДОШКОЛЬНЫЙ ВОЗРАСТ      МОСКВА – 2014</dc:title>
  <dc:creator>Денис</dc:creator>
  <cp:lastModifiedBy>РАИСА ПЕТРОВНА</cp:lastModifiedBy>
  <cp:revision>34</cp:revision>
  <dcterms:created xsi:type="dcterms:W3CDTF">2014-05-26T16:19:00Z</dcterms:created>
  <dcterms:modified xsi:type="dcterms:W3CDTF">2015-01-28T13:22:08Z</dcterms:modified>
</cp:coreProperties>
</file>