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833333333333336"/>
          <c:y val="0.18586118401866439"/>
          <c:w val="0.83472222222222225"/>
          <c:h val="0.7696943715368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Система образовательной деятельности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889000" h="9855200"/>
              <a:bevelB w="889000" h="20116800"/>
            </a:sp3d>
          </c:spPr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889000" h="9855200"/>
                <a:bevelB w="889000" h="20116800"/>
              </a:sp3d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889000" h="9855200"/>
                <a:bevelB w="889000" h="20116800"/>
              </a:sp3d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889000" h="9855200"/>
                <a:bevelB w="889000" h="20116800"/>
              </a:sp3d>
            </c:spPr>
          </c:dPt>
          <c:dPt>
            <c:idx val="5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889000" h="9855200"/>
                <a:bevelB w="889000" h="20116800"/>
              </a:sp3d>
            </c:spPr>
          </c:dPt>
          <c:dLbls>
            <c:dLbl>
              <c:idx val="0"/>
              <c:layout>
                <c:manualLayout>
                  <c:x val="-0.2612742782152232"/>
                  <c:y val="8.6083406240886562E-2"/>
                </c:manualLayout>
              </c:layout>
              <c:tx>
                <c:rich>
                  <a:bodyPr/>
                  <a:lstStyle/>
                  <a:p>
                    <a:r>
                      <a:rPr lang="ru-RU" sz="1400" i="1" dirty="0" smtClean="0"/>
                      <a:t>Познавательно-речевое</a:t>
                    </a:r>
                    <a:r>
                      <a:rPr lang="ru-RU" sz="1400" i="1" baseline="0" dirty="0" smtClean="0"/>
                      <a:t> развитие (формирование элементарных математических представлений)</a:t>
                    </a:r>
                    <a:endParaRPr lang="en-US" sz="1400" i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167399387576558"/>
                  <c:y val="-0.26732487605715977"/>
                </c:manualLayout>
              </c:layout>
              <c:tx>
                <c:rich>
                  <a:bodyPr/>
                  <a:lstStyle/>
                  <a:p>
                    <a:r>
                      <a:rPr lang="ru-RU" sz="1400" i="1" dirty="0" smtClean="0"/>
                      <a:t>Социализация</a:t>
                    </a:r>
                    <a:r>
                      <a:rPr lang="ru-RU" sz="1400" i="1" baseline="0" dirty="0" smtClean="0"/>
                      <a:t> (развитие игровой деятельности)</a:t>
                    </a:r>
                    <a:endParaRPr lang="en-US" sz="1400" i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22635925196850393"/>
                  <c:y val="-0.22254447360746585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1" dirty="0" smtClean="0"/>
                      <a:t>Эстетическое</a:t>
                    </a:r>
                    <a:r>
                      <a:rPr lang="ru-RU" sz="1400" b="0" i="1" baseline="0" dirty="0" smtClean="0"/>
                      <a:t> развитие (рисование, лепка ,аппликация)</a:t>
                    </a:r>
                    <a:endParaRPr lang="en-US" sz="1400" b="0" i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7930905511811024"/>
                  <c:y val="1.005176436278798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1" dirty="0" smtClean="0"/>
                      <a:t>Коммуникация</a:t>
                    </a:r>
                    <a:endParaRPr lang="en-US" sz="1400" b="0" i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12702154418197725"/>
                  <c:y val="6.852274715660544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1" dirty="0" smtClean="0"/>
                      <a:t>Чтение</a:t>
                    </a:r>
                    <a:r>
                      <a:rPr lang="ru-RU" sz="1400" b="0" i="1" baseline="0" dirty="0" smtClean="0"/>
                      <a:t> худ. литературы</a:t>
                    </a:r>
                    <a:endParaRPr lang="en-US" sz="1400" b="0" i="1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6.3362204724409482E-2"/>
                  <c:y val="5.1832750072907566E-2"/>
                </c:manualLayout>
              </c:layout>
              <c:tx>
                <c:rich>
                  <a:bodyPr/>
                  <a:lstStyle/>
                  <a:p>
                    <a:pPr>
                      <a:defRPr b="0"/>
                    </a:pPr>
                    <a:r>
                      <a:rPr lang="ru-RU" sz="1200" b="0" i="1" dirty="0" smtClean="0">
                        <a:latin typeface="+mn-lt"/>
                      </a:rPr>
                      <a:t>Безопасность</a:t>
                    </a:r>
                    <a:endParaRPr lang="en-US" sz="1200" b="0" i="1" dirty="0">
                      <a:latin typeface="+mn-lt"/>
                    </a:endParaRP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6.7</c:v>
                </c:pt>
                <c:pt idx="1">
                  <c:v>5.5</c:v>
                </c:pt>
                <c:pt idx="2">
                  <c:v>4.0999999999999996</c:v>
                </c:pt>
                <c:pt idx="3">
                  <c:v>2.9</c:v>
                </c:pt>
                <c:pt idx="4">
                  <c:v>2.6</c:v>
                </c:pt>
                <c:pt idx="5">
                  <c:v>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BE6E-AFA7-45FC-AD1D-5D6EDA07329F}" type="datetimeFigureOut">
              <a:rPr lang="ru-RU" smtClean="0"/>
              <a:pPr/>
              <a:t>03.12.2014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D0D1-D490-4005-B053-5B91168512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Мебель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7680" y="5072074"/>
            <a:ext cx="4686320" cy="178592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Презентацию подготовила 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воспитатель второй младшей группы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47 детского сада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Аунинг Любовь Юрьевна </a:t>
            </a:r>
            <a:endParaRPr lang="ru-RU" sz="2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Комод</a:t>
            </a:r>
            <a:endParaRPr lang="ru-RU" sz="3600" b="1" i="1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3935246" cy="2696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572000" y="2357430"/>
            <a:ext cx="43894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Люблю старинный бабушкин комод,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Вещей там разных собрано немало: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Вот платья полинявшие, а вот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Цветастое льняное покрывало.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Тумба</a:t>
            </a:r>
            <a:endParaRPr lang="ru-RU" sz="3600" b="1" i="1" dirty="0"/>
          </a:p>
        </p:txBody>
      </p:sp>
      <p:pic>
        <p:nvPicPr>
          <p:cNvPr id="4" name="Содержимое 3" descr="13266992503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14488"/>
            <a:ext cx="2364976" cy="3268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00562" y="2500306"/>
            <a:ext cx="361740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А, у меня самая красивая,</a:t>
            </a:r>
          </a:p>
          <a:p>
            <a:r>
              <a:rPr lang="ru-RU" sz="2000" b="1" i="1" dirty="0" smtClean="0"/>
              <a:t>Интересная, большая тумба.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Кресло</a:t>
            </a:r>
            <a:endParaRPr lang="ru-RU" sz="3600" b="1" i="1" dirty="0"/>
          </a:p>
        </p:txBody>
      </p:sp>
      <p:pic>
        <p:nvPicPr>
          <p:cNvPr id="4" name="Содержимое 3" descr="biarriz_1074__120_gr_img_6426_103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857364"/>
            <a:ext cx="3467726" cy="3554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72066" y="2428868"/>
            <a:ext cx="34099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С ногами, но без рук, 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С </a:t>
            </a:r>
            <a:r>
              <a:rPr lang="ru-RU" sz="2000" b="1" i="1" dirty="0"/>
              <a:t>боками, но без рёбер, 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С </a:t>
            </a:r>
            <a:r>
              <a:rPr lang="ru-RU" sz="2000" b="1" i="1" dirty="0"/>
              <a:t>сиденьем, но без живота, 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Со </a:t>
            </a:r>
            <a:r>
              <a:rPr lang="ru-RU" sz="2000" b="1" i="1" dirty="0"/>
              <a:t>спиной, но без головы.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Журнальный столик</a:t>
            </a:r>
            <a:endParaRPr lang="ru-RU" sz="3600" b="1" i="1" dirty="0"/>
          </a:p>
        </p:txBody>
      </p:sp>
      <p:pic>
        <p:nvPicPr>
          <p:cNvPr id="4" name="Содержимое 3" descr="3104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3840171" cy="3840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72132" y="2643182"/>
            <a:ext cx="3259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Притянула к себе журнальный столик,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Словно шар земной-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И весь мир на ладони.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33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5500726" cy="4125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2000240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Образовательные задачи:</a:t>
            </a:r>
          </a:p>
          <a:p>
            <a:r>
              <a:rPr lang="ru-RU" i="1" dirty="0" smtClean="0"/>
              <a:t>Учить детей внимательно слушать воспитателя и отвечать на вопросы простым предложением. Учить детей общему понятию о значении мебели в жизни человека.</a:t>
            </a:r>
          </a:p>
          <a:p>
            <a:r>
              <a:rPr lang="ru-RU" sz="2400" b="1" i="1" dirty="0" smtClean="0"/>
              <a:t>Развивающие задачи:</a:t>
            </a:r>
          </a:p>
          <a:p>
            <a:r>
              <a:rPr lang="ru-RU" i="1" dirty="0" smtClean="0"/>
              <a:t>Развивать внимание, логическое мышление, речь. Развивать внимание, воображение,  восприятие и слух. Развивать навыки учебной деятельности. Развивать понятие о чужом труде.</a:t>
            </a:r>
          </a:p>
          <a:p>
            <a:r>
              <a:rPr lang="ru-RU" sz="2400" b="1" i="1" dirty="0" smtClean="0"/>
              <a:t>Воспитательные задачи:</a:t>
            </a:r>
          </a:p>
          <a:p>
            <a:r>
              <a:rPr lang="ru-RU" i="1" dirty="0" smtClean="0"/>
              <a:t>Воспитывать бережное отношение к предметам мебели.</a:t>
            </a:r>
            <a:r>
              <a:rPr lang="ru-RU" dirty="0" smtClean="0"/>
              <a:t> </a:t>
            </a:r>
            <a:r>
              <a:rPr lang="ru-RU" i="1" dirty="0" smtClean="0"/>
              <a:t>Воспитывать уважительное отношение друг к другу. Воспитывать культуру поведения в процессе работы.</a:t>
            </a:r>
          </a:p>
          <a:p>
            <a:r>
              <a:rPr lang="ru-RU" sz="2400" b="1" i="1" dirty="0" smtClean="0"/>
              <a:t>Предварительная работа:</a:t>
            </a:r>
          </a:p>
          <a:p>
            <a:r>
              <a:rPr lang="ru-RU" i="1" dirty="0" smtClean="0"/>
              <a:t>Рассматривание предметных картинок с изображением предметов мебели, сюжетно-ролевая игра «Дом»; дидактические игры «Какой? Какая? Какое? Какие?» (ознакомление с материалами, из которых делают мебель.</a:t>
            </a:r>
          </a:p>
          <a:p>
            <a:r>
              <a:rPr lang="ru-RU" sz="2400" b="1" i="1" dirty="0" smtClean="0"/>
              <a:t>Материал: </a:t>
            </a:r>
          </a:p>
          <a:p>
            <a:r>
              <a:rPr lang="ru-RU" i="1" dirty="0" smtClean="0"/>
              <a:t>Мнемотаблицы. Кукольная мебель,  изображения из серии «Мебель». </a:t>
            </a:r>
          </a:p>
          <a:p>
            <a:endParaRPr lang="ru-RU" sz="2400" b="1" i="1" dirty="0" smtClean="0"/>
          </a:p>
          <a:p>
            <a:endParaRPr lang="ru-RU" sz="2000" b="1" i="1" dirty="0" smtClean="0"/>
          </a:p>
          <a:p>
            <a:r>
              <a:rPr lang="ru-RU" sz="2400" b="1" i="1" dirty="0" smtClean="0"/>
              <a:t> </a:t>
            </a:r>
          </a:p>
          <a:p>
            <a:endParaRPr lang="ru-RU" sz="2400" b="1" i="1" dirty="0" smtClean="0"/>
          </a:p>
          <a:p>
            <a:endParaRPr lang="ru-RU" sz="2000" b="1" i="1" dirty="0" smtClean="0"/>
          </a:p>
          <a:p>
            <a:endParaRPr lang="ru-RU" sz="2400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428604"/>
          <a:ext cx="9143999" cy="6451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076"/>
                <a:gridCol w="884527"/>
                <a:gridCol w="714380"/>
                <a:gridCol w="785818"/>
                <a:gridCol w="785818"/>
                <a:gridCol w="857256"/>
                <a:gridCol w="857256"/>
                <a:gridCol w="785818"/>
                <a:gridCol w="928694"/>
                <a:gridCol w="857256"/>
                <a:gridCol w="1000100"/>
              </a:tblGrid>
              <a:tr h="83186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Направления развития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Познавательно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– речевое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Социально – личностное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Художественно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 эстетическое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Физическое развитие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411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Образовательные 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области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Коммуникация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Познание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Чтение худ. литер.</a:t>
                      </a:r>
                    </a:p>
                    <a:p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Социализация</a:t>
                      </a:r>
                    </a:p>
                    <a:p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Труд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Безопасность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Худ. творч.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Музыка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Физкульт.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Здоровье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613412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Виды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Д.и. «Отгадай мебель», </a:t>
                      </a:r>
                    </a:p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« Закончи предложение» , </a:t>
                      </a:r>
                    </a:p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« Что бывает такой формы»,  </a:t>
                      </a:r>
                    </a:p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«Скажи ласково».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С.р.и. « Что лежит в комоде».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С.р.и.</a:t>
                      </a:r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« Мой столик».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Д.и. « Мебель вокруг меня».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Д.и. « Какая мебель у меня в комнате».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Прочтение</a:t>
                      </a:r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рассказа «Переезд». 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Загадки про мебель. </a:t>
                      </a:r>
                      <a:endParaRPr lang="ru-RU" sz="136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Д.и.</a:t>
                      </a:r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« В быту необходимы»,  «Что исчезло», 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«Отгадай». </a:t>
                      </a:r>
                    </a:p>
                    <a:p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Д.и. « Что лишние?».</a:t>
                      </a:r>
                      <a:endParaRPr lang="ru-RU" sz="136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Воспитывать бережное отношение к чужому</a:t>
                      </a:r>
                      <a:r>
                        <a:rPr lang="ru-RU" sz="136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труду. </a:t>
                      </a:r>
                    </a:p>
                    <a:p>
                      <a:endParaRPr lang="ru-RU" sz="136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latin typeface="+mn-lt"/>
                        </a:rPr>
                        <a:t>Беседа на тему « Мебель» . </a:t>
                      </a:r>
                      <a:endParaRPr lang="ru-RU" sz="1360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latin typeface="+mn-lt"/>
                        </a:rPr>
                        <a:t>Рисование : </a:t>
                      </a:r>
                    </a:p>
                    <a:p>
                      <a:r>
                        <a:rPr lang="ru-RU" sz="1360" b="1" i="1" dirty="0" smtClean="0">
                          <a:latin typeface="+mn-lt"/>
                        </a:rPr>
                        <a:t>« Нарисуй шкаф» ,</a:t>
                      </a:r>
                      <a:r>
                        <a:rPr lang="ru-RU" sz="1360" b="1" i="1" baseline="0" dirty="0" smtClean="0">
                          <a:latin typeface="+mn-lt"/>
                        </a:rPr>
                        <a:t> « Ковер».</a:t>
                      </a:r>
                      <a:r>
                        <a:rPr lang="ru-RU" sz="1360" b="1" i="1" dirty="0" smtClean="0">
                          <a:latin typeface="+mn-lt"/>
                        </a:rPr>
                        <a:t>Лепка:</a:t>
                      </a:r>
                    </a:p>
                    <a:p>
                      <a:r>
                        <a:rPr lang="ru-RU" sz="1360" b="1" i="1" dirty="0" smtClean="0">
                          <a:latin typeface="+mn-lt"/>
                        </a:rPr>
                        <a:t>« Стол, стул».</a:t>
                      </a:r>
                    </a:p>
                    <a:p>
                      <a:r>
                        <a:rPr lang="ru-RU" sz="1360" b="1" i="1" dirty="0" smtClean="0">
                          <a:latin typeface="+mn-lt"/>
                        </a:rPr>
                        <a:t>Аппликация:</a:t>
                      </a:r>
                    </a:p>
                    <a:p>
                      <a:r>
                        <a:rPr lang="ru-RU" sz="1360" b="1" i="1" dirty="0" smtClean="0">
                          <a:latin typeface="+mn-lt"/>
                        </a:rPr>
                        <a:t>« Моя кроватка».</a:t>
                      </a:r>
                      <a:endParaRPr lang="ru-RU" sz="1360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latin typeface="+mn-lt"/>
                        </a:rPr>
                        <a:t>Прослушивание</a:t>
                      </a:r>
                      <a:r>
                        <a:rPr lang="ru-RU" sz="1360" b="1" i="1" baseline="0" dirty="0" smtClean="0">
                          <a:latin typeface="+mn-lt"/>
                        </a:rPr>
                        <a:t> музыкальной композиции « Осенняя песенка» ( муз. Д. Васильева – </a:t>
                      </a:r>
                      <a:r>
                        <a:rPr lang="ru-RU" sz="1360" b="1" i="1" baseline="0" dirty="0" err="1" smtClean="0">
                          <a:latin typeface="+mn-lt"/>
                        </a:rPr>
                        <a:t>Буглая</a:t>
                      </a:r>
                      <a:r>
                        <a:rPr lang="ru-RU" sz="1360" b="1" i="1" baseline="0" dirty="0" smtClean="0">
                          <a:latin typeface="+mn-lt"/>
                        </a:rPr>
                        <a:t>).  </a:t>
                      </a:r>
                      <a:endParaRPr lang="ru-RU" sz="1360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latin typeface="+mn-lt"/>
                        </a:rPr>
                        <a:t>Подвижные</a:t>
                      </a:r>
                      <a:r>
                        <a:rPr lang="ru-RU" sz="1360" b="1" i="1" baseline="0" dirty="0" smtClean="0">
                          <a:latin typeface="+mn-lt"/>
                        </a:rPr>
                        <a:t> игры: </a:t>
                      </a:r>
                    </a:p>
                    <a:p>
                      <a:r>
                        <a:rPr lang="ru-RU" sz="1360" b="1" i="1" baseline="0" dirty="0" smtClean="0">
                          <a:latin typeface="+mn-lt"/>
                        </a:rPr>
                        <a:t>«Где мой стул», </a:t>
                      </a:r>
                    </a:p>
                    <a:p>
                      <a:r>
                        <a:rPr lang="ru-RU" sz="1360" b="1" i="1" baseline="0" dirty="0" smtClean="0">
                          <a:latin typeface="+mn-lt"/>
                        </a:rPr>
                        <a:t>«Кто больше привезет мебели»,</a:t>
                      </a:r>
                    </a:p>
                    <a:p>
                      <a:r>
                        <a:rPr lang="ru-RU" sz="1360" b="1" i="1" baseline="0" dirty="0" smtClean="0">
                          <a:latin typeface="+mn-lt"/>
                        </a:rPr>
                        <a:t>«Едет машина с мебелью». </a:t>
                      </a:r>
                      <a:endParaRPr lang="ru-RU" sz="1360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60" b="1" i="1" dirty="0" smtClean="0">
                          <a:latin typeface="+mn-lt"/>
                        </a:rPr>
                        <a:t>Закаливание по схеме.</a:t>
                      </a:r>
                      <a:endParaRPr lang="ru-RU" sz="1360" b="1" i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0"/>
            <a:ext cx="446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Содержание работы по теме: « Мебель»</a:t>
            </a:r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Стол</a:t>
            </a:r>
            <a:endParaRPr lang="ru-RU" sz="3600" b="1" i="1" dirty="0"/>
          </a:p>
        </p:txBody>
      </p:sp>
      <p:pic>
        <p:nvPicPr>
          <p:cNvPr id="4" name="Содержимое 3" descr="post-89102-12752217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4572032" cy="3043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215074" y="2357430"/>
            <a:ext cx="19912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За ним – сидим,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За  ним – едим,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Он всей  семье 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Необходим.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Стул</a:t>
            </a:r>
            <a:endParaRPr lang="ru-RU" sz="3600" b="1" i="1" dirty="0"/>
          </a:p>
        </p:txBody>
      </p:sp>
      <p:pic>
        <p:nvPicPr>
          <p:cNvPr id="4" name="Содержимое 3" descr="post-2-1280912874845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3042765" cy="4054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286380" y="2143116"/>
            <a:ext cx="28511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Маленький стульчик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Ножку сломал,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Сел на диванчик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И громко рыдал.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Дедушка Жора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Тот стульчик поднял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Ножку приклеил,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И стульчик наш встал.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Диван</a:t>
            </a:r>
            <a:endParaRPr lang="ru-RU" sz="3600" b="1" i="1" dirty="0"/>
          </a:p>
        </p:txBody>
      </p:sp>
      <p:pic>
        <p:nvPicPr>
          <p:cNvPr id="4" name="Содержимое 3" descr="krovat_diva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00240"/>
            <a:ext cx="4685589" cy="2694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5008" y="2000240"/>
            <a:ext cx="32704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Я сегодня веселился,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Чуть с дивана ни свалился,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Прыгал я до потолка,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Мял и мял ему бока.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Кровать</a:t>
            </a:r>
            <a:endParaRPr lang="ru-RU" sz="3600" b="1" i="1" dirty="0"/>
          </a:p>
        </p:txBody>
      </p:sp>
      <p:pic>
        <p:nvPicPr>
          <p:cNvPr id="4" name="Содержимое 3" descr="large_forte_arl1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4440637" cy="2420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857884" y="2214554"/>
            <a:ext cx="26116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У моей кроватки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Странные повадки – 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В ней я засыпаю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И во сне летаю!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Шкаф</a:t>
            </a:r>
            <a:endParaRPr lang="ru-RU" sz="3600" b="1" i="1" dirty="0"/>
          </a:p>
        </p:txBody>
      </p:sp>
      <p:pic>
        <p:nvPicPr>
          <p:cNvPr id="4" name="Содержимое 3" descr="7825409_w640_h640_shkaf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3643622" cy="3829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429256" y="2285992"/>
            <a:ext cx="3207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Он стоит в углу у стенки.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Ох, огромный он на вид,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Но он вовсе не наказан.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/>
              <a:t>Мама вещи в нём хранит.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346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Мебель</vt:lpstr>
      <vt:lpstr>Слайд 2</vt:lpstr>
      <vt:lpstr>Слайд 3</vt:lpstr>
      <vt:lpstr>Слайд 4</vt:lpstr>
      <vt:lpstr>Стол</vt:lpstr>
      <vt:lpstr>Стул</vt:lpstr>
      <vt:lpstr>Диван</vt:lpstr>
      <vt:lpstr>Кровать</vt:lpstr>
      <vt:lpstr>Шкаф</vt:lpstr>
      <vt:lpstr>Комод</vt:lpstr>
      <vt:lpstr>Тумба</vt:lpstr>
      <vt:lpstr>Кресло</vt:lpstr>
      <vt:lpstr>Журнальный столик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Мебель</dc:title>
  <dc:creator>кк</dc:creator>
  <cp:lastModifiedBy>кк</cp:lastModifiedBy>
  <cp:revision>21</cp:revision>
  <dcterms:created xsi:type="dcterms:W3CDTF">2013-01-03T19:16:41Z</dcterms:created>
  <dcterms:modified xsi:type="dcterms:W3CDTF">2014-12-03T17:25:03Z</dcterms:modified>
</cp:coreProperties>
</file>