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7" r:id="rId2"/>
    <p:sldId id="260" r:id="rId3"/>
    <p:sldId id="272" r:id="rId4"/>
    <p:sldId id="264" r:id="rId5"/>
    <p:sldId id="282" r:id="rId6"/>
    <p:sldId id="280" r:id="rId7"/>
    <p:sldId id="283" r:id="rId8"/>
    <p:sldId id="279" r:id="rId9"/>
    <p:sldId id="284" r:id="rId10"/>
    <p:sldId id="288" r:id="rId11"/>
    <p:sldId id="285" r:id="rId12"/>
    <p:sldId id="286" r:id="rId13"/>
    <p:sldId id="287" r:id="rId14"/>
    <p:sldId id="289" r:id="rId15"/>
    <p:sldId id="290" r:id="rId16"/>
    <p:sldId id="291" r:id="rId17"/>
    <p:sldId id="29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41" d="100"/>
          <a:sy n="41" d="100"/>
        </p:scale>
        <p:origin x="-1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4639FC-50C4-47E3-A638-1367AB73F129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71D9CCC-3002-4D23-9AD5-93807DFA7462}">
      <dgm:prSet phldrT="[Текст]"/>
      <dgm:spPr/>
      <dgm:t>
        <a:bodyPr/>
        <a:lstStyle/>
        <a:p>
          <a:r>
            <a:rPr lang="ru-RU" b="1" i="1" dirty="0" smtClean="0"/>
            <a:t>1 этап</a:t>
          </a:r>
          <a:endParaRPr lang="ru-RU" dirty="0"/>
        </a:p>
      </dgm:t>
    </dgm:pt>
    <dgm:pt modelId="{0FEA233D-882A-4D66-B7EE-8A60072C020B}" type="parTrans" cxnId="{B978A162-0916-4859-B781-DDB9076343F8}">
      <dgm:prSet/>
      <dgm:spPr/>
      <dgm:t>
        <a:bodyPr/>
        <a:lstStyle/>
        <a:p>
          <a:endParaRPr lang="ru-RU"/>
        </a:p>
      </dgm:t>
    </dgm:pt>
    <dgm:pt modelId="{9124607C-266C-4E93-A853-406E597E49DE}" type="sibTrans" cxnId="{B978A162-0916-4859-B781-DDB9076343F8}">
      <dgm:prSet/>
      <dgm:spPr/>
      <dgm:t>
        <a:bodyPr/>
        <a:lstStyle/>
        <a:p>
          <a:endParaRPr lang="ru-RU"/>
        </a:p>
      </dgm:t>
    </dgm:pt>
    <dgm:pt modelId="{E8AB607A-609A-4F7C-8F13-5B01C6ED8352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0070C0"/>
              </a:solidFill>
            </a:rPr>
            <a:t>Рассматривание таблицы и разбор того, что на ней изображено.</a:t>
          </a:r>
          <a:r>
            <a:rPr lang="ru-RU" sz="2000" dirty="0" smtClean="0">
              <a:solidFill>
                <a:srgbClr val="0070C0"/>
              </a:solidFill>
            </a:rPr>
            <a:t> </a:t>
          </a:r>
          <a:endParaRPr lang="ru-RU" sz="2000" dirty="0">
            <a:solidFill>
              <a:srgbClr val="0070C0"/>
            </a:solidFill>
          </a:endParaRPr>
        </a:p>
      </dgm:t>
    </dgm:pt>
    <dgm:pt modelId="{AB6B4A0B-0649-44B7-8D53-B152A5FF527C}" type="parTrans" cxnId="{E53BDC0E-E2E6-419B-A529-9186F2B992EB}">
      <dgm:prSet/>
      <dgm:spPr/>
      <dgm:t>
        <a:bodyPr/>
        <a:lstStyle/>
        <a:p>
          <a:endParaRPr lang="ru-RU"/>
        </a:p>
      </dgm:t>
    </dgm:pt>
    <dgm:pt modelId="{6AA63425-02E4-460D-AA79-185C69A4B614}" type="sibTrans" cxnId="{E53BDC0E-E2E6-419B-A529-9186F2B992EB}">
      <dgm:prSet/>
      <dgm:spPr/>
      <dgm:t>
        <a:bodyPr/>
        <a:lstStyle/>
        <a:p>
          <a:endParaRPr lang="ru-RU"/>
        </a:p>
      </dgm:t>
    </dgm:pt>
    <dgm:pt modelId="{4AC35C9E-2587-4EB9-94BB-8D1EEED87396}">
      <dgm:prSet phldrT="[Текст]"/>
      <dgm:spPr/>
      <dgm:t>
        <a:bodyPr/>
        <a:lstStyle/>
        <a:p>
          <a:r>
            <a:rPr lang="ru-RU" b="1" i="1" dirty="0" smtClean="0"/>
            <a:t>2 этап</a:t>
          </a:r>
          <a:endParaRPr lang="ru-RU" dirty="0"/>
        </a:p>
      </dgm:t>
    </dgm:pt>
    <dgm:pt modelId="{120EE5F8-CBF9-4D7A-9026-7191236CEA94}" type="parTrans" cxnId="{B7EA395C-557C-4E17-A8A6-130403FEE697}">
      <dgm:prSet/>
      <dgm:spPr/>
      <dgm:t>
        <a:bodyPr/>
        <a:lstStyle/>
        <a:p>
          <a:endParaRPr lang="ru-RU"/>
        </a:p>
      </dgm:t>
    </dgm:pt>
    <dgm:pt modelId="{14C97C14-4C98-448A-8276-1CC74818AA32}" type="sibTrans" cxnId="{B7EA395C-557C-4E17-A8A6-130403FEE697}">
      <dgm:prSet/>
      <dgm:spPr/>
      <dgm:t>
        <a:bodyPr/>
        <a:lstStyle/>
        <a:p>
          <a:endParaRPr lang="ru-RU"/>
        </a:p>
      </dgm:t>
    </dgm:pt>
    <dgm:pt modelId="{6DF4C198-E87B-4C50-9647-D0F454A8D2B9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rgbClr val="CC0066"/>
              </a:solidFill>
            </a:rPr>
            <a:t>Осуществляется перекодирование информации, т.е. преобразование из абстрактных символов слов в образы. </a:t>
          </a:r>
          <a:endParaRPr lang="ru-RU" sz="1800" dirty="0">
            <a:solidFill>
              <a:srgbClr val="CC0066"/>
            </a:solidFill>
          </a:endParaRPr>
        </a:p>
      </dgm:t>
    </dgm:pt>
    <dgm:pt modelId="{298E53E8-77C9-4424-819A-5553B10F6E0D}" type="parTrans" cxnId="{FB902FF2-1005-487B-B126-5294016549F8}">
      <dgm:prSet/>
      <dgm:spPr/>
      <dgm:t>
        <a:bodyPr/>
        <a:lstStyle/>
        <a:p>
          <a:endParaRPr lang="ru-RU"/>
        </a:p>
      </dgm:t>
    </dgm:pt>
    <dgm:pt modelId="{D2094F68-DC73-470B-A96B-242DF71FC7CA}" type="sibTrans" cxnId="{FB902FF2-1005-487B-B126-5294016549F8}">
      <dgm:prSet/>
      <dgm:spPr/>
      <dgm:t>
        <a:bodyPr/>
        <a:lstStyle/>
        <a:p>
          <a:endParaRPr lang="ru-RU"/>
        </a:p>
      </dgm:t>
    </dgm:pt>
    <dgm:pt modelId="{6C366E01-5052-4312-B751-240DFCB59146}">
      <dgm:prSet phldrT="[Текст]"/>
      <dgm:spPr/>
      <dgm:t>
        <a:bodyPr/>
        <a:lstStyle/>
        <a:p>
          <a:r>
            <a:rPr lang="ru-RU" b="1" i="1" dirty="0" smtClean="0"/>
            <a:t>3 этап</a:t>
          </a:r>
          <a:endParaRPr lang="ru-RU" dirty="0"/>
        </a:p>
      </dgm:t>
    </dgm:pt>
    <dgm:pt modelId="{37B0F80B-0690-43F6-9A83-47BF3A8DCBD6}" type="parTrans" cxnId="{356E5D7F-44CF-4971-A7E3-1BBA5CBE6C53}">
      <dgm:prSet/>
      <dgm:spPr/>
      <dgm:t>
        <a:bodyPr/>
        <a:lstStyle/>
        <a:p>
          <a:endParaRPr lang="ru-RU"/>
        </a:p>
      </dgm:t>
    </dgm:pt>
    <dgm:pt modelId="{4367BCF7-402D-48EC-B5F7-CA8F36D6BDEF}" type="sibTrans" cxnId="{356E5D7F-44CF-4971-A7E3-1BBA5CBE6C53}">
      <dgm:prSet/>
      <dgm:spPr/>
      <dgm:t>
        <a:bodyPr/>
        <a:lstStyle/>
        <a:p>
          <a:endParaRPr lang="ru-RU"/>
        </a:p>
      </dgm:t>
    </dgm:pt>
    <dgm:pt modelId="{BF714273-0EE0-4CB8-BF20-7D2CD0627307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002060"/>
              </a:solidFill>
            </a:rPr>
            <a:t>После перекодирования осуществляется пересказ сказки, рассказ по заданной теме. или чтение стихотворения с опорой на символы (образы), т.е. происходит отработка метода запоминания. </a:t>
          </a:r>
          <a:endParaRPr lang="ru-RU" sz="1600" dirty="0">
            <a:solidFill>
              <a:srgbClr val="002060"/>
            </a:solidFill>
          </a:endParaRPr>
        </a:p>
      </dgm:t>
    </dgm:pt>
    <dgm:pt modelId="{5F515FD3-584D-4506-89CF-DD2F6F18E359}" type="parTrans" cxnId="{93413971-EEB5-4D17-9E26-65EC6B42F3F1}">
      <dgm:prSet/>
      <dgm:spPr/>
      <dgm:t>
        <a:bodyPr/>
        <a:lstStyle/>
        <a:p>
          <a:endParaRPr lang="ru-RU"/>
        </a:p>
      </dgm:t>
    </dgm:pt>
    <dgm:pt modelId="{739FE4D9-DC07-447E-8AFC-B157914BFA09}" type="sibTrans" cxnId="{93413971-EEB5-4D17-9E26-65EC6B42F3F1}">
      <dgm:prSet/>
      <dgm:spPr/>
      <dgm:t>
        <a:bodyPr/>
        <a:lstStyle/>
        <a:p>
          <a:endParaRPr lang="ru-RU"/>
        </a:p>
      </dgm:t>
    </dgm:pt>
    <dgm:pt modelId="{6A7B9E9F-46B1-4487-A030-FE4833C08783}" type="pres">
      <dgm:prSet presAssocID="{924639FC-50C4-47E3-A638-1367AB73F1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438677-5E8F-4B76-91BA-2DFF936057B1}" type="pres">
      <dgm:prSet presAssocID="{C71D9CCC-3002-4D23-9AD5-93807DFA7462}" presName="linNode" presStyleCnt="0"/>
      <dgm:spPr/>
    </dgm:pt>
    <dgm:pt modelId="{5464EDAF-7DBE-416B-BE20-FF7E0EB109C4}" type="pres">
      <dgm:prSet presAssocID="{C71D9CCC-3002-4D23-9AD5-93807DFA746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A4D04-B34D-4642-89C7-9B08B3090156}" type="pres">
      <dgm:prSet presAssocID="{C71D9CCC-3002-4D23-9AD5-93807DFA746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7D9D7-76C1-4A42-99F7-01F74022CEDD}" type="pres">
      <dgm:prSet presAssocID="{9124607C-266C-4E93-A853-406E597E49DE}" presName="sp" presStyleCnt="0"/>
      <dgm:spPr/>
    </dgm:pt>
    <dgm:pt modelId="{F902BEC5-CDB2-44F1-92F9-8B33BBEB8BE2}" type="pres">
      <dgm:prSet presAssocID="{4AC35C9E-2587-4EB9-94BB-8D1EEED87396}" presName="linNode" presStyleCnt="0"/>
      <dgm:spPr/>
    </dgm:pt>
    <dgm:pt modelId="{EF6B02F6-2A59-48D9-8AC4-A9880E8050EC}" type="pres">
      <dgm:prSet presAssocID="{4AC35C9E-2587-4EB9-94BB-8D1EEED8739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2BCF1-CFDC-40C0-BB17-7C50B75DF629}" type="pres">
      <dgm:prSet presAssocID="{4AC35C9E-2587-4EB9-94BB-8D1EEED8739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28A75-5BFA-4B5D-9B47-36EFC7D20223}" type="pres">
      <dgm:prSet presAssocID="{14C97C14-4C98-448A-8276-1CC74818AA32}" presName="sp" presStyleCnt="0"/>
      <dgm:spPr/>
    </dgm:pt>
    <dgm:pt modelId="{FFD3C3E4-B7D9-4A73-B16F-A9FFC11F681D}" type="pres">
      <dgm:prSet presAssocID="{6C366E01-5052-4312-B751-240DFCB59146}" presName="linNode" presStyleCnt="0"/>
      <dgm:spPr/>
    </dgm:pt>
    <dgm:pt modelId="{DA223D46-2073-4EA0-8C38-ABC2206E2812}" type="pres">
      <dgm:prSet presAssocID="{6C366E01-5052-4312-B751-240DFCB5914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C98F6-7E51-4731-94ED-6D5F422598B2}" type="pres">
      <dgm:prSet presAssocID="{6C366E01-5052-4312-B751-240DFCB5914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8D5A03-2DD5-4C92-96EB-AE757FA1F859}" type="presOf" srcId="{924639FC-50C4-47E3-A638-1367AB73F129}" destId="{6A7B9E9F-46B1-4487-A030-FE4833C08783}" srcOrd="0" destOrd="0" presId="urn:microsoft.com/office/officeart/2005/8/layout/vList5"/>
    <dgm:cxn modelId="{BDB413EC-D5B5-4FA6-99BC-A6CF915B5981}" type="presOf" srcId="{4AC35C9E-2587-4EB9-94BB-8D1EEED87396}" destId="{EF6B02F6-2A59-48D9-8AC4-A9880E8050EC}" srcOrd="0" destOrd="0" presId="urn:microsoft.com/office/officeart/2005/8/layout/vList5"/>
    <dgm:cxn modelId="{E53BDC0E-E2E6-419B-A529-9186F2B992EB}" srcId="{C71D9CCC-3002-4D23-9AD5-93807DFA7462}" destId="{E8AB607A-609A-4F7C-8F13-5B01C6ED8352}" srcOrd="0" destOrd="0" parTransId="{AB6B4A0B-0649-44B7-8D53-B152A5FF527C}" sibTransId="{6AA63425-02E4-460D-AA79-185C69A4B614}"/>
    <dgm:cxn modelId="{BB8B0E23-BA3A-4E19-90F1-1350EB84FDB0}" type="presOf" srcId="{E8AB607A-609A-4F7C-8F13-5B01C6ED8352}" destId="{86FA4D04-B34D-4642-89C7-9B08B3090156}" srcOrd="0" destOrd="0" presId="urn:microsoft.com/office/officeart/2005/8/layout/vList5"/>
    <dgm:cxn modelId="{93413971-EEB5-4D17-9E26-65EC6B42F3F1}" srcId="{6C366E01-5052-4312-B751-240DFCB59146}" destId="{BF714273-0EE0-4CB8-BF20-7D2CD0627307}" srcOrd="0" destOrd="0" parTransId="{5F515FD3-584D-4506-89CF-DD2F6F18E359}" sibTransId="{739FE4D9-DC07-447E-8AFC-B157914BFA09}"/>
    <dgm:cxn modelId="{B978A162-0916-4859-B781-DDB9076343F8}" srcId="{924639FC-50C4-47E3-A638-1367AB73F129}" destId="{C71D9CCC-3002-4D23-9AD5-93807DFA7462}" srcOrd="0" destOrd="0" parTransId="{0FEA233D-882A-4D66-B7EE-8A60072C020B}" sibTransId="{9124607C-266C-4E93-A853-406E597E49DE}"/>
    <dgm:cxn modelId="{37DCA0E4-9376-4D6B-89D2-AB5FBA8894E5}" type="presOf" srcId="{6C366E01-5052-4312-B751-240DFCB59146}" destId="{DA223D46-2073-4EA0-8C38-ABC2206E2812}" srcOrd="0" destOrd="0" presId="urn:microsoft.com/office/officeart/2005/8/layout/vList5"/>
    <dgm:cxn modelId="{FC8BDAF9-00DD-423C-ABC3-477B90FDF453}" type="presOf" srcId="{BF714273-0EE0-4CB8-BF20-7D2CD0627307}" destId="{577C98F6-7E51-4731-94ED-6D5F422598B2}" srcOrd="0" destOrd="0" presId="urn:microsoft.com/office/officeart/2005/8/layout/vList5"/>
    <dgm:cxn modelId="{FB902FF2-1005-487B-B126-5294016549F8}" srcId="{4AC35C9E-2587-4EB9-94BB-8D1EEED87396}" destId="{6DF4C198-E87B-4C50-9647-D0F454A8D2B9}" srcOrd="0" destOrd="0" parTransId="{298E53E8-77C9-4424-819A-5553B10F6E0D}" sibTransId="{D2094F68-DC73-470B-A96B-242DF71FC7CA}"/>
    <dgm:cxn modelId="{4A8EC1A3-B5F6-4467-8C64-A3C0E519B652}" type="presOf" srcId="{C71D9CCC-3002-4D23-9AD5-93807DFA7462}" destId="{5464EDAF-7DBE-416B-BE20-FF7E0EB109C4}" srcOrd="0" destOrd="0" presId="urn:microsoft.com/office/officeart/2005/8/layout/vList5"/>
    <dgm:cxn modelId="{B7EA395C-557C-4E17-A8A6-130403FEE697}" srcId="{924639FC-50C4-47E3-A638-1367AB73F129}" destId="{4AC35C9E-2587-4EB9-94BB-8D1EEED87396}" srcOrd="1" destOrd="0" parTransId="{120EE5F8-CBF9-4D7A-9026-7191236CEA94}" sibTransId="{14C97C14-4C98-448A-8276-1CC74818AA32}"/>
    <dgm:cxn modelId="{356E5D7F-44CF-4971-A7E3-1BBA5CBE6C53}" srcId="{924639FC-50C4-47E3-A638-1367AB73F129}" destId="{6C366E01-5052-4312-B751-240DFCB59146}" srcOrd="2" destOrd="0" parTransId="{37B0F80B-0690-43F6-9A83-47BF3A8DCBD6}" sibTransId="{4367BCF7-402D-48EC-B5F7-CA8F36D6BDEF}"/>
    <dgm:cxn modelId="{43B030BC-3808-478F-AA35-E575C6BBA126}" type="presOf" srcId="{6DF4C198-E87B-4C50-9647-D0F454A8D2B9}" destId="{7342BCF1-CFDC-40C0-BB17-7C50B75DF629}" srcOrd="0" destOrd="0" presId="urn:microsoft.com/office/officeart/2005/8/layout/vList5"/>
    <dgm:cxn modelId="{D6C94EB0-2F94-48F8-B65B-F3013C808038}" type="presParOf" srcId="{6A7B9E9F-46B1-4487-A030-FE4833C08783}" destId="{86438677-5E8F-4B76-91BA-2DFF936057B1}" srcOrd="0" destOrd="0" presId="urn:microsoft.com/office/officeart/2005/8/layout/vList5"/>
    <dgm:cxn modelId="{4AFC5535-BFA9-4837-BD0F-55FA41F005BB}" type="presParOf" srcId="{86438677-5E8F-4B76-91BA-2DFF936057B1}" destId="{5464EDAF-7DBE-416B-BE20-FF7E0EB109C4}" srcOrd="0" destOrd="0" presId="urn:microsoft.com/office/officeart/2005/8/layout/vList5"/>
    <dgm:cxn modelId="{32DD0756-C969-4E73-AE9A-3FB9FF86C056}" type="presParOf" srcId="{86438677-5E8F-4B76-91BA-2DFF936057B1}" destId="{86FA4D04-B34D-4642-89C7-9B08B3090156}" srcOrd="1" destOrd="0" presId="urn:microsoft.com/office/officeart/2005/8/layout/vList5"/>
    <dgm:cxn modelId="{1167198E-DC5A-4739-A0A9-0CB8FB9AC18A}" type="presParOf" srcId="{6A7B9E9F-46B1-4487-A030-FE4833C08783}" destId="{AE57D9D7-76C1-4A42-99F7-01F74022CEDD}" srcOrd="1" destOrd="0" presId="urn:microsoft.com/office/officeart/2005/8/layout/vList5"/>
    <dgm:cxn modelId="{72BA8AC8-189D-4958-B19F-9D53673EDE4F}" type="presParOf" srcId="{6A7B9E9F-46B1-4487-A030-FE4833C08783}" destId="{F902BEC5-CDB2-44F1-92F9-8B33BBEB8BE2}" srcOrd="2" destOrd="0" presId="urn:microsoft.com/office/officeart/2005/8/layout/vList5"/>
    <dgm:cxn modelId="{5F23C245-DC93-4566-A2D9-FDA60D7AA307}" type="presParOf" srcId="{F902BEC5-CDB2-44F1-92F9-8B33BBEB8BE2}" destId="{EF6B02F6-2A59-48D9-8AC4-A9880E8050EC}" srcOrd="0" destOrd="0" presId="urn:microsoft.com/office/officeart/2005/8/layout/vList5"/>
    <dgm:cxn modelId="{A0EB2B34-2293-406E-87E5-796288E567F5}" type="presParOf" srcId="{F902BEC5-CDB2-44F1-92F9-8B33BBEB8BE2}" destId="{7342BCF1-CFDC-40C0-BB17-7C50B75DF629}" srcOrd="1" destOrd="0" presId="urn:microsoft.com/office/officeart/2005/8/layout/vList5"/>
    <dgm:cxn modelId="{265DEF27-AF1B-4A1C-9FEE-0446272BF0B5}" type="presParOf" srcId="{6A7B9E9F-46B1-4487-A030-FE4833C08783}" destId="{EA828A75-5BFA-4B5D-9B47-36EFC7D20223}" srcOrd="3" destOrd="0" presId="urn:microsoft.com/office/officeart/2005/8/layout/vList5"/>
    <dgm:cxn modelId="{FB6E74F8-2D94-417C-8842-04CD12A367AD}" type="presParOf" srcId="{6A7B9E9F-46B1-4487-A030-FE4833C08783}" destId="{FFD3C3E4-B7D9-4A73-B16F-A9FFC11F681D}" srcOrd="4" destOrd="0" presId="urn:microsoft.com/office/officeart/2005/8/layout/vList5"/>
    <dgm:cxn modelId="{35AC04EB-5D34-42FA-9D93-ECB48E79C5FF}" type="presParOf" srcId="{FFD3C3E4-B7D9-4A73-B16F-A9FFC11F681D}" destId="{DA223D46-2073-4EA0-8C38-ABC2206E2812}" srcOrd="0" destOrd="0" presId="urn:microsoft.com/office/officeart/2005/8/layout/vList5"/>
    <dgm:cxn modelId="{BAB2566C-3201-4B3A-96B1-652111A37788}" type="presParOf" srcId="{FFD3C3E4-B7D9-4A73-B16F-A9FFC11F681D}" destId="{577C98F6-7E51-4731-94ED-6D5F422598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FA4D04-B34D-4642-89C7-9B08B3090156}">
      <dsp:nvSpPr>
        <dsp:cNvPr id="0" name=""/>
        <dsp:cNvSpPr/>
      </dsp:nvSpPr>
      <dsp:spPr>
        <a:xfrm rot="5400000">
          <a:off x="4540576" y="-1627850"/>
          <a:ext cx="1299519" cy="488502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rgbClr val="0070C0"/>
              </a:solidFill>
            </a:rPr>
            <a:t>Рассматривание таблицы и разбор того, что на ней изображено.</a:t>
          </a:r>
          <a:r>
            <a:rPr lang="ru-RU" sz="2000" kern="1200" dirty="0" smtClean="0">
              <a:solidFill>
                <a:srgbClr val="0070C0"/>
              </a:solidFill>
            </a:rPr>
            <a:t> </a:t>
          </a:r>
          <a:endParaRPr lang="ru-RU" sz="2000" kern="1200" dirty="0">
            <a:solidFill>
              <a:srgbClr val="0070C0"/>
            </a:solidFill>
          </a:endParaRPr>
        </a:p>
      </dsp:txBody>
      <dsp:txXfrm rot="5400000">
        <a:off x="4540576" y="-1627850"/>
        <a:ext cx="1299519" cy="4885022"/>
      </dsp:txXfrm>
    </dsp:sp>
    <dsp:sp modelId="{5464EDAF-7DBE-416B-BE20-FF7E0EB109C4}">
      <dsp:nvSpPr>
        <dsp:cNvPr id="0" name=""/>
        <dsp:cNvSpPr/>
      </dsp:nvSpPr>
      <dsp:spPr>
        <a:xfrm>
          <a:off x="0" y="2461"/>
          <a:ext cx="2747825" cy="1624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i="1" kern="1200" dirty="0" smtClean="0"/>
            <a:t>1 этап</a:t>
          </a:r>
          <a:endParaRPr lang="ru-RU" sz="5100" kern="1200" dirty="0"/>
        </a:p>
      </dsp:txBody>
      <dsp:txXfrm>
        <a:off x="0" y="2461"/>
        <a:ext cx="2747825" cy="1624399"/>
      </dsp:txXfrm>
    </dsp:sp>
    <dsp:sp modelId="{7342BCF1-CFDC-40C0-BB17-7C50B75DF629}">
      <dsp:nvSpPr>
        <dsp:cNvPr id="0" name=""/>
        <dsp:cNvSpPr/>
      </dsp:nvSpPr>
      <dsp:spPr>
        <a:xfrm rot="5400000">
          <a:off x="4540576" y="77768"/>
          <a:ext cx="1299519" cy="488502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CC0066"/>
              </a:solidFill>
            </a:rPr>
            <a:t>Осуществляется перекодирование информации, т.е. преобразование из абстрактных символов слов в образы. </a:t>
          </a:r>
          <a:endParaRPr lang="ru-RU" sz="1800" kern="1200" dirty="0">
            <a:solidFill>
              <a:srgbClr val="CC0066"/>
            </a:solidFill>
          </a:endParaRPr>
        </a:p>
      </dsp:txBody>
      <dsp:txXfrm rot="5400000">
        <a:off x="4540576" y="77768"/>
        <a:ext cx="1299519" cy="4885022"/>
      </dsp:txXfrm>
    </dsp:sp>
    <dsp:sp modelId="{EF6B02F6-2A59-48D9-8AC4-A9880E8050EC}">
      <dsp:nvSpPr>
        <dsp:cNvPr id="0" name=""/>
        <dsp:cNvSpPr/>
      </dsp:nvSpPr>
      <dsp:spPr>
        <a:xfrm>
          <a:off x="0" y="1708080"/>
          <a:ext cx="2747825" cy="16243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i="1" kern="1200" dirty="0" smtClean="0"/>
            <a:t>2 этап</a:t>
          </a:r>
          <a:endParaRPr lang="ru-RU" sz="5100" kern="1200" dirty="0"/>
        </a:p>
      </dsp:txBody>
      <dsp:txXfrm>
        <a:off x="0" y="1708080"/>
        <a:ext cx="2747825" cy="1624399"/>
      </dsp:txXfrm>
    </dsp:sp>
    <dsp:sp modelId="{577C98F6-7E51-4731-94ED-6D5F422598B2}">
      <dsp:nvSpPr>
        <dsp:cNvPr id="0" name=""/>
        <dsp:cNvSpPr/>
      </dsp:nvSpPr>
      <dsp:spPr>
        <a:xfrm rot="5400000">
          <a:off x="4540576" y="1783387"/>
          <a:ext cx="1299519" cy="488502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002060"/>
              </a:solidFill>
            </a:rPr>
            <a:t>После перекодирования осуществляется пересказ сказки, рассказ по заданной теме. или чтение стихотворения с опорой на символы (образы), т.е. происходит отработка метода запоминания. </a:t>
          </a:r>
          <a:endParaRPr lang="ru-RU" sz="1600" kern="1200" dirty="0">
            <a:solidFill>
              <a:srgbClr val="002060"/>
            </a:solidFill>
          </a:endParaRPr>
        </a:p>
      </dsp:txBody>
      <dsp:txXfrm rot="5400000">
        <a:off x="4540576" y="1783387"/>
        <a:ext cx="1299519" cy="4885022"/>
      </dsp:txXfrm>
    </dsp:sp>
    <dsp:sp modelId="{DA223D46-2073-4EA0-8C38-ABC2206E2812}">
      <dsp:nvSpPr>
        <dsp:cNvPr id="0" name=""/>
        <dsp:cNvSpPr/>
      </dsp:nvSpPr>
      <dsp:spPr>
        <a:xfrm>
          <a:off x="0" y="3413699"/>
          <a:ext cx="2747825" cy="16243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i="1" kern="1200" dirty="0" smtClean="0"/>
            <a:t>3 этап</a:t>
          </a:r>
          <a:endParaRPr lang="ru-RU" sz="5100" kern="1200" dirty="0"/>
        </a:p>
      </dsp:txBody>
      <dsp:txXfrm>
        <a:off x="0" y="3413699"/>
        <a:ext cx="2747825" cy="1624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40C67-6F23-4A04-A481-9F95DFA83F9F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4AD8C-FD0B-4BCA-B192-34D7D7EDC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4AD8C-FD0B-4BCA-B192-34D7D7EDC7D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4AD8C-FD0B-4BCA-B192-34D7D7EDC7D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4AD8C-FD0B-4BCA-B192-34D7D7EDC7D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0352" y="764704"/>
            <a:ext cx="7772400" cy="344967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  Использование технологии </a:t>
            </a:r>
          </a:p>
          <a:p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           мнемотехника </a:t>
            </a:r>
          </a:p>
          <a:p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 в образовательном процессе</a:t>
            </a:r>
          </a:p>
          <a:p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                   ДОУ</a:t>
            </a:r>
          </a:p>
          <a:p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     </a:t>
            </a:r>
            <a:endParaRPr lang="ru-RU" sz="5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0_802d8_53263e94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1946" y="3717032"/>
            <a:ext cx="3538486" cy="2912445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052737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Последовательность работы с </a:t>
            </a:r>
            <a:r>
              <a:rPr lang="ru-RU" dirty="0" err="1" smtClean="0"/>
              <a:t>мнемтаблицами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611560" y="188640"/>
            <a:ext cx="7632848" cy="144016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C0066"/>
                </a:solidFill>
                <a:latin typeface="Bookman Old Style" pitchFamily="18" charset="0"/>
              </a:rPr>
              <a:t>Последовательность работы с мнемотаблицами:</a:t>
            </a:r>
            <a:endParaRPr lang="ru-RU" sz="2800" b="1" i="1" dirty="0">
              <a:solidFill>
                <a:srgbClr val="CC0066"/>
              </a:solidFill>
              <a:latin typeface="Bookman Old Style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27584" y="1628800"/>
          <a:ext cx="763284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71600" y="1700808"/>
          <a:ext cx="6096000" cy="46482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endParaRPr lang="ru-RU" b="0" i="0" dirty="0">
                        <a:latin typeface="inherit"/>
                      </a:endParaRPr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Горизонтальный свиток 2"/>
          <p:cNvSpPr/>
          <p:nvPr/>
        </p:nvSpPr>
        <p:spPr>
          <a:xfrm>
            <a:off x="1619672" y="260648"/>
            <a:ext cx="5832648" cy="108012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Bookman Old Style" pitchFamily="18" charset="0"/>
              </a:rPr>
              <a:t>          ОПИСАТЕЛЬНЫЕ РАССКАЗЫ ПО</a:t>
            </a:r>
          </a:p>
          <a:p>
            <a:r>
              <a:rPr lang="ru-RU" b="1" dirty="0" smtClean="0">
                <a:latin typeface="Bookman Old Style" pitchFamily="18" charset="0"/>
              </a:rPr>
              <a:t>                 ЛЕКСИЧЕСКИМ ТЕМАМ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4" name="Рисунок 3" descr="http://festival.1september.ru/articles/594284/img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453650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08104" y="1700809"/>
            <a:ext cx="31683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Волк живёт в лесу. Он дикое животное. У него четыре ноги. Тело покрыто густой серой шерстью. Своих детёнышей волчица выкармливает молочком. Волк хищник, у него острые зубы.</a:t>
            </a:r>
            <a:endParaRPr lang="ru-RU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Tm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717032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691680" y="404664"/>
            <a:ext cx="5760640" cy="936104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ЗАУЧИВАНИЕ СТИХОТВОРЕНИЙ</a:t>
            </a: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4" name="Рисунок 3" descr="1290372283_screenhunter_01-nov.-21-23.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6780345" cy="4737766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907704" y="476672"/>
            <a:ext cx="5328592" cy="936104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ПЕРЕСКАЗ СКАЗКИ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3196590"/>
          <a:ext cx="6096000" cy="46482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endParaRPr lang="ru-RU" b="0" i="0" dirty="0">
                        <a:latin typeface="inherit"/>
                      </a:endParaRPr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19672" y="1988840"/>
          <a:ext cx="6096000" cy="5562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           </a:t>
                      </a:r>
                      <a:endParaRPr lang="ru-RU" sz="2400" b="1" i="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792258"/>
            <a:ext cx="6696744" cy="4380787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-105624"/>
            <a:ext cx="669674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2060"/>
              </a:solidFill>
              <a:latin typeface="Impact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СОСТАВЛЕНИЕ   ОПИСАТЕЛЬНОГО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                             РАССКАЗА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Рисунок 4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980727"/>
            <a:ext cx="4032448" cy="56738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1196752"/>
            <a:ext cx="35283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Зимой повсюду лежит снег. Деревья словно в белые шубки нарядились. Солнце светит, но не греет. Морозно! В домах топят печи. Люди зимой подкармливают птиц, заботятся о домашних животных. Детям нравятся зимние развлечения: катание на санках, лыжах, коньках, игры в хоккей, снежки. Очень любят дети лепить снеговиков, строить снежные крепости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верх 1"/>
          <p:cNvSpPr/>
          <p:nvPr/>
        </p:nvSpPr>
        <p:spPr>
          <a:xfrm>
            <a:off x="251520" y="260648"/>
            <a:ext cx="8496944" cy="1224136"/>
          </a:xfrm>
          <a:prstGeom prst="ellipseRibbon2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РЕЗУЛЬТАТЫ</a:t>
            </a:r>
            <a:endParaRPr lang="ru-RU" sz="3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5536" y="1433677"/>
            <a:ext cx="8748464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 детей: 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расширяется круг знаний об окружающем мире;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появляется желание пересказывать тексты, придумывать   интересные истории; 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появляется интерес к заучиванию стихов и </a:t>
            </a:r>
            <a:r>
              <a:rPr kumimoji="0" lang="ru-RU" sz="22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потешек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скороговорок, загадок; 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словарный запас выходит на более высокий уровень; 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200" i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дети преодолевают робость, застенчивость, учатся свободно держаться перед аудиторией. 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Чем раньше мы будем учить детей рассказывать или пересказывать, используя метод мнемотехники и схемы </a:t>
            </a:r>
            <a:r>
              <a:rPr kumimoji="0" lang="ru-RU" sz="220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220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модели, тем лучше подготовим их к школе, так как связная речь является важным показателем умственных способностей ребёнка и готовности его к школьному обучению.</a:t>
            </a:r>
            <a:r>
              <a:rPr kumimoji="0" lang="ru-RU" sz="220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endParaRPr kumimoji="0" lang="ru-RU" sz="180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17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-175115"/>
            <a:ext cx="849694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7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СПАСИБО </a:t>
            </a:r>
            <a:endParaRPr kumimoji="0" lang="ru-RU" sz="72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en-US" sz="7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</a:t>
            </a:r>
            <a:endParaRPr kumimoji="0" lang="ru-RU" sz="72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7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en-US" sz="1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ef25e8272c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852936"/>
            <a:ext cx="4104456" cy="3802973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161b5f92d0d8769e96cb52efb900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99" y="1"/>
            <a:ext cx="9165499" cy="6981092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76672"/>
            <a:ext cx="8352928" cy="338437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         </a:t>
            </a:r>
            <a:endParaRPr lang="ru-RU" sz="24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</a:rPr>
              <a:t> Односложная, состоящая лишь из простых предложений речь. Неспособность грамматически правильно построить предложение. 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</a:rPr>
              <a:t> Бедность речи. Недостаточный словарный запас. Употребление нелитературных слов и выражений. 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</a:rPr>
              <a:t> Бедная диалогическая речь: неспособность грамотно и доступно сформулировать вопрос, построить краткий или развёрнутый ответ. 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</a:rPr>
              <a:t> построить монолог: например, сюжетный или описательный рассказ на предложенную тему, пересказ текста своими словами. 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</a:rPr>
              <a:t> Отсутствие логического обоснования своих утверждений и выводов.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</a:rPr>
              <a:t>  Отсутствие навыков культуры речи: неумение использовать интонацию, регулировать громкость голоса и темп речи и т. д. Плохая дикция. 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 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0" name="Лента лицом вниз 9"/>
          <p:cNvSpPr/>
          <p:nvPr/>
        </p:nvSpPr>
        <p:spPr>
          <a:xfrm>
            <a:off x="539552" y="0"/>
            <a:ext cx="7848872" cy="1124744"/>
          </a:xfrm>
          <a:prstGeom prst="ribbon">
            <a:avLst/>
          </a:prstGeom>
          <a:solidFill>
            <a:srgbClr val="0070C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Проблемы речи детей дошкольного возраста: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0"/>
            <a:ext cx="8784976" cy="65973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К. Д. Ушинский писал: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«Учите ребёнка каким-нибудь неизвестным ему пяти словам - он будет долго и напрасно мучиться, но свяжите двадцать таких слов с картинками, и он их усвоит на лету».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дети-играю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916832"/>
            <a:ext cx="3672408" cy="4732484"/>
          </a:xfrm>
          <a:prstGeom prst="rect">
            <a:avLst/>
          </a:prstGeom>
        </p:spPr>
      </p:pic>
    </p:spTree>
  </p:cSld>
  <p:clrMapOvr>
    <a:masterClrMapping/>
  </p:clrMapOvr>
  <p:transition spd="slow" advTm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352928" cy="5581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Мнемотехника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или мнемоника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, в переводе с греческого -        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«искусство запоминания».</a:t>
            </a:r>
          </a:p>
          <a:p>
            <a:endParaRPr lang="ru-RU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Мнемотехника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- это система методов и приёмов, обеспечивающих эффективное запоминание, сохранение и воспроизведение информации.</a:t>
            </a:r>
          </a:p>
          <a:p>
            <a:endParaRPr lang="ru-RU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Мнемотехника – помогает развивать: </a:t>
            </a:r>
          </a:p>
          <a:p>
            <a:endParaRPr lang="ru-RU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 ассоциативное мышление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 зрительную и слуховую память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 зрительное и слуховое внимание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 воображение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 связную речь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 мелкую моторику рук</a:t>
            </a:r>
            <a:endParaRPr lang="ru-RU" sz="2000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Круглая лента лицом вниз 2"/>
          <p:cNvSpPr/>
          <p:nvPr/>
        </p:nvSpPr>
        <p:spPr>
          <a:xfrm>
            <a:off x="395536" y="188640"/>
            <a:ext cx="7992888" cy="936104"/>
          </a:xfrm>
          <a:prstGeom prst="ellipseRibbon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 </a:t>
            </a:r>
            <a:r>
              <a:rPr lang="ru-RU" b="1" i="1" dirty="0" smtClean="0">
                <a:solidFill>
                  <a:schemeClr val="bg1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Где можно использовать 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             мнемосхемы  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755576" y="1052736"/>
            <a:ext cx="5328592" cy="1224136"/>
          </a:xfrm>
          <a:prstGeom prst="leftArrow">
            <a:avLst/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Arial Black" pitchFamily="34" charset="0"/>
              </a:rPr>
              <a:t>Обогащение словарного запаса</a:t>
            </a:r>
            <a:endParaRPr lang="ru-RU" i="1" dirty="0">
              <a:latin typeface="Arial Black" pitchFamily="34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2483768" y="3140968"/>
            <a:ext cx="4968552" cy="1224136"/>
          </a:xfrm>
          <a:prstGeom prst="leftArrow">
            <a:avLst/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Разучивание стихотворений, скороговорок, чистоговорок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3419872" y="4149080"/>
            <a:ext cx="4896544" cy="1296144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      Обучение пересказу </a:t>
            </a:r>
            <a:endParaRPr lang="ru-RU" dirty="0" smtClean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1835696" y="2132856"/>
            <a:ext cx="4896544" cy="1152128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rgbClr val="0070C0"/>
                </a:solidFill>
                <a:latin typeface="Arial Black" pitchFamily="34" charset="0"/>
              </a:rPr>
              <a:t>      Составление рассказов 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43934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4572000" y="5301208"/>
            <a:ext cx="4176464" cy="1124744"/>
          </a:xfrm>
          <a:prstGeom prst="leftArrow">
            <a:avLst/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Arial Black" pitchFamily="34" charset="0"/>
              </a:rPr>
              <a:t>Отгадывание загадок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9" grpId="0" animBg="1"/>
      <p:bldP spid="10" grpId="0" animBg="1"/>
      <p:bldP spid="12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56084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sz="3200" i="1" dirty="0" smtClean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i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Мнемотехникой можно начинать заниматься с </a:t>
            </a:r>
            <a:r>
              <a:rPr lang="ru-RU" sz="3200" b="1" i="1" dirty="0" smtClean="0">
                <a:solidFill>
                  <a:srgbClr val="CC0066"/>
                </a:solidFill>
                <a:latin typeface="Bookman Old Style" pitchFamily="18" charset="0"/>
                <a:cs typeface="Arial" pitchFamily="34" charset="0"/>
              </a:rPr>
              <a:t>младшего возраста</a:t>
            </a:r>
            <a:r>
              <a:rPr lang="ru-RU" sz="3200" i="1" dirty="0" smtClean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,</a:t>
            </a:r>
          </a:p>
          <a:p>
            <a:endParaRPr lang="ru-RU" sz="32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-1048671"/>
            <a:ext cx="101822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i="1" dirty="0" smtClean="0">
              <a:solidFill>
                <a:srgbClr val="000000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i="1" dirty="0" smtClean="0">
              <a:solidFill>
                <a:srgbClr val="000000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967334"/>
            <a:ext cx="691276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/>
          </a:p>
          <a:p>
            <a:endParaRPr lang="ru-RU" sz="3200" i="1" dirty="0" smtClean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i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но рациональнее вводить её в занятия с </a:t>
            </a:r>
            <a:r>
              <a:rPr lang="ru-RU" sz="3200" b="1" i="1" dirty="0" smtClean="0">
                <a:solidFill>
                  <a:srgbClr val="CC0066"/>
                </a:solidFill>
                <a:latin typeface="Bookman Old Style" pitchFamily="18" charset="0"/>
                <a:cs typeface="Arial" pitchFamily="34" charset="0"/>
              </a:rPr>
              <a:t>4-5</a:t>
            </a:r>
            <a:r>
              <a:rPr lang="ru-RU" sz="3200" i="1" dirty="0" smtClean="0">
                <a:solidFill>
                  <a:srgbClr val="CC0066"/>
                </a:solidFill>
                <a:latin typeface="Bookman Old Style" pitchFamily="18" charset="0"/>
                <a:cs typeface="Arial" pitchFamily="34" charset="0"/>
              </a:rPr>
              <a:t> </a:t>
            </a:r>
            <a:r>
              <a:rPr lang="ru-RU" sz="3200" b="1" i="1" dirty="0" smtClean="0">
                <a:solidFill>
                  <a:srgbClr val="CC0066"/>
                </a:solidFill>
                <a:latin typeface="Bookman Old Style" pitchFamily="18" charset="0"/>
                <a:cs typeface="Arial" pitchFamily="34" charset="0"/>
              </a:rPr>
              <a:t>лет</a:t>
            </a:r>
            <a:r>
              <a:rPr lang="ru-RU" sz="3200" i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, когда у детей накоплен основной словарный запас.</a:t>
            </a:r>
            <a:r>
              <a:rPr lang="ru-RU" sz="3200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395536" y="188640"/>
            <a:ext cx="8280920" cy="1800200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70C0"/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 Когда начинать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70C0"/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    заниматься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70C0"/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 мнемотехникой</a:t>
            </a:r>
            <a:r>
              <a:rPr lang="ru-RU" sz="2800" i="1" dirty="0" smtClean="0">
                <a:solidFill>
                  <a:srgbClr val="0070C0"/>
                </a:solidFill>
                <a:latin typeface="Bookman Old Style" pitchFamily="18" charset="0"/>
                <a:ea typeface="Calibri" pitchFamily="34" charset="0"/>
                <a:cs typeface="Andalus" pitchFamily="18" charset="-78"/>
              </a:rPr>
              <a:t>?</a:t>
            </a:r>
            <a:endParaRPr lang="ru-RU" sz="2800" dirty="0" smtClean="0">
              <a:solidFill>
                <a:srgbClr val="0070C0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nemotehnik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7"/>
            <a:ext cx="4608512" cy="3252160"/>
          </a:xfrm>
          <a:prstGeom prst="rect">
            <a:avLst/>
          </a:prstGeom>
        </p:spPr>
      </p:pic>
      <p:pic>
        <p:nvPicPr>
          <p:cNvPr id="5" name="Рисунок 4" descr="09095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8037" y="3501008"/>
            <a:ext cx="4483517" cy="3168352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40152" y="1268760"/>
            <a:ext cx="29523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Для детей младшего и среднего дошкольного возраста необходимо давать цветные мнемотаблицы, так как в памяти у детей быстрее остаются отдельные образы: лиса- рыжая, мышка- серая, ёлочка- зелёная.</a:t>
            </a:r>
            <a:endParaRPr lang="ru-RU" sz="2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img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456027"/>
            <a:ext cx="5040559" cy="5877197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9"/>
            <a:ext cx="76328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Для детей старшего возраста схемы желательно рисовать в одном цвете, чтобы не привлекать внимание на яркость символических изображений.</a:t>
            </a:r>
          </a:p>
          <a:p>
            <a:endParaRPr lang="ru-RU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ru-RU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          </a:t>
            </a:r>
            <a:endParaRPr lang="ru-RU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http://festival.1september.ru/articles/594284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204864"/>
            <a:ext cx="633670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</TotalTime>
  <Words>628</Words>
  <Application>Microsoft Office PowerPoint</Application>
  <PresentationFormat>Экран (4:3)</PresentationFormat>
  <Paragraphs>107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Даша</cp:lastModifiedBy>
  <cp:revision>260</cp:revision>
  <dcterms:created xsi:type="dcterms:W3CDTF">2012-11-12T11:04:26Z</dcterms:created>
  <dcterms:modified xsi:type="dcterms:W3CDTF">2014-01-08T13:13:37Z</dcterms:modified>
</cp:coreProperties>
</file>