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59" r:id="rId3"/>
    <p:sldId id="260" r:id="rId4"/>
    <p:sldId id="261" r:id="rId5"/>
    <p:sldId id="262" r:id="rId6"/>
    <p:sldId id="271" r:id="rId7"/>
    <p:sldId id="283" r:id="rId8"/>
    <p:sldId id="287" r:id="rId9"/>
    <p:sldId id="286" r:id="rId10"/>
    <p:sldId id="27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776"/>
    <a:srgbClr val="00339A"/>
    <a:srgbClr val="01316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76" y="-288"/>
      </p:cViewPr>
      <p:guideLst>
        <p:guide orient="horz" pos="43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040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7F179A-3AF3-4CA6-AE6C-6F0E3B989FB9}" type="datetimeFigureOut">
              <a:rPr lang="ru-RU"/>
              <a:pPr>
                <a:defRPr/>
              </a:pPr>
              <a:t>23.06.2013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DD54F3-2FA1-4A39-8529-97B51B24C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07F3185-1158-46A6-B0EA-AAE982CF8B83}" type="datetimeFigureOut">
              <a:rPr lang="ru-RU"/>
              <a:pPr>
                <a:defRPr/>
              </a:pPr>
              <a:t>23.06.2013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BECE42-8124-426F-BC73-0EA7CA262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5ACFB-931E-4692-8168-A4AB3A0B2109}" type="datetimeFigureOut">
              <a:rPr lang="ru-RU"/>
              <a:pPr>
                <a:defRPr/>
              </a:pPr>
              <a:t>23.06.2013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29556-C0DB-444E-9775-BCB1424E0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818CA-233C-45B5-8087-27FE6118EC7D}" type="datetimeFigureOut">
              <a:rPr lang="ru-RU"/>
              <a:pPr>
                <a:defRPr/>
              </a:pPr>
              <a:t>23.06.2013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C7F5E-AF8C-49EE-922A-15F8A03FC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6649F-8C73-46CD-BBDC-8CD141944261}" type="datetimeFigureOut">
              <a:rPr lang="ru-RU"/>
              <a:pPr>
                <a:defRPr/>
              </a:pPr>
              <a:t>23.06.2013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BC4B9-27D6-4EAC-BAD0-FBB63D9840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2D36A-543B-4F63-88D4-3993E501B120}" type="datetimeFigureOut">
              <a:rPr lang="ru-RU"/>
              <a:pPr>
                <a:defRPr/>
              </a:pPr>
              <a:t>23.06.2013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8D6C8-66A6-40C0-84DB-DA415D267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BC866-0CB9-4C75-8775-8DC62228D872}" type="datetimeFigureOut">
              <a:rPr lang="ru-RU"/>
              <a:pPr>
                <a:defRPr/>
              </a:pPr>
              <a:t>23.06.2013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964C2-B247-4273-A2EA-B9A71A687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46D81-5EC9-40EF-A5E0-33C88CE8FC2E}" type="datetimeFigureOut">
              <a:rPr lang="ru-RU"/>
              <a:pPr>
                <a:defRPr/>
              </a:pPr>
              <a:t>23.06.2013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C8DD9-6D03-445F-AD52-CFEDFD60D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A5078-5D58-4563-B8C4-586AFD96BB44}" type="datetimeFigureOut">
              <a:rPr lang="ru-RU"/>
              <a:pPr>
                <a:defRPr/>
              </a:pPr>
              <a:t>23.06.2013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EF44C-9505-48FA-AC9B-17A47E291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08B40-35C0-4A83-9A01-BC9B677AE228}" type="datetimeFigureOut">
              <a:rPr lang="ru-RU"/>
              <a:pPr>
                <a:defRPr/>
              </a:pPr>
              <a:t>23.06.2013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61247-1A50-4114-89FC-E3575125F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31A31-9550-49DE-A1B2-AEF5A79200B4}" type="datetimeFigureOut">
              <a:rPr lang="ru-RU"/>
              <a:pPr>
                <a:defRPr/>
              </a:pPr>
              <a:t>23.06.2013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E4192-AC67-4560-BCFD-DC4FAA177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B29E4-20B2-4476-8527-A79549F4C5D2}" type="datetimeFigureOut">
              <a:rPr lang="ru-RU"/>
              <a:pPr>
                <a:defRPr/>
              </a:pPr>
              <a:t>23.06.2013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10C03-9793-42B3-97DF-5E714EC06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0FAF7-24E0-4675-A698-37DD6E832D15}" type="datetimeFigureOut">
              <a:rPr lang="ru-RU"/>
              <a:pPr>
                <a:defRPr/>
              </a:pPr>
              <a:t>23.06.2013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8CBE7-2431-419A-B577-0EA4889F7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206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7857DE-9C3B-4040-B9A5-5CCE938A9BB2}" type="datetimeFigureOut">
              <a:rPr lang="ru-RU"/>
              <a:pPr>
                <a:defRPr/>
              </a:pPr>
              <a:t>23.06.2013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206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206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D2146E-E77E-4CDA-A09D-E60D40AE1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4832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48322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48322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48322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48322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48322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48322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48322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48322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/>
          </p:cNvSpPr>
          <p:nvPr/>
        </p:nvSpPr>
        <p:spPr bwMode="auto">
          <a:xfrm>
            <a:off x="468313" y="2060575"/>
            <a:ext cx="8291512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4400" b="1">
              <a:solidFill>
                <a:srgbClr val="00339A"/>
              </a:solidFill>
              <a:latin typeface="Franklin Gothic Medium" pitchFamily="34" charset="0"/>
              <a:cs typeface="Tahoma" pitchFamily="34" charset="0"/>
            </a:endParaRPr>
          </a:p>
        </p:txBody>
      </p:sp>
      <p:sp>
        <p:nvSpPr>
          <p:cNvPr id="15362" name="Rectangle 10"/>
          <p:cNvSpPr>
            <a:spLocks/>
          </p:cNvSpPr>
          <p:nvPr/>
        </p:nvSpPr>
        <p:spPr bwMode="auto">
          <a:xfrm>
            <a:off x="1331913" y="6165850"/>
            <a:ext cx="4105275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>
                <a:solidFill>
                  <a:srgbClr val="00339A"/>
                </a:solidFill>
                <a:latin typeface="Franklin Gothic Medium" pitchFamily="34" charset="0"/>
                <a:cs typeface="Tahoma" pitchFamily="34" charset="0"/>
              </a:rPr>
              <a:t>Санкт – Петербург </a:t>
            </a:r>
          </a:p>
          <a:p>
            <a:pPr algn="ctr"/>
            <a:r>
              <a:rPr lang="ru-RU" sz="1600" b="1">
                <a:solidFill>
                  <a:srgbClr val="00339A"/>
                </a:solidFill>
                <a:latin typeface="Franklin Gothic Medium" pitchFamily="34" charset="0"/>
                <a:cs typeface="Tahoma" pitchFamily="34" charset="0"/>
              </a:rPr>
              <a:t>2012</a:t>
            </a:r>
          </a:p>
        </p:txBody>
      </p:sp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6731000" y="321786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9750" y="1844675"/>
            <a:ext cx="7993063" cy="1385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800" b="1" i="1" dirty="0">
                <a:solidFill>
                  <a:srgbClr val="002776"/>
                </a:solidFill>
                <a:latin typeface="+mj-lt"/>
                <a:cs typeface="Times New Roman" charset="0"/>
              </a:rPr>
              <a:t/>
            </a:r>
            <a:br>
              <a:rPr lang="ru-RU" sz="2800" b="1" i="1" dirty="0">
                <a:solidFill>
                  <a:srgbClr val="002776"/>
                </a:solidFill>
                <a:latin typeface="+mj-lt"/>
                <a:cs typeface="Times New Roman" charset="0"/>
              </a:rPr>
            </a:br>
            <a:r>
              <a:rPr lang="en-US" sz="2800" i="1" dirty="0" err="1">
                <a:solidFill>
                  <a:srgbClr val="002776"/>
                </a:solidFill>
                <a:latin typeface="+mj-lt"/>
                <a:cs typeface="Times New Roman" charset="0"/>
              </a:rPr>
              <a:t>тем</a:t>
            </a:r>
            <a:r>
              <a:rPr lang="ru-RU" sz="2800" i="1" dirty="0">
                <a:solidFill>
                  <a:srgbClr val="002776"/>
                </a:solidFill>
                <a:latin typeface="+mj-lt"/>
                <a:cs typeface="Times New Roman" charset="0"/>
              </a:rPr>
              <a:t>а: «Развитие мелкой моторики нетрадиционными способами»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979613" y="4652963"/>
            <a:ext cx="6048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>
                <a:solidFill>
                  <a:srgbClr val="002776"/>
                </a:solidFill>
              </a:rPr>
              <a:t>Выполнила: </a:t>
            </a:r>
          </a:p>
          <a:p>
            <a:pPr algn="r"/>
            <a:r>
              <a:rPr lang="ru-RU" u="sng">
                <a:solidFill>
                  <a:srgbClr val="002776"/>
                </a:solidFill>
              </a:rPr>
              <a:t>Михайлова Любовь Николаевна</a:t>
            </a:r>
            <a:endParaRPr lang="ru-RU" sz="2000" b="1" i="1" u="sng">
              <a:solidFill>
                <a:srgbClr val="002776"/>
              </a:solidFill>
              <a:latin typeface="Calibri" pitchFamily="34" charset="0"/>
              <a:cs typeface="Times New Roman" pitchFamily="18" charset="0"/>
            </a:endParaRPr>
          </a:p>
          <a:p>
            <a:pPr algn="r"/>
            <a:r>
              <a:rPr lang="ru-RU" u="sng">
                <a:solidFill>
                  <a:srgbClr val="002776"/>
                </a:solidFill>
              </a:rPr>
              <a:t> </a:t>
            </a:r>
            <a:r>
              <a:rPr lang="ru-RU" b="1" i="1" u="sng">
                <a:solidFill>
                  <a:srgbClr val="002776"/>
                </a:solidFill>
                <a:latin typeface="Calibri" pitchFamily="34" charset="0"/>
                <a:cs typeface="Times New Roman" pitchFamily="18" charset="0"/>
              </a:rPr>
              <a:t>воспитатель</a:t>
            </a:r>
          </a:p>
          <a:p>
            <a:pPr algn="r"/>
            <a:r>
              <a:rPr lang="ru-RU">
                <a:solidFill>
                  <a:srgbClr val="002776"/>
                </a:solidFill>
              </a:rPr>
              <a:t>ГБДОУ № 32 Адмиралтейского района</a:t>
            </a:r>
            <a:r>
              <a:rPr lang="en-US">
                <a:solidFill>
                  <a:srgbClr val="002776"/>
                </a:solidFill>
              </a:rPr>
              <a:t> </a:t>
            </a:r>
            <a:endParaRPr lang="ru-RU">
              <a:solidFill>
                <a:srgbClr val="002776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Спасибо за внимание!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/>
          </p:cNvSpPr>
          <p:nvPr>
            <p:ph type="body" idx="1"/>
          </p:nvPr>
        </p:nvSpPr>
        <p:spPr>
          <a:xfrm>
            <a:off x="179388" y="1125538"/>
            <a:ext cx="8518525" cy="525621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1800" smtClean="0"/>
              <a:t>         </a:t>
            </a:r>
            <a:r>
              <a:rPr lang="ru-RU" sz="2000" smtClean="0"/>
              <a:t>Неподготовленность к письму, недостаточность движений ручной моторики может вызывать негативное отношение к обучению в школе уже на самых первых его этапах. Вот почему так важно развивать мелкую моторику у детей. Причем, в дошкольном возрасте важна работа именно по подготовке письму, а не само письмо.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smtClean="0"/>
              <a:t>	В нашей педагогике созданы игры «Ладушки» «Сорока-белобока» «Коза рогатая» и другие. Многие родители видят в них развлекательное, а не развивающее, оздоравливающее воздействие. Учеными доказано, что манипуляции рук оказывают влияние на функции высшей нервной деятельности, развитие речи. Простые движения рук помогают убрать напряжение не только с самих рук, но и с губ, снимают умственную усталость. Они способны улучшить произношение многих звуков, а значит, развивать речь ребенка.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smtClean="0"/>
              <a:t>	Пальцы наделены большим количеством рецепторов, посылающих импульсы в центральную нервную систему человека. На кистях рук расположено множество акупунктурных точек, массируя которые можно воздействовать на внутренние органы, рефлекторно с ними связанные.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468313" y="476250"/>
            <a:ext cx="8447087" cy="547211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sz="2000" dirty="0"/>
              <a:t>	В процессе игр и упражнений на развитие мелкой моторики у детей улучшаются внимание, память, слуховое и зрительное восприятие, воспитывается усидчивость, формируется игровая и учебно-практическая деятельность.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000" dirty="0"/>
              <a:t>	Выполняя пальчиками различные упражнения, ребёнок достигает хорошего развития мелкой моторики рук, которая не только оказывает благоприятное влияние на развитие </a:t>
            </a:r>
            <a:r>
              <a:rPr lang="ru-RU" sz="2000" dirty="0" smtClean="0"/>
              <a:t>речи, </a:t>
            </a:r>
            <a:r>
              <a:rPr lang="ru-RU" sz="2000" dirty="0"/>
              <a:t>но и подготавливает ребёнка к рисованию, а в дальнейшем и к письму. Кисти рук приобретают хорошую подвижность, гибкость, исчезает скованность движений.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000" dirty="0"/>
              <a:t> 	Развитие ручек ребенка и развитие речи взаимосвязаны. Мелкая моторика и точное </a:t>
            </a:r>
            <a:r>
              <a:rPr lang="ru-RU" sz="2000" dirty="0" err="1"/>
              <a:t>артикулирование</a:t>
            </a:r>
            <a:r>
              <a:rPr lang="ru-RU" sz="2000" dirty="0"/>
              <a:t> звуков находятся в прямой зависимости. Чем выше двигательная активность, тем лучше развита речь. Оказывается, что у большинства современных детей отмечается общее моторное отставание, в особенности у детей городских.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ru-RU" sz="17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smtClean="0"/>
              <a:t>Предметная деятельность способствующая развитию мелкой моторики:</a:t>
            </a:r>
            <a:r>
              <a:rPr lang="ru-RU" sz="4000" smtClean="0"/>
              <a:t> </a:t>
            </a:r>
          </a:p>
        </p:txBody>
      </p:sp>
      <p:sp>
        <p:nvSpPr>
          <p:cNvPr id="18434" name="Rectangle 4"/>
          <p:cNvSpPr>
            <a:spLocks noGrp="1"/>
          </p:cNvSpPr>
          <p:nvPr>
            <p:ph type="body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Застегивание и расстегивание пуговиц;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Шнурование ботинок;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Шнуровка на специальных рамках;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Нанизывание колец на тесьму;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Мозаика;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Игры с конструкторами;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Лепка;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Игры с природным материалом;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Рисование пальчиками.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Grp="1"/>
          </p:cNvSpPr>
          <p:nvPr>
            <p:ph type="title"/>
          </p:nvPr>
        </p:nvSpPr>
        <p:spPr>
          <a:xfrm>
            <a:off x="755650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2200" smtClean="0"/>
              <a:t>Для более старшего возраста используются всевозможные упражнения с элементами письма, такие как:</a:t>
            </a:r>
            <a:endParaRPr lang="ru-RU" sz="4000" smtClean="0"/>
          </a:p>
        </p:txBody>
      </p:sp>
      <p:sp>
        <p:nvSpPr>
          <p:cNvPr id="19458" name="Rectangle 5"/>
          <p:cNvSpPr>
            <a:spLocks noGrp="1"/>
          </p:cNvSpPr>
          <p:nvPr>
            <p:ph type="body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Штриховка в разных направлениях;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Обводки;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Доведение линий до конца;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Раскрашивание;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Прописи;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Рисование с использованием трафаретов, шаблонов;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Нетрадиционные техники в рисовании;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Оригами и др.</a:t>
            </a:r>
          </a:p>
        </p:txBody>
      </p:sp>
      <p:pic>
        <p:nvPicPr>
          <p:cNvPr id="19459" name="Picture 7" descr="z_d31ad79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196975"/>
            <a:ext cx="4308475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z_334dfe0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08050"/>
            <a:ext cx="6842125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Коллективные работы детей с использованием </a:t>
            </a:r>
            <a:r>
              <a:rPr lang="ru-RU" dirty="0" err="1" smtClean="0"/>
              <a:t>квилинга</a:t>
            </a:r>
            <a:endParaRPr lang="en-US" dirty="0"/>
          </a:p>
        </p:txBody>
      </p:sp>
      <p:pic>
        <p:nvPicPr>
          <p:cNvPr id="22530" name="Picture 3" descr="IMG_20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196975"/>
            <a:ext cx="6816725" cy="529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71525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Коллективное творчество детей по литературным произведениям</a:t>
            </a:r>
            <a:endParaRPr lang="en-US" sz="3600" smtClean="0"/>
          </a:p>
        </p:txBody>
      </p:sp>
      <p:pic>
        <p:nvPicPr>
          <p:cNvPr id="23554" name="Picture 3" descr="IMG_21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557338"/>
            <a:ext cx="67246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IMG_21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549275"/>
            <a:ext cx="7772400" cy="572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Мелкая моторика рук">
  <a:themeElements>
    <a:clrScheme name="1_Academic_ID07 1">
      <a:dk1>
        <a:srgbClr val="000000"/>
      </a:dk1>
      <a:lt1>
        <a:srgbClr val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FFFFFF"/>
      </a:accent3>
      <a:accent4>
        <a:srgbClr val="000000"/>
      </a:accent4>
      <a:accent5>
        <a:srgbClr val="CEB1B1"/>
      </a:accent5>
      <a:accent6>
        <a:srgbClr val="A18553"/>
      </a:accent6>
      <a:hlink>
        <a:srgbClr val="00A800"/>
      </a:hlink>
      <a:folHlink>
        <a:srgbClr val="FF00FF"/>
      </a:folHlink>
    </a:clrScheme>
    <a:fontScheme name="1_Academic_ID07">
      <a:majorFont>
        <a:latin typeface="Franklin Gothic Medium"/>
        <a:ea typeface=""/>
        <a:cs typeface="Tahoma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Academic_ID07 1">
        <a:dk1>
          <a:srgbClr val="000000"/>
        </a:dk1>
        <a:lt1>
          <a:srgbClr val="FFFFFF"/>
        </a:lt1>
        <a:dk2>
          <a:srgbClr val="411401"/>
        </a:dk2>
        <a:lt2>
          <a:srgbClr val="FFE6E6"/>
        </a:lt2>
        <a:accent1>
          <a:srgbClr val="A24A48"/>
        </a:accent1>
        <a:accent2>
          <a:srgbClr val="B2935C"/>
        </a:accent2>
        <a:accent3>
          <a:srgbClr val="FFFFFF"/>
        </a:accent3>
        <a:accent4>
          <a:srgbClr val="000000"/>
        </a:accent4>
        <a:accent5>
          <a:srgbClr val="CEB1B1"/>
        </a:accent5>
        <a:accent6>
          <a:srgbClr val="A18553"/>
        </a:accent6>
        <a:hlink>
          <a:srgbClr val="00A800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Мелкая моторика рук.potx</Template>
  <TotalTime>10</TotalTime>
  <Words>345</Words>
  <Application>Microsoft Macintosh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Franklin Gothic Medium</vt:lpstr>
      <vt:lpstr>Tahoma</vt:lpstr>
      <vt:lpstr>Franklin Gothic Book</vt:lpstr>
      <vt:lpstr>Calibri</vt:lpstr>
      <vt:lpstr>Times New Roman</vt:lpstr>
      <vt:lpstr>Мелкая моторика рук</vt:lpstr>
      <vt:lpstr>Слайд 1</vt:lpstr>
      <vt:lpstr>Слайд 2</vt:lpstr>
      <vt:lpstr>Слайд 3</vt:lpstr>
      <vt:lpstr>Предметная деятельность способствующая развитию мелкой моторики: </vt:lpstr>
      <vt:lpstr>Для более старшего возраста используются всевозможные упражнения с элементами письма, такие как:</vt:lpstr>
      <vt:lpstr>Слайд 6</vt:lpstr>
      <vt:lpstr>Коллективные работы детей с использованием квилинга</vt:lpstr>
      <vt:lpstr>Коллективное творчество детей по литературным произведениям</vt:lpstr>
      <vt:lpstr>Слайд 9</vt:lpstr>
      <vt:lpstr>Спасибо за внимание!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 образовательное учреждение детский сад № 32 Адмиралтейского района c приоритетом художественно-эстетического развития детей</dc:title>
  <dc:subject/>
  <dc:creator/>
  <cp:keywords/>
  <dc:description/>
  <cp:lastModifiedBy/>
  <cp:revision>37</cp:revision>
  <dcterms:modified xsi:type="dcterms:W3CDTF">2013-06-22T20:46:27Z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TC103626459990</vt:lpwstr>
  </property>
</Properties>
</file>