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26845"/>
    <a:srgbClr val="2A7E2A"/>
    <a:srgbClr val="006000"/>
    <a:srgbClr val="6C0000"/>
    <a:srgbClr val="753805"/>
    <a:srgbClr val="7A0000"/>
    <a:srgbClr val="2A7E54"/>
    <a:srgbClr val="FFFFCC"/>
    <a:srgbClr val="1D591D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CD79-16BD-4AC4-8460-AA13B129B2C4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60289-835D-4CAF-A6F1-E0079020E2F7}">
      <dgm:prSet phldrT="[Текст]" custT="1"/>
      <dgm:spPr/>
      <dgm:t>
        <a:bodyPr/>
        <a:lstStyle/>
        <a:p>
          <a:r>
            <a:rPr lang="ru-RU" sz="1600" dirty="0" smtClean="0"/>
            <a:t>Развитие сенсорной культуры</a:t>
          </a:r>
          <a:endParaRPr lang="ru-RU" sz="1600" dirty="0"/>
        </a:p>
      </dgm:t>
    </dgm:pt>
    <dgm:pt modelId="{07A20F9D-E21B-4096-BF80-A6681BE62443}" type="parTrans" cxnId="{33284100-3802-4670-A50B-F6D0F3827F8C}">
      <dgm:prSet/>
      <dgm:spPr/>
      <dgm:t>
        <a:bodyPr/>
        <a:lstStyle/>
        <a:p>
          <a:endParaRPr lang="ru-RU"/>
        </a:p>
      </dgm:t>
    </dgm:pt>
    <dgm:pt modelId="{5C316BC3-81CC-4B93-B2C3-E75F47111C2C}" type="sibTrans" cxnId="{33284100-3802-4670-A50B-F6D0F3827F8C}">
      <dgm:prSet/>
      <dgm:spPr/>
      <dgm:t>
        <a:bodyPr/>
        <a:lstStyle/>
        <a:p>
          <a:endParaRPr lang="ru-RU"/>
        </a:p>
      </dgm:t>
    </dgm:pt>
    <dgm:pt modelId="{706FB92B-833F-4D68-8488-E59798A31322}">
      <dgm:prSet phldrT="[Текст]" custT="1"/>
      <dgm:spPr/>
      <dgm:t>
        <a:bodyPr/>
        <a:lstStyle/>
        <a:p>
          <a:r>
            <a:rPr lang="ru-RU" sz="1400" dirty="0" smtClean="0"/>
            <a:t>Ребёнок открывает мир</a:t>
          </a:r>
        </a:p>
        <a:p>
          <a:r>
            <a:rPr lang="ru-RU" sz="1400" dirty="0" smtClean="0"/>
            <a:t>природы</a:t>
          </a:r>
          <a:endParaRPr lang="ru-RU" sz="1400" dirty="0"/>
        </a:p>
      </dgm:t>
    </dgm:pt>
    <dgm:pt modelId="{45433CCB-6353-45E2-9D93-5AEEFBC58513}" type="parTrans" cxnId="{81970051-AD28-43C7-BA00-4A5A72E2CFCE}">
      <dgm:prSet/>
      <dgm:spPr/>
      <dgm:t>
        <a:bodyPr/>
        <a:lstStyle/>
        <a:p>
          <a:endParaRPr lang="ru-RU"/>
        </a:p>
      </dgm:t>
    </dgm:pt>
    <dgm:pt modelId="{4F656C57-2AE0-4878-BB60-99D73FC927F3}" type="sibTrans" cxnId="{81970051-AD28-43C7-BA00-4A5A72E2CFCE}">
      <dgm:prSet/>
      <dgm:spPr/>
      <dgm:t>
        <a:bodyPr/>
        <a:lstStyle/>
        <a:p>
          <a:endParaRPr lang="ru-RU"/>
        </a:p>
      </dgm:t>
    </dgm:pt>
    <dgm:pt modelId="{87B2FA49-0476-4622-B002-24234766DD67}">
      <dgm:prSet phldrT="[Текст]" custT="1"/>
      <dgm:spPr/>
      <dgm:t>
        <a:bodyPr/>
        <a:lstStyle/>
        <a:p>
          <a:r>
            <a:rPr lang="ru-RU" sz="1400" dirty="0" smtClean="0"/>
            <a:t>Первые шаги в математике, исследуем и</a:t>
          </a:r>
        </a:p>
        <a:p>
          <a:r>
            <a:rPr lang="ru-RU" sz="1400" dirty="0" smtClean="0"/>
            <a:t>  экспериментируем</a:t>
          </a:r>
          <a:endParaRPr lang="ru-RU" sz="1400" dirty="0"/>
        </a:p>
      </dgm:t>
    </dgm:pt>
    <dgm:pt modelId="{6DDC26AB-35CF-4F35-8F88-E0607E486F49}" type="parTrans" cxnId="{E90DEE4A-D85B-41EF-9D63-4A6F8767ABE4}">
      <dgm:prSet/>
      <dgm:spPr/>
      <dgm:t>
        <a:bodyPr/>
        <a:lstStyle/>
        <a:p>
          <a:endParaRPr lang="ru-RU"/>
        </a:p>
      </dgm:t>
    </dgm:pt>
    <dgm:pt modelId="{FA4E31C8-BED5-4170-82E9-159553E2B929}" type="sibTrans" cxnId="{E90DEE4A-D85B-41EF-9D63-4A6F8767ABE4}">
      <dgm:prSet/>
      <dgm:spPr/>
      <dgm:t>
        <a:bodyPr/>
        <a:lstStyle/>
        <a:p>
          <a:endParaRPr lang="ru-RU"/>
        </a:p>
      </dgm:t>
    </dgm:pt>
    <dgm:pt modelId="{517FD619-2F90-453B-BC0E-F51EC7E9E501}">
      <dgm:prSet phldrT="[Текст]" custT="1"/>
      <dgm:spPr/>
      <dgm:t>
        <a:bodyPr/>
        <a:lstStyle/>
        <a:p>
          <a:r>
            <a:rPr lang="ru-RU" sz="1400" dirty="0" smtClean="0"/>
            <a:t>Формирование первичных представлений о себе и </a:t>
          </a:r>
        </a:p>
        <a:p>
          <a:r>
            <a:rPr lang="ru-RU" sz="1400" dirty="0" smtClean="0"/>
            <a:t>других людях</a:t>
          </a:r>
          <a:endParaRPr lang="ru-RU" sz="1400" dirty="0"/>
        </a:p>
      </dgm:t>
    </dgm:pt>
    <dgm:pt modelId="{FA6CDBE9-BFF0-48CF-A5AA-0B177D3C11C4}" type="parTrans" cxnId="{2F3865C3-8BC2-4DFD-A335-2BF8B1901425}">
      <dgm:prSet/>
      <dgm:spPr/>
      <dgm:t>
        <a:bodyPr/>
        <a:lstStyle/>
        <a:p>
          <a:endParaRPr lang="ru-RU"/>
        </a:p>
      </dgm:t>
    </dgm:pt>
    <dgm:pt modelId="{9D4847CB-7642-4C0E-BC76-EF85AB16FDDA}" type="sibTrans" cxnId="{2F3865C3-8BC2-4DFD-A335-2BF8B1901425}">
      <dgm:prSet/>
      <dgm:spPr/>
      <dgm:t>
        <a:bodyPr/>
        <a:lstStyle/>
        <a:p>
          <a:endParaRPr lang="ru-RU"/>
        </a:p>
      </dgm:t>
    </dgm:pt>
    <dgm:pt modelId="{50959A1C-B89C-4062-B42E-59991A5D567E}">
      <dgm:prSet phldrT="[Текст]" custT="1"/>
      <dgm:spPr/>
      <dgm:t>
        <a:bodyPr/>
        <a:lstStyle/>
        <a:p>
          <a:r>
            <a:rPr lang="ru-RU" sz="1400" dirty="0" smtClean="0"/>
            <a:t>Формирование первичных представлений о малой родине,</a:t>
          </a:r>
        </a:p>
        <a:p>
          <a:r>
            <a:rPr lang="ru-RU" sz="1400" dirty="0" smtClean="0"/>
            <a:t>отечестве, многообразии стран</a:t>
          </a:r>
        </a:p>
        <a:p>
          <a:r>
            <a:rPr lang="ru-RU" sz="1400" dirty="0" smtClean="0"/>
            <a:t>И народов мира</a:t>
          </a:r>
          <a:endParaRPr lang="ru-RU" sz="1400" dirty="0"/>
        </a:p>
      </dgm:t>
    </dgm:pt>
    <dgm:pt modelId="{27624B63-7B74-4898-A45A-88ACDF492102}" type="parTrans" cxnId="{5C879932-B0E1-42DE-8B9A-E2734DBFB27C}">
      <dgm:prSet/>
      <dgm:spPr/>
      <dgm:t>
        <a:bodyPr/>
        <a:lstStyle/>
        <a:p>
          <a:endParaRPr lang="ru-RU"/>
        </a:p>
      </dgm:t>
    </dgm:pt>
    <dgm:pt modelId="{32586A5F-4D8B-479C-8D31-6BCA1ABF7B9C}" type="sibTrans" cxnId="{5C879932-B0E1-42DE-8B9A-E2734DBFB27C}">
      <dgm:prSet/>
      <dgm:spPr/>
      <dgm:t>
        <a:bodyPr/>
        <a:lstStyle/>
        <a:p>
          <a:endParaRPr lang="ru-RU"/>
        </a:p>
      </dgm:t>
    </dgm:pt>
    <dgm:pt modelId="{2F733055-858A-4EEE-947D-D3A25E7C164F}" type="pres">
      <dgm:prSet presAssocID="{A73DCD79-16BD-4AC4-8460-AA13B129B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5D317B-4A1A-4C47-88E1-A1702BDB554F}" type="pres">
      <dgm:prSet presAssocID="{60D60289-835D-4CAF-A6F1-E0079020E2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B73BC-1365-4D6A-9C85-81C5319135AC}" type="pres">
      <dgm:prSet presAssocID="{5C316BC3-81CC-4B93-B2C3-E75F47111C2C}" presName="sibTrans" presStyleCnt="0"/>
      <dgm:spPr/>
    </dgm:pt>
    <dgm:pt modelId="{C409BB66-4146-4487-A87D-8436533BCC5A}" type="pres">
      <dgm:prSet presAssocID="{706FB92B-833F-4D68-8488-E59798A31322}" presName="node" presStyleLbl="node1" presStyleIdx="1" presStyleCnt="5" custScaleX="78366" custScaleY="6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F0B7-9159-4B1B-987F-A78208E18774}" type="pres">
      <dgm:prSet presAssocID="{4F656C57-2AE0-4878-BB60-99D73FC927F3}" presName="sibTrans" presStyleCnt="0"/>
      <dgm:spPr/>
    </dgm:pt>
    <dgm:pt modelId="{2A4EED83-5A21-4D1E-A389-E1A01847239E}" type="pres">
      <dgm:prSet presAssocID="{87B2FA49-0476-4622-B002-24234766DD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514D8-97B5-4C0B-B5C6-BF16FB509FF7}" type="pres">
      <dgm:prSet presAssocID="{FA4E31C8-BED5-4170-82E9-159553E2B929}" presName="sibTrans" presStyleCnt="0"/>
      <dgm:spPr/>
    </dgm:pt>
    <dgm:pt modelId="{07B29ABE-31CA-47FC-A2F4-2B6BC3F5B3B3}" type="pres">
      <dgm:prSet presAssocID="{517FD619-2F90-453B-BC0E-F51EC7E9E5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FD938-76CE-44A0-A387-CE3D145F78D2}" type="pres">
      <dgm:prSet presAssocID="{9D4847CB-7642-4C0E-BC76-EF85AB16FDDA}" presName="sibTrans" presStyleCnt="0"/>
      <dgm:spPr/>
    </dgm:pt>
    <dgm:pt modelId="{DEC5FC1D-BBD8-4A7C-8729-D7141BA63F1A}" type="pres">
      <dgm:prSet presAssocID="{50959A1C-B89C-4062-B42E-59991A5D56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84100-3802-4670-A50B-F6D0F3827F8C}" srcId="{A73DCD79-16BD-4AC4-8460-AA13B129B2C4}" destId="{60D60289-835D-4CAF-A6F1-E0079020E2F7}" srcOrd="0" destOrd="0" parTransId="{07A20F9D-E21B-4096-BF80-A6681BE62443}" sibTransId="{5C316BC3-81CC-4B93-B2C3-E75F47111C2C}"/>
    <dgm:cxn modelId="{81970051-AD28-43C7-BA00-4A5A72E2CFCE}" srcId="{A73DCD79-16BD-4AC4-8460-AA13B129B2C4}" destId="{706FB92B-833F-4D68-8488-E59798A31322}" srcOrd="1" destOrd="0" parTransId="{45433CCB-6353-45E2-9D93-5AEEFBC58513}" sibTransId="{4F656C57-2AE0-4878-BB60-99D73FC927F3}"/>
    <dgm:cxn modelId="{9226F24D-B728-47D8-8482-ED9BF8CEA86E}" type="presOf" srcId="{60D60289-835D-4CAF-A6F1-E0079020E2F7}" destId="{595D317B-4A1A-4C47-88E1-A1702BDB554F}" srcOrd="0" destOrd="0" presId="urn:microsoft.com/office/officeart/2005/8/layout/default"/>
    <dgm:cxn modelId="{298C98C7-95F7-4C35-8667-AFC09617641A}" type="presOf" srcId="{517FD619-2F90-453B-BC0E-F51EC7E9E501}" destId="{07B29ABE-31CA-47FC-A2F4-2B6BC3F5B3B3}" srcOrd="0" destOrd="0" presId="urn:microsoft.com/office/officeart/2005/8/layout/default"/>
    <dgm:cxn modelId="{FF6594D4-4850-4422-B5F7-9CF58140BB09}" type="presOf" srcId="{706FB92B-833F-4D68-8488-E59798A31322}" destId="{C409BB66-4146-4487-A87D-8436533BCC5A}" srcOrd="0" destOrd="0" presId="urn:microsoft.com/office/officeart/2005/8/layout/default"/>
    <dgm:cxn modelId="{8C1E5B22-C3AA-4B15-B941-931D8E6F4B07}" type="presOf" srcId="{87B2FA49-0476-4622-B002-24234766DD67}" destId="{2A4EED83-5A21-4D1E-A389-E1A01847239E}" srcOrd="0" destOrd="0" presId="urn:microsoft.com/office/officeart/2005/8/layout/default"/>
    <dgm:cxn modelId="{98B26C1F-86A6-4D1F-AF11-D180F94096D7}" type="presOf" srcId="{A73DCD79-16BD-4AC4-8460-AA13B129B2C4}" destId="{2F733055-858A-4EEE-947D-D3A25E7C164F}" srcOrd="0" destOrd="0" presId="urn:microsoft.com/office/officeart/2005/8/layout/default"/>
    <dgm:cxn modelId="{2F3865C3-8BC2-4DFD-A335-2BF8B1901425}" srcId="{A73DCD79-16BD-4AC4-8460-AA13B129B2C4}" destId="{517FD619-2F90-453B-BC0E-F51EC7E9E501}" srcOrd="3" destOrd="0" parTransId="{FA6CDBE9-BFF0-48CF-A5AA-0B177D3C11C4}" sibTransId="{9D4847CB-7642-4C0E-BC76-EF85AB16FDDA}"/>
    <dgm:cxn modelId="{E90DEE4A-D85B-41EF-9D63-4A6F8767ABE4}" srcId="{A73DCD79-16BD-4AC4-8460-AA13B129B2C4}" destId="{87B2FA49-0476-4622-B002-24234766DD67}" srcOrd="2" destOrd="0" parTransId="{6DDC26AB-35CF-4F35-8F88-E0607E486F49}" sibTransId="{FA4E31C8-BED5-4170-82E9-159553E2B929}"/>
    <dgm:cxn modelId="{5C879932-B0E1-42DE-8B9A-E2734DBFB27C}" srcId="{A73DCD79-16BD-4AC4-8460-AA13B129B2C4}" destId="{50959A1C-B89C-4062-B42E-59991A5D567E}" srcOrd="4" destOrd="0" parTransId="{27624B63-7B74-4898-A45A-88ACDF492102}" sibTransId="{32586A5F-4D8B-479C-8D31-6BCA1ABF7B9C}"/>
    <dgm:cxn modelId="{F560C5D1-7EB0-4C0A-8FA1-90B9DD468A7E}" type="presOf" srcId="{50959A1C-B89C-4062-B42E-59991A5D567E}" destId="{DEC5FC1D-BBD8-4A7C-8729-D7141BA63F1A}" srcOrd="0" destOrd="0" presId="urn:microsoft.com/office/officeart/2005/8/layout/default"/>
    <dgm:cxn modelId="{19FB187F-733E-4CB4-898B-A6A1C914E579}" type="presParOf" srcId="{2F733055-858A-4EEE-947D-D3A25E7C164F}" destId="{595D317B-4A1A-4C47-88E1-A1702BDB554F}" srcOrd="0" destOrd="0" presId="urn:microsoft.com/office/officeart/2005/8/layout/default"/>
    <dgm:cxn modelId="{7A747317-E210-4316-8FC5-81A1B101585D}" type="presParOf" srcId="{2F733055-858A-4EEE-947D-D3A25E7C164F}" destId="{914B73BC-1365-4D6A-9C85-81C5319135AC}" srcOrd="1" destOrd="0" presId="urn:microsoft.com/office/officeart/2005/8/layout/default"/>
    <dgm:cxn modelId="{691968CB-0AE0-4DE9-9DDB-0CEFC2B82F1D}" type="presParOf" srcId="{2F733055-858A-4EEE-947D-D3A25E7C164F}" destId="{C409BB66-4146-4487-A87D-8436533BCC5A}" srcOrd="2" destOrd="0" presId="urn:microsoft.com/office/officeart/2005/8/layout/default"/>
    <dgm:cxn modelId="{26C059C4-E94B-4435-8DAD-A07F830E0A44}" type="presParOf" srcId="{2F733055-858A-4EEE-947D-D3A25E7C164F}" destId="{458CF0B7-9159-4B1B-987F-A78208E18774}" srcOrd="3" destOrd="0" presId="urn:microsoft.com/office/officeart/2005/8/layout/default"/>
    <dgm:cxn modelId="{403A1DB8-C8F2-4EC1-8E05-947782EE1E5A}" type="presParOf" srcId="{2F733055-858A-4EEE-947D-D3A25E7C164F}" destId="{2A4EED83-5A21-4D1E-A389-E1A01847239E}" srcOrd="4" destOrd="0" presId="urn:microsoft.com/office/officeart/2005/8/layout/default"/>
    <dgm:cxn modelId="{5584F1ED-D733-445A-A41D-8C026C7B6C91}" type="presParOf" srcId="{2F733055-858A-4EEE-947D-D3A25E7C164F}" destId="{E4D514D8-97B5-4C0B-B5C6-BF16FB509FF7}" srcOrd="5" destOrd="0" presId="urn:microsoft.com/office/officeart/2005/8/layout/default"/>
    <dgm:cxn modelId="{FFBB3497-23FA-41E5-A829-580577513957}" type="presParOf" srcId="{2F733055-858A-4EEE-947D-D3A25E7C164F}" destId="{07B29ABE-31CA-47FC-A2F4-2B6BC3F5B3B3}" srcOrd="6" destOrd="0" presId="urn:microsoft.com/office/officeart/2005/8/layout/default"/>
    <dgm:cxn modelId="{58E3BA40-CB92-4B20-91CA-624A4034DB9F}" type="presParOf" srcId="{2F733055-858A-4EEE-947D-D3A25E7C164F}" destId="{D1AFD938-76CE-44A0-A387-CE3D145F78D2}" srcOrd="7" destOrd="0" presId="urn:microsoft.com/office/officeart/2005/8/layout/default"/>
    <dgm:cxn modelId="{402144BA-365E-4776-9554-04487912F263}" type="presParOf" srcId="{2F733055-858A-4EEE-947D-D3A25E7C164F}" destId="{DEC5FC1D-BBD8-4A7C-8729-D7141BA63F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5D317B-4A1A-4C47-88E1-A1702BDB554F}">
      <dsp:nvSpPr>
        <dsp:cNvPr id="0" name=""/>
        <dsp:cNvSpPr/>
      </dsp:nvSpPr>
      <dsp:spPr>
        <a:xfrm>
          <a:off x="2429" y="471195"/>
          <a:ext cx="2756594" cy="1653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сенсорной культуры</a:t>
          </a:r>
          <a:endParaRPr lang="ru-RU" sz="1600" kern="1200" dirty="0"/>
        </a:p>
      </dsp:txBody>
      <dsp:txXfrm>
        <a:off x="2429" y="471195"/>
        <a:ext cx="2756594" cy="1653956"/>
      </dsp:txXfrm>
    </dsp:sp>
    <dsp:sp modelId="{C409BB66-4146-4487-A87D-8436533BCC5A}">
      <dsp:nvSpPr>
        <dsp:cNvPr id="0" name=""/>
        <dsp:cNvSpPr/>
      </dsp:nvSpPr>
      <dsp:spPr>
        <a:xfrm>
          <a:off x="3034683" y="755989"/>
          <a:ext cx="2160232" cy="108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Ребёнок открывает мир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природы</a:t>
          </a:r>
          <a:endParaRPr lang="ru-RU" sz="1400" kern="1200" dirty="0"/>
        </a:p>
      </dsp:txBody>
      <dsp:txXfrm>
        <a:off x="3034683" y="755989"/>
        <a:ext cx="2160232" cy="1084367"/>
      </dsp:txXfrm>
    </dsp:sp>
    <dsp:sp modelId="{2A4EED83-5A21-4D1E-A389-E1A01847239E}">
      <dsp:nvSpPr>
        <dsp:cNvPr id="0" name=""/>
        <dsp:cNvSpPr/>
      </dsp:nvSpPr>
      <dsp:spPr>
        <a:xfrm>
          <a:off x="5470575" y="471195"/>
          <a:ext cx="2756594" cy="1653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Первые шаги в математике, исследуем 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экспериментируем</a:t>
          </a:r>
          <a:endParaRPr lang="ru-RU" sz="1400" kern="1200" dirty="0"/>
        </a:p>
      </dsp:txBody>
      <dsp:txXfrm>
        <a:off x="5470575" y="471195"/>
        <a:ext cx="2756594" cy="1653956"/>
      </dsp:txXfrm>
    </dsp:sp>
    <dsp:sp modelId="{07B29ABE-31CA-47FC-A2F4-2B6BC3F5B3B3}">
      <dsp:nvSpPr>
        <dsp:cNvPr id="0" name=""/>
        <dsp:cNvSpPr/>
      </dsp:nvSpPr>
      <dsp:spPr>
        <a:xfrm>
          <a:off x="1220375" y="2400811"/>
          <a:ext cx="2756594" cy="1653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первичных представлений о себе 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других людях</a:t>
          </a:r>
          <a:endParaRPr lang="ru-RU" sz="1400" kern="1200" dirty="0"/>
        </a:p>
      </dsp:txBody>
      <dsp:txXfrm>
        <a:off x="1220375" y="2400811"/>
        <a:ext cx="2756594" cy="1653956"/>
      </dsp:txXfrm>
    </dsp:sp>
    <dsp:sp modelId="{DEC5FC1D-BBD8-4A7C-8729-D7141BA63F1A}">
      <dsp:nvSpPr>
        <dsp:cNvPr id="0" name=""/>
        <dsp:cNvSpPr/>
      </dsp:nvSpPr>
      <dsp:spPr>
        <a:xfrm>
          <a:off x="4252629" y="2400811"/>
          <a:ext cx="2756594" cy="1653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первичных представлений о малой родине,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отечестве, многообразии стран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 народов мира</a:t>
          </a:r>
          <a:endParaRPr lang="ru-RU" sz="1400" kern="1200" dirty="0"/>
        </a:p>
      </dsp:txBody>
      <dsp:txXfrm>
        <a:off x="4252629" y="2400811"/>
        <a:ext cx="2756594" cy="1653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irby\Desktop\MUZYKAL_NYY-FON-legkiy-pozitivnyy-veselyy-dlya-prezentacii-ili-videorolika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4968552" cy="33123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300" dirty="0" smtClean="0">
                <a:ln w="11430"/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Тема: «Познавательная активность дошкольника»</a:t>
            </a:r>
            <a:endParaRPr lang="ru-RU" sz="2800" b="1" spc="300" dirty="0">
              <a:ln w="11430"/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36510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группы №8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Воспитатели: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Лапшина Т.А.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Степанова М.В.</a:t>
            </a:r>
            <a:endParaRPr lang="ru-RU" sz="24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MUZYKAL_NYY-FON-legkiy-pozitivnyy-veselyy-dlya-prezentacii-ili-videoroli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Формирование первичных представлений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 малой родине,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отечестве, многообразии стран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 народов мира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18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794794"/>
            <a:ext cx="4038600" cy="3028950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188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794794"/>
            <a:ext cx="4038600" cy="3028950"/>
          </a:xfrm>
          <a:prstGeom prst="horizontalScroll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5976664" cy="324035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2A7E2A"/>
                </a:solidFill>
                <a:latin typeface="+mn-lt"/>
              </a:rPr>
              <a:t>Дети дошкольного возраста находятся у истоков познания окружающего мира. Именно в эти годы формируются первичные представления об окружающем. Они овладевают речью, способами умственной деятельности, у них появляются познавательный интерес, отношение к окружающим. Наша задача-помочь нашим малышам </a:t>
            </a:r>
            <a:r>
              <a:rPr lang="ru-RU" sz="1800" b="1" smtClean="0">
                <a:solidFill>
                  <a:srgbClr val="2A7E2A"/>
                </a:solidFill>
                <a:latin typeface="+mn-lt"/>
              </a:rPr>
              <a:t>в познании </a:t>
            </a:r>
            <a:r>
              <a:rPr lang="ru-RU" sz="1800" b="1" dirty="0" smtClean="0">
                <a:solidFill>
                  <a:srgbClr val="2A7E2A"/>
                </a:solidFill>
                <a:latin typeface="+mn-lt"/>
              </a:rPr>
              <a:t>мира!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25062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первых дней посещения детского сада ребенок неустанно познаёт мир, в котором он живёт. В начале пути это позволяет ему войти в мир, привыкнуть к нему; затем постепенно, но активно постигать накопленный до него опыт человечества; наконец, став взрослым, внести свой позитивный вклад в обогащение этого мира.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24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983" y="2708920"/>
            <a:ext cx="6912033" cy="3384376"/>
          </a:xfrm>
          <a:prstGeom prst="cloudCallout">
            <a:avLst/>
          </a:prstGeom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Познавательная активность-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это готовность и стремление ребенка к усвоению знаний, приобретению опыта и различных умений. Это стремление проявлять в меру своих детских возможностей инициативу, самостоятельность, волю, готовность выполнять какие-то действия для достижения результата.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247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234888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_245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328498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67128" cy="1800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Работа по развитию познавательной активности детей ведется</a:t>
            </a:r>
            <a:br>
              <a:rPr lang="ru-RU" sz="1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 по основной общеобразовательной программе дошкольного образования "От рождения до школы", позволяющей направить педагогический процесс на реализацию ФГОС.</a:t>
            </a:r>
            <a:endParaRPr lang="ru-RU" sz="1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Содержимое 6" descr="IMG_25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98884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Содержимое 7" descr="IMG_24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7809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6000"/>
                </a:solidFill>
                <a:latin typeface="Monotype Corsiva" pitchFamily="66" charset="0"/>
              </a:rPr>
              <a:t>Содержание образовательной области «Познание»:</a:t>
            </a:r>
            <a:endParaRPr lang="ru-RU" sz="2400" b="1" dirty="0">
              <a:solidFill>
                <a:srgbClr val="006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РАЗВИТИЕ СЕНСОРНОЙ КУЛЬТУРЫ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244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1412776"/>
            <a:ext cx="4038600" cy="3028950"/>
          </a:xfrm>
          <a:prstGeom prst="flowChartAlternateProcess">
            <a:avLst/>
          </a:prstGeom>
          <a:ln w="57150">
            <a:solidFill>
              <a:srgbClr val="226845"/>
            </a:solidFill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6" name="Содержимое 5" descr="IMG_247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55976" y="2708920"/>
            <a:ext cx="4038600" cy="3028950"/>
          </a:xfrm>
          <a:prstGeom prst="flowChartAlternateProcess">
            <a:avLst/>
          </a:prstGeom>
          <a:ln w="57150">
            <a:solidFill>
              <a:srgbClr val="226845"/>
            </a:solidFill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РЕБЕНОК ОТКРЫВАЕТ МИР ПРИРОДЫ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191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556792"/>
            <a:ext cx="4038600" cy="3028950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196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140968"/>
            <a:ext cx="4038600" cy="3028950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Первые шаги в математике,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исследуем и экспериментируем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19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484784"/>
            <a:ext cx="4038600" cy="2812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_190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50100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Формирование первичных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представлений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 себе и других  людях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IMG_186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364502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Содержимое 13" descr="IMG_193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547664" y="1484784"/>
            <a:ext cx="4038600" cy="302895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235</Words>
  <Application>Microsoft Office PowerPoint</Application>
  <PresentationFormat>Экран (4:3)</PresentationFormat>
  <Paragraphs>27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«Познавательная активность дошкольника»</vt:lpstr>
      <vt:lpstr>С первых дней посещения детского сада ребенок неустанно познаёт мир, в котором он живёт. В начале пути это позволяет ему войти в мир, привыкнуть к нему; затем постепенно, но активно постигать накопленный до него опыт человечества; наконец, став взрослым, внести свой позитивный вклад в обогащение этого мира.</vt:lpstr>
      <vt:lpstr>Познавательная активность- это готовность и стремление ребенка к усвоению знаний, приобретению опыта и различных умений. Это стремление проявлять в меру своих детских возможностей инициативу, самостоятельность, волю, готовность выполнять какие-то действия для достижения результата.</vt:lpstr>
      <vt:lpstr>Работа по развитию познавательной активности детей ведется  по основной общеобразовательной программе дошкольного образования "От рождения до школы", позволяющей направить педагогический процесс на реализацию ФГОС.</vt:lpstr>
      <vt:lpstr>Содержание образовательной области «Познание»:</vt:lpstr>
      <vt:lpstr>РАЗВИТИЕ СЕНСОРНОЙ КУЛЬТУРЫ</vt:lpstr>
      <vt:lpstr>                 РЕБЕНОК ОТКРЫВАЕТ МИР ПРИРОДЫ</vt:lpstr>
      <vt:lpstr>   Первые шаги в математике,  исследуем и экспериментируем</vt:lpstr>
      <vt:lpstr>Формирование первичных  представлений  о себе и других  людях</vt:lpstr>
      <vt:lpstr>Формирование первичных представлений  о малой родине, отечестве, многообразии стран И народов мира </vt:lpstr>
      <vt:lpstr>Дети дошкольного возраста находятся у истоков познания окружающего мира. Именно в эти годы формируются первичные представления об окружающем. Они овладевают речью, способами умственной деятельности, у них появляются познавательный интерес, отношение к окружающим. Наша задача-помочь нашим малышам в познании мира!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Kirby</cp:lastModifiedBy>
  <cp:revision>42</cp:revision>
  <dcterms:created xsi:type="dcterms:W3CDTF">2014-08-08T16:01:14Z</dcterms:created>
  <dcterms:modified xsi:type="dcterms:W3CDTF">2015-02-08T12:56:22Z</dcterms:modified>
</cp:coreProperties>
</file>