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02B448-8DDB-4F3D-B6F7-13B6437933A4}" type="doc">
      <dgm:prSet loTypeId="urn:microsoft.com/office/officeart/2005/8/layout/radial5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FE45A7-71ED-4148-8603-0E504C80160E}">
      <dgm:prSet phldrT="[Текст]"/>
      <dgm:spPr/>
      <dgm:t>
        <a:bodyPr/>
        <a:lstStyle/>
        <a:p>
          <a:r>
            <a:rPr lang="ru-RU" b="1" i="1" dirty="0" smtClean="0">
              <a:solidFill>
                <a:schemeClr val="bg1">
                  <a:lumMod val="50000"/>
                </a:schemeClr>
              </a:solidFill>
            </a:rPr>
            <a:t>Насекомые</a:t>
          </a:r>
          <a:r>
            <a:rPr lang="ru-RU" dirty="0" smtClean="0"/>
            <a:t> </a:t>
          </a:r>
          <a:endParaRPr lang="ru-RU" dirty="0"/>
        </a:p>
      </dgm:t>
    </dgm:pt>
    <dgm:pt modelId="{F2B3DD7A-8A88-465A-8988-248ECE6EE909}" type="parTrans" cxnId="{D594529E-F750-4DC2-B322-435939D854D2}">
      <dgm:prSet/>
      <dgm:spPr/>
      <dgm:t>
        <a:bodyPr/>
        <a:lstStyle/>
        <a:p>
          <a:endParaRPr lang="ru-RU"/>
        </a:p>
      </dgm:t>
    </dgm:pt>
    <dgm:pt modelId="{CCDDB5F3-55C0-4F40-BABB-6142140B7512}" type="sibTrans" cxnId="{D594529E-F750-4DC2-B322-435939D854D2}">
      <dgm:prSet/>
      <dgm:spPr/>
      <dgm:t>
        <a:bodyPr/>
        <a:lstStyle/>
        <a:p>
          <a:endParaRPr lang="ru-RU"/>
        </a:p>
      </dgm:t>
    </dgm:pt>
    <dgm:pt modelId="{125A7922-10C0-4446-9F93-04A0637C34D1}">
      <dgm:prSet phldrT="[Текст]"/>
      <dgm:spPr/>
      <dgm:t>
        <a:bodyPr/>
        <a:lstStyle/>
        <a:p>
          <a:r>
            <a:rPr lang="ru-RU" b="1" i="1" dirty="0" smtClean="0">
              <a:solidFill>
                <a:schemeClr val="bg1">
                  <a:lumMod val="50000"/>
                </a:schemeClr>
              </a:solidFill>
            </a:rPr>
            <a:t>Бабочки</a:t>
          </a:r>
          <a:endParaRPr lang="ru-RU" b="1" i="1" dirty="0">
            <a:solidFill>
              <a:schemeClr val="bg1">
                <a:lumMod val="50000"/>
              </a:schemeClr>
            </a:solidFill>
          </a:endParaRPr>
        </a:p>
      </dgm:t>
    </dgm:pt>
    <dgm:pt modelId="{76AB1D1E-082A-4DF9-ACEC-255B962A4477}" type="parTrans" cxnId="{1811733A-D5A8-4250-8E10-8B3DEBE19997}">
      <dgm:prSet/>
      <dgm:spPr/>
      <dgm:t>
        <a:bodyPr/>
        <a:lstStyle/>
        <a:p>
          <a:endParaRPr lang="ru-RU"/>
        </a:p>
      </dgm:t>
    </dgm:pt>
    <dgm:pt modelId="{E5D55187-4740-4CA8-93F1-8B25C75200B0}" type="sibTrans" cxnId="{1811733A-D5A8-4250-8E10-8B3DEBE19997}">
      <dgm:prSet/>
      <dgm:spPr/>
      <dgm:t>
        <a:bodyPr/>
        <a:lstStyle/>
        <a:p>
          <a:endParaRPr lang="ru-RU"/>
        </a:p>
      </dgm:t>
    </dgm:pt>
    <dgm:pt modelId="{4984C512-7B58-4B6C-A621-6776173D0F54}">
      <dgm:prSet phldrT="[Текст]"/>
      <dgm:spPr/>
      <dgm:t>
        <a:bodyPr/>
        <a:lstStyle/>
        <a:p>
          <a:r>
            <a:rPr lang="ru-RU" b="1" i="1" dirty="0" smtClean="0">
              <a:solidFill>
                <a:schemeClr val="bg1">
                  <a:lumMod val="50000"/>
                </a:schemeClr>
              </a:solidFill>
            </a:rPr>
            <a:t>Стрекозы</a:t>
          </a:r>
          <a:endParaRPr lang="ru-RU" b="1" i="1" dirty="0">
            <a:solidFill>
              <a:schemeClr val="bg1">
                <a:lumMod val="50000"/>
              </a:schemeClr>
            </a:solidFill>
          </a:endParaRPr>
        </a:p>
      </dgm:t>
    </dgm:pt>
    <dgm:pt modelId="{AB23768B-7ACC-46B5-B3C2-294558FBB9B5}" type="parTrans" cxnId="{BF23AA76-E3BF-4955-9D18-C85277FB532C}">
      <dgm:prSet/>
      <dgm:spPr/>
      <dgm:t>
        <a:bodyPr/>
        <a:lstStyle/>
        <a:p>
          <a:endParaRPr lang="ru-RU"/>
        </a:p>
      </dgm:t>
    </dgm:pt>
    <dgm:pt modelId="{883D515E-3E11-4BDF-81FE-A04232490C86}" type="sibTrans" cxnId="{BF23AA76-E3BF-4955-9D18-C85277FB532C}">
      <dgm:prSet/>
      <dgm:spPr/>
      <dgm:t>
        <a:bodyPr/>
        <a:lstStyle/>
        <a:p>
          <a:endParaRPr lang="ru-RU"/>
        </a:p>
      </dgm:t>
    </dgm:pt>
    <dgm:pt modelId="{2255FC22-C129-4FCE-A4B5-820C09294D30}">
      <dgm:prSet phldrT="[Текст]"/>
      <dgm:spPr/>
      <dgm:t>
        <a:bodyPr/>
        <a:lstStyle/>
        <a:p>
          <a:r>
            <a:rPr lang="ru-RU" b="1" i="1" dirty="0" smtClean="0">
              <a:solidFill>
                <a:schemeClr val="bg1">
                  <a:lumMod val="50000"/>
                </a:schemeClr>
              </a:solidFill>
            </a:rPr>
            <a:t>Шмели Шершни</a:t>
          </a:r>
          <a:endParaRPr lang="ru-RU" b="1" i="1" dirty="0">
            <a:solidFill>
              <a:schemeClr val="bg1">
                <a:lumMod val="50000"/>
              </a:schemeClr>
            </a:solidFill>
          </a:endParaRPr>
        </a:p>
      </dgm:t>
    </dgm:pt>
    <dgm:pt modelId="{EE144CD0-1C7A-49F6-A0D7-81422751C004}" type="parTrans" cxnId="{77A94A01-BEF8-4A84-9250-F2D5A2B282E4}">
      <dgm:prSet/>
      <dgm:spPr/>
      <dgm:t>
        <a:bodyPr/>
        <a:lstStyle/>
        <a:p>
          <a:endParaRPr lang="ru-RU"/>
        </a:p>
      </dgm:t>
    </dgm:pt>
    <dgm:pt modelId="{2610BC88-877F-4273-9F8D-28EF523EA414}" type="sibTrans" cxnId="{77A94A01-BEF8-4A84-9250-F2D5A2B282E4}">
      <dgm:prSet/>
      <dgm:spPr/>
      <dgm:t>
        <a:bodyPr/>
        <a:lstStyle/>
        <a:p>
          <a:endParaRPr lang="ru-RU"/>
        </a:p>
      </dgm:t>
    </dgm:pt>
    <dgm:pt modelId="{9612C74B-416E-4390-8D68-B944772EF6A2}">
      <dgm:prSet/>
      <dgm:spPr/>
      <dgm:t>
        <a:bodyPr/>
        <a:lstStyle/>
        <a:p>
          <a:r>
            <a:rPr lang="ru-RU" b="1" i="1" dirty="0" smtClean="0">
              <a:solidFill>
                <a:schemeClr val="bg1">
                  <a:lumMod val="50000"/>
                </a:schemeClr>
              </a:solidFill>
            </a:rPr>
            <a:t>Жуки</a:t>
          </a:r>
          <a:endParaRPr lang="ru-RU" b="1" i="1" dirty="0">
            <a:solidFill>
              <a:schemeClr val="bg1">
                <a:lumMod val="50000"/>
              </a:schemeClr>
            </a:solidFill>
          </a:endParaRPr>
        </a:p>
      </dgm:t>
    </dgm:pt>
    <dgm:pt modelId="{165F92C6-3A28-4062-BE3C-CA3FA2B1092D}" type="parTrans" cxnId="{5B2FDCD4-DB17-45A0-A83E-403DBBF668B0}">
      <dgm:prSet/>
      <dgm:spPr/>
      <dgm:t>
        <a:bodyPr/>
        <a:lstStyle/>
        <a:p>
          <a:endParaRPr lang="ru-RU"/>
        </a:p>
      </dgm:t>
    </dgm:pt>
    <dgm:pt modelId="{E556C34A-4EBB-4BDA-B337-8372A207D5FE}" type="sibTrans" cxnId="{5B2FDCD4-DB17-45A0-A83E-403DBBF668B0}">
      <dgm:prSet/>
      <dgm:spPr/>
      <dgm:t>
        <a:bodyPr/>
        <a:lstStyle/>
        <a:p>
          <a:endParaRPr lang="ru-RU"/>
        </a:p>
      </dgm:t>
    </dgm:pt>
    <dgm:pt modelId="{EEDF1AA4-CB27-4B0B-A58B-1ABA8DE227E0}">
      <dgm:prSet/>
      <dgm:spPr/>
      <dgm:t>
        <a:bodyPr/>
        <a:lstStyle/>
        <a:p>
          <a:r>
            <a:rPr lang="ru-RU" b="1" i="1" dirty="0" smtClean="0">
              <a:solidFill>
                <a:schemeClr val="bg1">
                  <a:lumMod val="50000"/>
                </a:schemeClr>
              </a:solidFill>
            </a:rPr>
            <a:t>Комары Мухи</a:t>
          </a:r>
          <a:endParaRPr lang="ru-RU" b="1" i="1" dirty="0">
            <a:solidFill>
              <a:schemeClr val="bg1">
                <a:lumMod val="50000"/>
              </a:schemeClr>
            </a:solidFill>
          </a:endParaRPr>
        </a:p>
      </dgm:t>
    </dgm:pt>
    <dgm:pt modelId="{232CC210-1A7F-42E5-B936-776951B5D468}" type="parTrans" cxnId="{80C1D3F7-F774-4A6B-A6F9-CBBA4BCE182E}">
      <dgm:prSet/>
      <dgm:spPr/>
      <dgm:t>
        <a:bodyPr/>
        <a:lstStyle/>
        <a:p>
          <a:endParaRPr lang="ru-RU"/>
        </a:p>
      </dgm:t>
    </dgm:pt>
    <dgm:pt modelId="{2335F5FC-A6BD-401D-B447-099BE2D38867}" type="sibTrans" cxnId="{80C1D3F7-F774-4A6B-A6F9-CBBA4BCE182E}">
      <dgm:prSet/>
      <dgm:spPr/>
      <dgm:t>
        <a:bodyPr/>
        <a:lstStyle/>
        <a:p>
          <a:endParaRPr lang="ru-RU"/>
        </a:p>
      </dgm:t>
    </dgm:pt>
    <dgm:pt modelId="{36D70078-F9BC-4B55-A7AD-F19535F7AB78}">
      <dgm:prSet/>
      <dgm:spPr/>
      <dgm:t>
        <a:bodyPr/>
        <a:lstStyle/>
        <a:p>
          <a:r>
            <a:rPr lang="ru-RU" b="1" i="1" dirty="0" smtClean="0">
              <a:solidFill>
                <a:schemeClr val="bg1">
                  <a:lumMod val="50000"/>
                </a:schemeClr>
              </a:solidFill>
            </a:rPr>
            <a:t>Клопы</a:t>
          </a:r>
          <a:endParaRPr lang="ru-RU" b="1" i="1" dirty="0">
            <a:solidFill>
              <a:schemeClr val="bg1">
                <a:lumMod val="50000"/>
              </a:schemeClr>
            </a:solidFill>
          </a:endParaRPr>
        </a:p>
      </dgm:t>
    </dgm:pt>
    <dgm:pt modelId="{A5950F94-D915-4C01-8BC0-04E8052FEE42}" type="parTrans" cxnId="{92F0F1B2-6B99-4E79-AE40-4195DA7E6DFE}">
      <dgm:prSet/>
      <dgm:spPr/>
      <dgm:t>
        <a:bodyPr/>
        <a:lstStyle/>
        <a:p>
          <a:endParaRPr lang="ru-RU"/>
        </a:p>
      </dgm:t>
    </dgm:pt>
    <dgm:pt modelId="{5EAFCE85-D34A-4316-946B-68B1E9387081}" type="sibTrans" cxnId="{92F0F1B2-6B99-4E79-AE40-4195DA7E6DFE}">
      <dgm:prSet/>
      <dgm:spPr/>
      <dgm:t>
        <a:bodyPr/>
        <a:lstStyle/>
        <a:p>
          <a:endParaRPr lang="ru-RU"/>
        </a:p>
      </dgm:t>
    </dgm:pt>
    <dgm:pt modelId="{D7AE75CE-BAE4-4C52-885F-0FD1C23F3C6B}">
      <dgm:prSet/>
      <dgm:spPr/>
      <dgm:t>
        <a:bodyPr/>
        <a:lstStyle/>
        <a:p>
          <a:r>
            <a:rPr lang="ru-RU" b="1" i="1" dirty="0" smtClean="0">
              <a:solidFill>
                <a:schemeClr val="bg1">
                  <a:lumMod val="50000"/>
                </a:schemeClr>
              </a:solidFill>
            </a:rPr>
            <a:t>Пчелы Осы  Муравьи</a:t>
          </a:r>
          <a:endParaRPr lang="ru-RU" b="1" i="1" dirty="0">
            <a:solidFill>
              <a:schemeClr val="bg1">
                <a:lumMod val="50000"/>
              </a:schemeClr>
            </a:solidFill>
          </a:endParaRPr>
        </a:p>
      </dgm:t>
    </dgm:pt>
    <dgm:pt modelId="{23ABE6EB-9D52-49B0-A25B-48E73C27E134}" type="parTrans" cxnId="{4E1E2644-67A8-4257-B449-2175DED24798}">
      <dgm:prSet/>
      <dgm:spPr/>
      <dgm:t>
        <a:bodyPr/>
        <a:lstStyle/>
        <a:p>
          <a:endParaRPr lang="ru-RU"/>
        </a:p>
      </dgm:t>
    </dgm:pt>
    <dgm:pt modelId="{65BE744E-6FAB-49BF-86AD-FF154C52273A}" type="sibTrans" cxnId="{4E1E2644-67A8-4257-B449-2175DED24798}">
      <dgm:prSet/>
      <dgm:spPr/>
      <dgm:t>
        <a:bodyPr/>
        <a:lstStyle/>
        <a:p>
          <a:endParaRPr lang="ru-RU"/>
        </a:p>
      </dgm:t>
    </dgm:pt>
    <dgm:pt modelId="{EFFA13F5-4009-4564-995C-8F4F9076DFB8}" type="pres">
      <dgm:prSet presAssocID="{7402B448-8DDB-4F3D-B6F7-13B6437933A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0A28BF-EF6D-4E2F-AA28-177FF8540686}" type="pres">
      <dgm:prSet presAssocID="{FFFE45A7-71ED-4148-8603-0E504C80160E}" presName="centerShape" presStyleLbl="node0" presStyleIdx="0" presStyleCnt="1"/>
      <dgm:spPr/>
      <dgm:t>
        <a:bodyPr/>
        <a:lstStyle/>
        <a:p>
          <a:endParaRPr lang="ru-RU"/>
        </a:p>
      </dgm:t>
    </dgm:pt>
    <dgm:pt modelId="{18E68534-866C-4907-B38F-5A0D6A38BBF8}" type="pres">
      <dgm:prSet presAssocID="{76AB1D1E-082A-4DF9-ACEC-255B962A4477}" presName="parTrans" presStyleLbl="sibTrans2D1" presStyleIdx="0" presStyleCnt="7"/>
      <dgm:spPr/>
      <dgm:t>
        <a:bodyPr/>
        <a:lstStyle/>
        <a:p>
          <a:endParaRPr lang="ru-RU"/>
        </a:p>
      </dgm:t>
    </dgm:pt>
    <dgm:pt modelId="{FAC7CA85-C0BD-49A6-A757-1F1A588E2FD4}" type="pres">
      <dgm:prSet presAssocID="{76AB1D1E-082A-4DF9-ACEC-255B962A4477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9CDF24AA-01EB-42D1-857D-E564B1B0C102}" type="pres">
      <dgm:prSet presAssocID="{125A7922-10C0-4446-9F93-04A0637C34D1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1B9A60-1486-439C-88FC-758246CF73A8}" type="pres">
      <dgm:prSet presAssocID="{A5950F94-D915-4C01-8BC0-04E8052FEE42}" presName="parTrans" presStyleLbl="sibTrans2D1" presStyleIdx="1" presStyleCnt="7"/>
      <dgm:spPr/>
      <dgm:t>
        <a:bodyPr/>
        <a:lstStyle/>
        <a:p>
          <a:endParaRPr lang="ru-RU"/>
        </a:p>
      </dgm:t>
    </dgm:pt>
    <dgm:pt modelId="{331617DA-4975-4A95-93C0-9F6CE1A88CFA}" type="pres">
      <dgm:prSet presAssocID="{A5950F94-D915-4C01-8BC0-04E8052FEE42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627322E4-BCD5-48BB-8CAB-8C78A85F75A6}" type="pres">
      <dgm:prSet presAssocID="{36D70078-F9BC-4B55-A7AD-F19535F7AB78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3C1988-6D9C-4AFF-8ED9-D325FE52B7EB}" type="pres">
      <dgm:prSet presAssocID="{165F92C6-3A28-4062-BE3C-CA3FA2B1092D}" presName="parTrans" presStyleLbl="sibTrans2D1" presStyleIdx="2" presStyleCnt="7"/>
      <dgm:spPr/>
      <dgm:t>
        <a:bodyPr/>
        <a:lstStyle/>
        <a:p>
          <a:endParaRPr lang="ru-RU"/>
        </a:p>
      </dgm:t>
    </dgm:pt>
    <dgm:pt modelId="{019B9D71-3833-4550-B99B-CD4072A41AAF}" type="pres">
      <dgm:prSet presAssocID="{165F92C6-3A28-4062-BE3C-CA3FA2B1092D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5BAA4FAE-A08E-48FA-90BB-3EE2674B295A}" type="pres">
      <dgm:prSet presAssocID="{9612C74B-416E-4390-8D68-B944772EF6A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ED06C8-5203-4ECD-88F1-744C1BB94A8B}" type="pres">
      <dgm:prSet presAssocID="{232CC210-1A7F-42E5-B936-776951B5D468}" presName="parTrans" presStyleLbl="sibTrans2D1" presStyleIdx="3" presStyleCnt="7"/>
      <dgm:spPr/>
      <dgm:t>
        <a:bodyPr/>
        <a:lstStyle/>
        <a:p>
          <a:endParaRPr lang="ru-RU"/>
        </a:p>
      </dgm:t>
    </dgm:pt>
    <dgm:pt modelId="{0AF7057B-C1A7-4E2F-9A66-A22681D9816B}" type="pres">
      <dgm:prSet presAssocID="{232CC210-1A7F-42E5-B936-776951B5D468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F6EC0F69-BCB8-4530-982F-40F578D258C5}" type="pres">
      <dgm:prSet presAssocID="{EEDF1AA4-CB27-4B0B-A58B-1ABA8DE227E0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6257B3-754E-4D05-91D0-C39F904F7CEB}" type="pres">
      <dgm:prSet presAssocID="{23ABE6EB-9D52-49B0-A25B-48E73C27E134}" presName="parTrans" presStyleLbl="sibTrans2D1" presStyleIdx="4" presStyleCnt="7"/>
      <dgm:spPr/>
      <dgm:t>
        <a:bodyPr/>
        <a:lstStyle/>
        <a:p>
          <a:endParaRPr lang="ru-RU"/>
        </a:p>
      </dgm:t>
    </dgm:pt>
    <dgm:pt modelId="{EF3D320A-BC34-4752-AA7A-60EED2BF89EA}" type="pres">
      <dgm:prSet presAssocID="{23ABE6EB-9D52-49B0-A25B-48E73C27E134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51997BF3-8221-4261-AB14-7BA5A742C11F}" type="pres">
      <dgm:prSet presAssocID="{D7AE75CE-BAE4-4C52-885F-0FD1C23F3C6B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A09CE6-D052-4071-8B69-C141987E6981}" type="pres">
      <dgm:prSet presAssocID="{AB23768B-7ACC-46B5-B3C2-294558FBB9B5}" presName="parTrans" presStyleLbl="sibTrans2D1" presStyleIdx="5" presStyleCnt="7"/>
      <dgm:spPr/>
      <dgm:t>
        <a:bodyPr/>
        <a:lstStyle/>
        <a:p>
          <a:endParaRPr lang="ru-RU"/>
        </a:p>
      </dgm:t>
    </dgm:pt>
    <dgm:pt modelId="{B4526A32-FB1F-49B2-B78B-3132880D2D36}" type="pres">
      <dgm:prSet presAssocID="{AB23768B-7ACC-46B5-B3C2-294558FBB9B5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0DBD1F95-4835-4A22-B0F1-D666A6B37AD2}" type="pres">
      <dgm:prSet presAssocID="{4984C512-7B58-4B6C-A621-6776173D0F54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DC6590-8920-42B4-83F1-7649A5EFBB1F}" type="pres">
      <dgm:prSet presAssocID="{EE144CD0-1C7A-49F6-A0D7-81422751C004}" presName="parTrans" presStyleLbl="sibTrans2D1" presStyleIdx="6" presStyleCnt="7"/>
      <dgm:spPr/>
      <dgm:t>
        <a:bodyPr/>
        <a:lstStyle/>
        <a:p>
          <a:endParaRPr lang="ru-RU"/>
        </a:p>
      </dgm:t>
    </dgm:pt>
    <dgm:pt modelId="{DF98E5E1-55BC-40B9-85CA-F1E28F13D5C7}" type="pres">
      <dgm:prSet presAssocID="{EE144CD0-1C7A-49F6-A0D7-81422751C004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F2AB32F9-B219-47A7-9C2F-C015C7A813E8}" type="pres">
      <dgm:prSet presAssocID="{2255FC22-C129-4FCE-A4B5-820C09294D30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A06266-6B32-4FC7-82A8-D904C74EBAB6}" type="presOf" srcId="{165F92C6-3A28-4062-BE3C-CA3FA2B1092D}" destId="{019B9D71-3833-4550-B99B-CD4072A41AAF}" srcOrd="1" destOrd="0" presId="urn:microsoft.com/office/officeart/2005/8/layout/radial5"/>
    <dgm:cxn modelId="{20379FA9-AC3C-424D-9B6D-CC49CB7DE65C}" type="presOf" srcId="{AB23768B-7ACC-46B5-B3C2-294558FBB9B5}" destId="{68A09CE6-D052-4071-8B69-C141987E6981}" srcOrd="0" destOrd="0" presId="urn:microsoft.com/office/officeart/2005/8/layout/radial5"/>
    <dgm:cxn modelId="{92F0F1B2-6B99-4E79-AE40-4195DA7E6DFE}" srcId="{FFFE45A7-71ED-4148-8603-0E504C80160E}" destId="{36D70078-F9BC-4B55-A7AD-F19535F7AB78}" srcOrd="1" destOrd="0" parTransId="{A5950F94-D915-4C01-8BC0-04E8052FEE42}" sibTransId="{5EAFCE85-D34A-4316-946B-68B1E9387081}"/>
    <dgm:cxn modelId="{CFC988CC-A555-45B4-BC5D-9626838CD926}" type="presOf" srcId="{EE144CD0-1C7A-49F6-A0D7-81422751C004}" destId="{DF98E5E1-55BC-40B9-85CA-F1E28F13D5C7}" srcOrd="1" destOrd="0" presId="urn:microsoft.com/office/officeart/2005/8/layout/radial5"/>
    <dgm:cxn modelId="{80C1D3F7-F774-4A6B-A6F9-CBBA4BCE182E}" srcId="{FFFE45A7-71ED-4148-8603-0E504C80160E}" destId="{EEDF1AA4-CB27-4B0B-A58B-1ABA8DE227E0}" srcOrd="3" destOrd="0" parTransId="{232CC210-1A7F-42E5-B936-776951B5D468}" sibTransId="{2335F5FC-A6BD-401D-B447-099BE2D38867}"/>
    <dgm:cxn modelId="{511333BE-F7CF-4967-BB5B-9CB7541ABDBC}" type="presOf" srcId="{A5950F94-D915-4C01-8BC0-04E8052FEE42}" destId="{D71B9A60-1486-439C-88FC-758246CF73A8}" srcOrd="0" destOrd="0" presId="urn:microsoft.com/office/officeart/2005/8/layout/radial5"/>
    <dgm:cxn modelId="{DA3E9848-138F-4FD5-8348-A9B283AA1C15}" type="presOf" srcId="{EE144CD0-1C7A-49F6-A0D7-81422751C004}" destId="{35DC6590-8920-42B4-83F1-7649A5EFBB1F}" srcOrd="0" destOrd="0" presId="urn:microsoft.com/office/officeart/2005/8/layout/radial5"/>
    <dgm:cxn modelId="{9E9FA723-9493-453D-A1EF-2FC1D25246DE}" type="presOf" srcId="{76AB1D1E-082A-4DF9-ACEC-255B962A4477}" destId="{FAC7CA85-C0BD-49A6-A757-1F1A588E2FD4}" srcOrd="1" destOrd="0" presId="urn:microsoft.com/office/officeart/2005/8/layout/radial5"/>
    <dgm:cxn modelId="{092F8BD0-22AF-4D34-AF59-F22777082126}" type="presOf" srcId="{125A7922-10C0-4446-9F93-04A0637C34D1}" destId="{9CDF24AA-01EB-42D1-857D-E564B1B0C102}" srcOrd="0" destOrd="0" presId="urn:microsoft.com/office/officeart/2005/8/layout/radial5"/>
    <dgm:cxn modelId="{5B2FDCD4-DB17-45A0-A83E-403DBBF668B0}" srcId="{FFFE45A7-71ED-4148-8603-0E504C80160E}" destId="{9612C74B-416E-4390-8D68-B944772EF6A2}" srcOrd="2" destOrd="0" parTransId="{165F92C6-3A28-4062-BE3C-CA3FA2B1092D}" sibTransId="{E556C34A-4EBB-4BDA-B337-8372A207D5FE}"/>
    <dgm:cxn modelId="{4E1E2644-67A8-4257-B449-2175DED24798}" srcId="{FFFE45A7-71ED-4148-8603-0E504C80160E}" destId="{D7AE75CE-BAE4-4C52-885F-0FD1C23F3C6B}" srcOrd="4" destOrd="0" parTransId="{23ABE6EB-9D52-49B0-A25B-48E73C27E134}" sibTransId="{65BE744E-6FAB-49BF-86AD-FF154C52273A}"/>
    <dgm:cxn modelId="{D594529E-F750-4DC2-B322-435939D854D2}" srcId="{7402B448-8DDB-4F3D-B6F7-13B6437933A4}" destId="{FFFE45A7-71ED-4148-8603-0E504C80160E}" srcOrd="0" destOrd="0" parTransId="{F2B3DD7A-8A88-465A-8988-248ECE6EE909}" sibTransId="{CCDDB5F3-55C0-4F40-BABB-6142140B7512}"/>
    <dgm:cxn modelId="{4A2A3DDE-E5E8-4FE5-AB7D-8C719BE60C2C}" type="presOf" srcId="{FFFE45A7-71ED-4148-8603-0E504C80160E}" destId="{200A28BF-EF6D-4E2F-AA28-177FF8540686}" srcOrd="0" destOrd="0" presId="urn:microsoft.com/office/officeart/2005/8/layout/radial5"/>
    <dgm:cxn modelId="{ACC49D71-A690-41FA-893D-E153BBD61DFB}" type="presOf" srcId="{D7AE75CE-BAE4-4C52-885F-0FD1C23F3C6B}" destId="{51997BF3-8221-4261-AB14-7BA5A742C11F}" srcOrd="0" destOrd="0" presId="urn:microsoft.com/office/officeart/2005/8/layout/radial5"/>
    <dgm:cxn modelId="{6C9BAFA8-162C-43BD-9EBF-7FE83BB0182A}" type="presOf" srcId="{7402B448-8DDB-4F3D-B6F7-13B6437933A4}" destId="{EFFA13F5-4009-4564-995C-8F4F9076DFB8}" srcOrd="0" destOrd="0" presId="urn:microsoft.com/office/officeart/2005/8/layout/radial5"/>
    <dgm:cxn modelId="{80042F74-8C3F-44EB-A040-E28CC2F17E21}" type="presOf" srcId="{2255FC22-C129-4FCE-A4B5-820C09294D30}" destId="{F2AB32F9-B219-47A7-9C2F-C015C7A813E8}" srcOrd="0" destOrd="0" presId="urn:microsoft.com/office/officeart/2005/8/layout/radial5"/>
    <dgm:cxn modelId="{BF23AA76-E3BF-4955-9D18-C85277FB532C}" srcId="{FFFE45A7-71ED-4148-8603-0E504C80160E}" destId="{4984C512-7B58-4B6C-A621-6776173D0F54}" srcOrd="5" destOrd="0" parTransId="{AB23768B-7ACC-46B5-B3C2-294558FBB9B5}" sibTransId="{883D515E-3E11-4BDF-81FE-A04232490C86}"/>
    <dgm:cxn modelId="{491A09C3-1288-4748-832E-82E843E895B0}" type="presOf" srcId="{36D70078-F9BC-4B55-A7AD-F19535F7AB78}" destId="{627322E4-BCD5-48BB-8CAB-8C78A85F75A6}" srcOrd="0" destOrd="0" presId="urn:microsoft.com/office/officeart/2005/8/layout/radial5"/>
    <dgm:cxn modelId="{B12F2EF5-49B9-4336-BEF8-F39EA29B3E93}" type="presOf" srcId="{EEDF1AA4-CB27-4B0B-A58B-1ABA8DE227E0}" destId="{F6EC0F69-BCB8-4530-982F-40F578D258C5}" srcOrd="0" destOrd="0" presId="urn:microsoft.com/office/officeart/2005/8/layout/radial5"/>
    <dgm:cxn modelId="{CBA29FEF-B2F8-4F28-98F9-1EDED7392D3D}" type="presOf" srcId="{23ABE6EB-9D52-49B0-A25B-48E73C27E134}" destId="{EF3D320A-BC34-4752-AA7A-60EED2BF89EA}" srcOrd="1" destOrd="0" presId="urn:microsoft.com/office/officeart/2005/8/layout/radial5"/>
    <dgm:cxn modelId="{68A08E8A-1D17-40D6-A6F6-0DE777861F04}" type="presOf" srcId="{165F92C6-3A28-4062-BE3C-CA3FA2B1092D}" destId="{2D3C1988-6D9C-4AFF-8ED9-D325FE52B7EB}" srcOrd="0" destOrd="0" presId="urn:microsoft.com/office/officeart/2005/8/layout/radial5"/>
    <dgm:cxn modelId="{2E6D9BBF-6E6F-47B2-BEC9-1D79E040B4E7}" type="presOf" srcId="{A5950F94-D915-4C01-8BC0-04E8052FEE42}" destId="{331617DA-4975-4A95-93C0-9F6CE1A88CFA}" srcOrd="1" destOrd="0" presId="urn:microsoft.com/office/officeart/2005/8/layout/radial5"/>
    <dgm:cxn modelId="{CF5C73B2-A5BF-4B7A-9311-1081BE2873F5}" type="presOf" srcId="{232CC210-1A7F-42E5-B936-776951B5D468}" destId="{0AF7057B-C1A7-4E2F-9A66-A22681D9816B}" srcOrd="1" destOrd="0" presId="urn:microsoft.com/office/officeart/2005/8/layout/radial5"/>
    <dgm:cxn modelId="{92286C3C-C5DB-4266-A771-F21F0E1E48BD}" type="presOf" srcId="{9612C74B-416E-4390-8D68-B944772EF6A2}" destId="{5BAA4FAE-A08E-48FA-90BB-3EE2674B295A}" srcOrd="0" destOrd="0" presId="urn:microsoft.com/office/officeart/2005/8/layout/radial5"/>
    <dgm:cxn modelId="{53AA139B-33CC-40B4-B71B-01153989E528}" type="presOf" srcId="{4984C512-7B58-4B6C-A621-6776173D0F54}" destId="{0DBD1F95-4835-4A22-B0F1-D666A6B37AD2}" srcOrd="0" destOrd="0" presId="urn:microsoft.com/office/officeart/2005/8/layout/radial5"/>
    <dgm:cxn modelId="{1811733A-D5A8-4250-8E10-8B3DEBE19997}" srcId="{FFFE45A7-71ED-4148-8603-0E504C80160E}" destId="{125A7922-10C0-4446-9F93-04A0637C34D1}" srcOrd="0" destOrd="0" parTransId="{76AB1D1E-082A-4DF9-ACEC-255B962A4477}" sibTransId="{E5D55187-4740-4CA8-93F1-8B25C75200B0}"/>
    <dgm:cxn modelId="{A011E1C4-01F7-40B7-BE3E-99D52FAF2A51}" type="presOf" srcId="{23ABE6EB-9D52-49B0-A25B-48E73C27E134}" destId="{726257B3-754E-4D05-91D0-C39F904F7CEB}" srcOrd="0" destOrd="0" presId="urn:microsoft.com/office/officeart/2005/8/layout/radial5"/>
    <dgm:cxn modelId="{E1B73E83-4505-4C03-9EFB-F53529971EDC}" type="presOf" srcId="{232CC210-1A7F-42E5-B936-776951B5D468}" destId="{B8ED06C8-5203-4ECD-88F1-744C1BB94A8B}" srcOrd="0" destOrd="0" presId="urn:microsoft.com/office/officeart/2005/8/layout/radial5"/>
    <dgm:cxn modelId="{EF76E1EA-F415-47F9-8150-C0FE6B755F3F}" type="presOf" srcId="{AB23768B-7ACC-46B5-B3C2-294558FBB9B5}" destId="{B4526A32-FB1F-49B2-B78B-3132880D2D36}" srcOrd="1" destOrd="0" presId="urn:microsoft.com/office/officeart/2005/8/layout/radial5"/>
    <dgm:cxn modelId="{3F157D0A-E358-4CE7-AA18-0AE957016E89}" type="presOf" srcId="{76AB1D1E-082A-4DF9-ACEC-255B962A4477}" destId="{18E68534-866C-4907-B38F-5A0D6A38BBF8}" srcOrd="0" destOrd="0" presId="urn:microsoft.com/office/officeart/2005/8/layout/radial5"/>
    <dgm:cxn modelId="{77A94A01-BEF8-4A84-9250-F2D5A2B282E4}" srcId="{FFFE45A7-71ED-4148-8603-0E504C80160E}" destId="{2255FC22-C129-4FCE-A4B5-820C09294D30}" srcOrd="6" destOrd="0" parTransId="{EE144CD0-1C7A-49F6-A0D7-81422751C004}" sibTransId="{2610BC88-877F-4273-9F8D-28EF523EA414}"/>
    <dgm:cxn modelId="{D0AE14EC-DED5-4BF1-BEC7-3AFF9402E7C5}" type="presParOf" srcId="{EFFA13F5-4009-4564-995C-8F4F9076DFB8}" destId="{200A28BF-EF6D-4E2F-AA28-177FF8540686}" srcOrd="0" destOrd="0" presId="urn:microsoft.com/office/officeart/2005/8/layout/radial5"/>
    <dgm:cxn modelId="{C2932F95-0810-49A5-82DB-0439DB483EF4}" type="presParOf" srcId="{EFFA13F5-4009-4564-995C-8F4F9076DFB8}" destId="{18E68534-866C-4907-B38F-5A0D6A38BBF8}" srcOrd="1" destOrd="0" presId="urn:microsoft.com/office/officeart/2005/8/layout/radial5"/>
    <dgm:cxn modelId="{8E16875C-DEC2-45EF-B4E6-6D47716D8A84}" type="presParOf" srcId="{18E68534-866C-4907-B38F-5A0D6A38BBF8}" destId="{FAC7CA85-C0BD-49A6-A757-1F1A588E2FD4}" srcOrd="0" destOrd="0" presId="urn:microsoft.com/office/officeart/2005/8/layout/radial5"/>
    <dgm:cxn modelId="{BC7628C6-FF25-43AD-BF78-D7D90B613EE6}" type="presParOf" srcId="{EFFA13F5-4009-4564-995C-8F4F9076DFB8}" destId="{9CDF24AA-01EB-42D1-857D-E564B1B0C102}" srcOrd="2" destOrd="0" presId="urn:microsoft.com/office/officeart/2005/8/layout/radial5"/>
    <dgm:cxn modelId="{00D604E8-8B1A-4375-BB24-D1103CAFA158}" type="presParOf" srcId="{EFFA13F5-4009-4564-995C-8F4F9076DFB8}" destId="{D71B9A60-1486-439C-88FC-758246CF73A8}" srcOrd="3" destOrd="0" presId="urn:microsoft.com/office/officeart/2005/8/layout/radial5"/>
    <dgm:cxn modelId="{B6A5BFFC-8AF3-4C8D-BDA4-C1F9F59E7C8C}" type="presParOf" srcId="{D71B9A60-1486-439C-88FC-758246CF73A8}" destId="{331617DA-4975-4A95-93C0-9F6CE1A88CFA}" srcOrd="0" destOrd="0" presId="urn:microsoft.com/office/officeart/2005/8/layout/radial5"/>
    <dgm:cxn modelId="{2D89543C-F28B-433B-B649-969E460CB405}" type="presParOf" srcId="{EFFA13F5-4009-4564-995C-8F4F9076DFB8}" destId="{627322E4-BCD5-48BB-8CAB-8C78A85F75A6}" srcOrd="4" destOrd="0" presId="urn:microsoft.com/office/officeart/2005/8/layout/radial5"/>
    <dgm:cxn modelId="{BFA691C0-4D03-4C4E-9357-41BD472CD507}" type="presParOf" srcId="{EFFA13F5-4009-4564-995C-8F4F9076DFB8}" destId="{2D3C1988-6D9C-4AFF-8ED9-D325FE52B7EB}" srcOrd="5" destOrd="0" presId="urn:microsoft.com/office/officeart/2005/8/layout/radial5"/>
    <dgm:cxn modelId="{CD35F581-F82E-4812-8828-A68448598139}" type="presParOf" srcId="{2D3C1988-6D9C-4AFF-8ED9-D325FE52B7EB}" destId="{019B9D71-3833-4550-B99B-CD4072A41AAF}" srcOrd="0" destOrd="0" presId="urn:microsoft.com/office/officeart/2005/8/layout/radial5"/>
    <dgm:cxn modelId="{1813E776-7069-4B49-887E-86118A7801E2}" type="presParOf" srcId="{EFFA13F5-4009-4564-995C-8F4F9076DFB8}" destId="{5BAA4FAE-A08E-48FA-90BB-3EE2674B295A}" srcOrd="6" destOrd="0" presId="urn:microsoft.com/office/officeart/2005/8/layout/radial5"/>
    <dgm:cxn modelId="{EB584513-67D4-450B-B62D-FAB5EB548E04}" type="presParOf" srcId="{EFFA13F5-4009-4564-995C-8F4F9076DFB8}" destId="{B8ED06C8-5203-4ECD-88F1-744C1BB94A8B}" srcOrd="7" destOrd="0" presId="urn:microsoft.com/office/officeart/2005/8/layout/radial5"/>
    <dgm:cxn modelId="{6287AC7E-DD4B-494E-93BB-DFF9D264BD9E}" type="presParOf" srcId="{B8ED06C8-5203-4ECD-88F1-744C1BB94A8B}" destId="{0AF7057B-C1A7-4E2F-9A66-A22681D9816B}" srcOrd="0" destOrd="0" presId="urn:microsoft.com/office/officeart/2005/8/layout/radial5"/>
    <dgm:cxn modelId="{6E3D2A43-8F6D-42F5-BABD-491B4E08A941}" type="presParOf" srcId="{EFFA13F5-4009-4564-995C-8F4F9076DFB8}" destId="{F6EC0F69-BCB8-4530-982F-40F578D258C5}" srcOrd="8" destOrd="0" presId="urn:microsoft.com/office/officeart/2005/8/layout/radial5"/>
    <dgm:cxn modelId="{0BFF98F2-FC45-49F2-A240-3B4B79259FAC}" type="presParOf" srcId="{EFFA13F5-4009-4564-995C-8F4F9076DFB8}" destId="{726257B3-754E-4D05-91D0-C39F904F7CEB}" srcOrd="9" destOrd="0" presId="urn:microsoft.com/office/officeart/2005/8/layout/radial5"/>
    <dgm:cxn modelId="{6367E496-5C7F-4799-9670-05F794012D83}" type="presParOf" srcId="{726257B3-754E-4D05-91D0-C39F904F7CEB}" destId="{EF3D320A-BC34-4752-AA7A-60EED2BF89EA}" srcOrd="0" destOrd="0" presId="urn:microsoft.com/office/officeart/2005/8/layout/radial5"/>
    <dgm:cxn modelId="{7EACF733-9BA6-4332-BAF4-423209A45101}" type="presParOf" srcId="{EFFA13F5-4009-4564-995C-8F4F9076DFB8}" destId="{51997BF3-8221-4261-AB14-7BA5A742C11F}" srcOrd="10" destOrd="0" presId="urn:microsoft.com/office/officeart/2005/8/layout/radial5"/>
    <dgm:cxn modelId="{E73A5F70-255C-4DBB-959C-095402C1F47A}" type="presParOf" srcId="{EFFA13F5-4009-4564-995C-8F4F9076DFB8}" destId="{68A09CE6-D052-4071-8B69-C141987E6981}" srcOrd="11" destOrd="0" presId="urn:microsoft.com/office/officeart/2005/8/layout/radial5"/>
    <dgm:cxn modelId="{B8F203FE-AC95-4C4C-B60C-C2B1C0BB84F8}" type="presParOf" srcId="{68A09CE6-D052-4071-8B69-C141987E6981}" destId="{B4526A32-FB1F-49B2-B78B-3132880D2D36}" srcOrd="0" destOrd="0" presId="urn:microsoft.com/office/officeart/2005/8/layout/radial5"/>
    <dgm:cxn modelId="{9A19BD80-3F09-4F8C-8A8C-7DAFC68D758F}" type="presParOf" srcId="{EFFA13F5-4009-4564-995C-8F4F9076DFB8}" destId="{0DBD1F95-4835-4A22-B0F1-D666A6B37AD2}" srcOrd="12" destOrd="0" presId="urn:microsoft.com/office/officeart/2005/8/layout/radial5"/>
    <dgm:cxn modelId="{9D4EF1DC-8E99-4661-9081-38319CFF3440}" type="presParOf" srcId="{EFFA13F5-4009-4564-995C-8F4F9076DFB8}" destId="{35DC6590-8920-42B4-83F1-7649A5EFBB1F}" srcOrd="13" destOrd="0" presId="urn:microsoft.com/office/officeart/2005/8/layout/radial5"/>
    <dgm:cxn modelId="{59971D85-5367-4670-8821-AEBE1886382A}" type="presParOf" srcId="{35DC6590-8920-42B4-83F1-7649A5EFBB1F}" destId="{DF98E5E1-55BC-40B9-85CA-F1E28F13D5C7}" srcOrd="0" destOrd="0" presId="urn:microsoft.com/office/officeart/2005/8/layout/radial5"/>
    <dgm:cxn modelId="{D0B1466E-EA9F-4642-9B99-F5245193AB7D}" type="presParOf" srcId="{EFFA13F5-4009-4564-995C-8F4F9076DFB8}" destId="{F2AB32F9-B219-47A7-9C2F-C015C7A813E8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0A28BF-EF6D-4E2F-AA28-177FF8540686}">
      <dsp:nvSpPr>
        <dsp:cNvPr id="0" name=""/>
        <dsp:cNvSpPr/>
      </dsp:nvSpPr>
      <dsp:spPr>
        <a:xfrm>
          <a:off x="3406106" y="2385637"/>
          <a:ext cx="1831784" cy="18317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13200000"/>
          </a:lightRig>
        </a:scene3d>
        <a:sp3d prstMaterial="dkEdge">
          <a:bevelT w="63500" h="508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dirty="0" smtClean="0">
              <a:solidFill>
                <a:schemeClr val="bg1">
                  <a:lumMod val="50000"/>
                </a:schemeClr>
              </a:solidFill>
            </a:rPr>
            <a:t>Насекомые</a:t>
          </a:r>
          <a:r>
            <a:rPr lang="ru-RU" sz="1900" kern="1200" dirty="0" smtClean="0"/>
            <a:t> </a:t>
          </a:r>
          <a:endParaRPr lang="ru-RU" sz="1900" kern="1200" dirty="0"/>
        </a:p>
      </dsp:txBody>
      <dsp:txXfrm>
        <a:off x="3674365" y="2653896"/>
        <a:ext cx="1295266" cy="1295266"/>
      </dsp:txXfrm>
    </dsp:sp>
    <dsp:sp modelId="{18E68534-866C-4907-B38F-5A0D6A38BBF8}">
      <dsp:nvSpPr>
        <dsp:cNvPr id="0" name=""/>
        <dsp:cNvSpPr/>
      </dsp:nvSpPr>
      <dsp:spPr>
        <a:xfrm rot="16200000">
          <a:off x="4127339" y="1717970"/>
          <a:ext cx="389319" cy="6228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13200000"/>
          </a:lightRig>
        </a:scene3d>
        <a:sp3d prstMaterial="dkEdge">
          <a:bevelT w="63500" h="508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4185737" y="1900929"/>
        <a:ext cx="272523" cy="373684"/>
      </dsp:txXfrm>
    </dsp:sp>
    <dsp:sp modelId="{9CDF24AA-01EB-42D1-857D-E564B1B0C102}">
      <dsp:nvSpPr>
        <dsp:cNvPr id="0" name=""/>
        <dsp:cNvSpPr/>
      </dsp:nvSpPr>
      <dsp:spPr>
        <a:xfrm>
          <a:off x="3497695" y="2466"/>
          <a:ext cx="1648606" cy="164860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13200000"/>
          </a:lightRig>
        </a:scene3d>
        <a:sp3d prstMaterial="dkEdge">
          <a:bevelT w="63500" h="508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dirty="0" smtClean="0">
              <a:solidFill>
                <a:schemeClr val="bg1">
                  <a:lumMod val="50000"/>
                </a:schemeClr>
              </a:solidFill>
            </a:rPr>
            <a:t>Бабочки</a:t>
          </a:r>
          <a:endParaRPr lang="ru-RU" sz="1900" b="1" i="1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3739128" y="243899"/>
        <a:ext cx="1165740" cy="1165740"/>
      </dsp:txXfrm>
    </dsp:sp>
    <dsp:sp modelId="{D71B9A60-1486-439C-88FC-758246CF73A8}">
      <dsp:nvSpPr>
        <dsp:cNvPr id="0" name=""/>
        <dsp:cNvSpPr/>
      </dsp:nvSpPr>
      <dsp:spPr>
        <a:xfrm rot="19285714">
          <a:off x="5121951" y="2196950"/>
          <a:ext cx="389319" cy="6228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13200000"/>
          </a:lightRig>
        </a:scene3d>
        <a:sp3d prstMaterial="dkEdge">
          <a:bevelT w="63500" h="508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5134692" y="2357922"/>
        <a:ext cx="272523" cy="373684"/>
      </dsp:txXfrm>
    </dsp:sp>
    <dsp:sp modelId="{627322E4-BCD5-48BB-8CAB-8C78A85F75A6}">
      <dsp:nvSpPr>
        <dsp:cNvPr id="0" name=""/>
        <dsp:cNvSpPr/>
      </dsp:nvSpPr>
      <dsp:spPr>
        <a:xfrm>
          <a:off x="5432541" y="934238"/>
          <a:ext cx="1648606" cy="164860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13200000"/>
          </a:lightRig>
        </a:scene3d>
        <a:sp3d prstMaterial="dkEdge">
          <a:bevelT w="63500" h="508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dirty="0" smtClean="0">
              <a:solidFill>
                <a:schemeClr val="bg1">
                  <a:lumMod val="50000"/>
                </a:schemeClr>
              </a:solidFill>
            </a:rPr>
            <a:t>Клопы</a:t>
          </a:r>
          <a:endParaRPr lang="ru-RU" sz="1900" b="1" i="1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5673974" y="1175671"/>
        <a:ext cx="1165740" cy="1165740"/>
      </dsp:txXfrm>
    </dsp:sp>
    <dsp:sp modelId="{2D3C1988-6D9C-4AFF-8ED9-D325FE52B7EB}">
      <dsp:nvSpPr>
        <dsp:cNvPr id="0" name=""/>
        <dsp:cNvSpPr/>
      </dsp:nvSpPr>
      <dsp:spPr>
        <a:xfrm rot="771429">
          <a:off x="5367600" y="3273208"/>
          <a:ext cx="389319" cy="6228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13200000"/>
          </a:lightRig>
        </a:scene3d>
        <a:sp3d prstMaterial="dkEdge">
          <a:bevelT w="63500" h="508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5369064" y="3384774"/>
        <a:ext cx="272523" cy="373684"/>
      </dsp:txXfrm>
    </dsp:sp>
    <dsp:sp modelId="{5BAA4FAE-A08E-48FA-90BB-3EE2674B295A}">
      <dsp:nvSpPr>
        <dsp:cNvPr id="0" name=""/>
        <dsp:cNvSpPr/>
      </dsp:nvSpPr>
      <dsp:spPr>
        <a:xfrm>
          <a:off x="5910409" y="3027913"/>
          <a:ext cx="1648606" cy="164860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13200000"/>
          </a:lightRig>
        </a:scene3d>
        <a:sp3d prstMaterial="dkEdge">
          <a:bevelT w="63500" h="508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dirty="0" smtClean="0">
              <a:solidFill>
                <a:schemeClr val="bg1">
                  <a:lumMod val="50000"/>
                </a:schemeClr>
              </a:solidFill>
            </a:rPr>
            <a:t>Жуки</a:t>
          </a:r>
          <a:endParaRPr lang="ru-RU" sz="1900" b="1" i="1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6151842" y="3269346"/>
        <a:ext cx="1165740" cy="1165740"/>
      </dsp:txXfrm>
    </dsp:sp>
    <dsp:sp modelId="{B8ED06C8-5203-4ECD-88F1-744C1BB94A8B}">
      <dsp:nvSpPr>
        <dsp:cNvPr id="0" name=""/>
        <dsp:cNvSpPr/>
      </dsp:nvSpPr>
      <dsp:spPr>
        <a:xfrm rot="3857143">
          <a:off x="4679307" y="4136300"/>
          <a:ext cx="389319" cy="6228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13200000"/>
          </a:lightRig>
        </a:scene3d>
        <a:sp3d prstMaterial="dkEdge">
          <a:bevelT w="63500" h="508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4712367" y="4208246"/>
        <a:ext cx="272523" cy="373684"/>
      </dsp:txXfrm>
    </dsp:sp>
    <dsp:sp modelId="{F6EC0F69-BCB8-4530-982F-40F578D258C5}">
      <dsp:nvSpPr>
        <dsp:cNvPr id="0" name=""/>
        <dsp:cNvSpPr/>
      </dsp:nvSpPr>
      <dsp:spPr>
        <a:xfrm>
          <a:off x="4571454" y="4706909"/>
          <a:ext cx="1648606" cy="164860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13200000"/>
          </a:lightRig>
        </a:scene3d>
        <a:sp3d prstMaterial="dkEdge">
          <a:bevelT w="63500" h="508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dirty="0" smtClean="0">
              <a:solidFill>
                <a:schemeClr val="bg1">
                  <a:lumMod val="50000"/>
                </a:schemeClr>
              </a:solidFill>
            </a:rPr>
            <a:t>Комары Мухи</a:t>
          </a:r>
          <a:endParaRPr lang="ru-RU" sz="1900" b="1" i="1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4812887" y="4948342"/>
        <a:ext cx="1165740" cy="1165740"/>
      </dsp:txXfrm>
    </dsp:sp>
    <dsp:sp modelId="{726257B3-754E-4D05-91D0-C39F904F7CEB}">
      <dsp:nvSpPr>
        <dsp:cNvPr id="0" name=""/>
        <dsp:cNvSpPr/>
      </dsp:nvSpPr>
      <dsp:spPr>
        <a:xfrm rot="6942857">
          <a:off x="3575371" y="4136300"/>
          <a:ext cx="389319" cy="6228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13200000"/>
          </a:lightRig>
        </a:scene3d>
        <a:sp3d prstMaterial="dkEdge">
          <a:bevelT w="63500" h="508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3659107" y="4208246"/>
        <a:ext cx="272523" cy="373684"/>
      </dsp:txXfrm>
    </dsp:sp>
    <dsp:sp modelId="{51997BF3-8221-4261-AB14-7BA5A742C11F}">
      <dsp:nvSpPr>
        <dsp:cNvPr id="0" name=""/>
        <dsp:cNvSpPr/>
      </dsp:nvSpPr>
      <dsp:spPr>
        <a:xfrm>
          <a:off x="2423937" y="4706909"/>
          <a:ext cx="1648606" cy="164860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13200000"/>
          </a:lightRig>
        </a:scene3d>
        <a:sp3d prstMaterial="dkEdge">
          <a:bevelT w="63500" h="508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dirty="0" smtClean="0">
              <a:solidFill>
                <a:schemeClr val="bg1">
                  <a:lumMod val="50000"/>
                </a:schemeClr>
              </a:solidFill>
            </a:rPr>
            <a:t>Пчелы Осы  Муравьи</a:t>
          </a:r>
          <a:endParaRPr lang="ru-RU" sz="1900" b="1" i="1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665370" y="4948342"/>
        <a:ext cx="1165740" cy="1165740"/>
      </dsp:txXfrm>
    </dsp:sp>
    <dsp:sp modelId="{68A09CE6-D052-4071-8B69-C141987E6981}">
      <dsp:nvSpPr>
        <dsp:cNvPr id="0" name=""/>
        <dsp:cNvSpPr/>
      </dsp:nvSpPr>
      <dsp:spPr>
        <a:xfrm rot="10028571">
          <a:off x="2887078" y="3273208"/>
          <a:ext cx="389319" cy="6228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13200000"/>
          </a:lightRig>
        </a:scene3d>
        <a:sp3d prstMaterial="dkEdge">
          <a:bevelT w="63500" h="508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3002410" y="3384774"/>
        <a:ext cx="272523" cy="373684"/>
      </dsp:txXfrm>
    </dsp:sp>
    <dsp:sp modelId="{0DBD1F95-4835-4A22-B0F1-D666A6B37AD2}">
      <dsp:nvSpPr>
        <dsp:cNvPr id="0" name=""/>
        <dsp:cNvSpPr/>
      </dsp:nvSpPr>
      <dsp:spPr>
        <a:xfrm>
          <a:off x="1084982" y="3027913"/>
          <a:ext cx="1648606" cy="164860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13200000"/>
          </a:lightRig>
        </a:scene3d>
        <a:sp3d prstMaterial="dkEdge">
          <a:bevelT w="63500" h="508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dirty="0" smtClean="0">
              <a:solidFill>
                <a:schemeClr val="bg1">
                  <a:lumMod val="50000"/>
                </a:schemeClr>
              </a:solidFill>
            </a:rPr>
            <a:t>Стрекозы</a:t>
          </a:r>
          <a:endParaRPr lang="ru-RU" sz="1900" b="1" i="1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1326415" y="3269346"/>
        <a:ext cx="1165740" cy="1165740"/>
      </dsp:txXfrm>
    </dsp:sp>
    <dsp:sp modelId="{35DC6590-8920-42B4-83F1-7649A5EFBB1F}">
      <dsp:nvSpPr>
        <dsp:cNvPr id="0" name=""/>
        <dsp:cNvSpPr/>
      </dsp:nvSpPr>
      <dsp:spPr>
        <a:xfrm rot="13114286">
          <a:off x="3132726" y="2196950"/>
          <a:ext cx="389319" cy="6228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13200000"/>
          </a:lightRig>
        </a:scene3d>
        <a:sp3d prstMaterial="dkEdge">
          <a:bevelT w="63500" h="508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3236781" y="2357922"/>
        <a:ext cx="272523" cy="373684"/>
      </dsp:txXfrm>
    </dsp:sp>
    <dsp:sp modelId="{F2AB32F9-B219-47A7-9C2F-C015C7A813E8}">
      <dsp:nvSpPr>
        <dsp:cNvPr id="0" name=""/>
        <dsp:cNvSpPr/>
      </dsp:nvSpPr>
      <dsp:spPr>
        <a:xfrm>
          <a:off x="1562849" y="934238"/>
          <a:ext cx="1648606" cy="164860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13200000"/>
          </a:lightRig>
        </a:scene3d>
        <a:sp3d prstMaterial="dkEdge">
          <a:bevelT w="63500" h="508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dirty="0" smtClean="0">
              <a:solidFill>
                <a:schemeClr val="bg1">
                  <a:lumMod val="50000"/>
                </a:schemeClr>
              </a:solidFill>
            </a:rPr>
            <a:t>Шмели Шершни</a:t>
          </a:r>
          <a:endParaRPr lang="ru-RU" sz="1900" b="1" i="1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1804282" y="1175671"/>
        <a:ext cx="1165740" cy="1165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FC86-AA1D-485E-B733-CAF6212A3A26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0CA5-9A5B-418B-9326-1EB52093FA2B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FC86-AA1D-485E-B733-CAF6212A3A26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0CA5-9A5B-418B-9326-1EB52093FA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FC86-AA1D-485E-B733-CAF6212A3A26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0CA5-9A5B-418B-9326-1EB52093FA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E1580-DE8E-484B-8671-5AC6CE3C61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543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FC86-AA1D-485E-B733-CAF6212A3A26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0CA5-9A5B-418B-9326-1EB52093FA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FC86-AA1D-485E-B733-CAF6212A3A26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0CA5-9A5B-418B-9326-1EB52093FA2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FC86-AA1D-485E-B733-CAF6212A3A26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0CA5-9A5B-418B-9326-1EB52093FA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FC86-AA1D-485E-B733-CAF6212A3A26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0CA5-9A5B-418B-9326-1EB52093FA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FC86-AA1D-485E-B733-CAF6212A3A26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0CA5-9A5B-418B-9326-1EB52093FA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FC86-AA1D-485E-B733-CAF6212A3A26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0CA5-9A5B-418B-9326-1EB52093FA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FC86-AA1D-485E-B733-CAF6212A3A26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0CA5-9A5B-418B-9326-1EB52093FA2B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FC86-AA1D-485E-B733-CAF6212A3A26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0CA5-9A5B-418B-9326-1EB52093FA2B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ACDFC86-AA1D-485E-B733-CAF6212A3A26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2440CA5-9A5B-418B-9326-1EB52093FA2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\&#1053;&#1072;&#1075;&#1083;&#1103;&#1076;&#1085;&#1086;&#1077;%20&#1087;&#1086;&#1089;&#1086;&#1073;&#1080;&#1077;%202\&#1046;&#1080;&#1074;&#1086;&#1090;&#1085;&#1099;&#1077;\&#1053;&#1072;&#1089;&#1077;&#1082;&#1086;&#1084;&#1099;&#1077;\BABO01.wav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\&#1053;&#1072;&#1075;&#1083;&#1103;&#1076;&#1085;&#1086;&#1077;%20&#1087;&#1086;&#1089;&#1086;&#1073;&#1080;&#1077;%202\&#1046;&#1080;&#1074;&#1086;&#1090;&#1085;&#1099;&#1077;\&#1053;&#1072;&#1089;&#1077;&#1082;&#1086;&#1084;&#1099;&#1077;\BABO01.wav" TargetMode="Externa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\&#1053;&#1072;&#1075;&#1083;&#1103;&#1076;&#1085;&#1086;&#1077;%20&#1087;&#1086;&#1089;&#1086;&#1073;&#1080;&#1077;%202\&#1046;&#1080;&#1074;&#1086;&#1090;&#1085;&#1099;&#1077;\&#1053;&#1072;&#1089;&#1077;&#1082;&#1086;&#1084;&#1099;&#1077;\BABO01.wav" TargetMode="Externa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\&#1053;&#1072;&#1075;&#1083;&#1103;&#1076;&#1085;&#1086;&#1077;%20&#1087;&#1086;&#1089;&#1086;&#1073;&#1080;&#1077;%202\&#1046;&#1080;&#1074;&#1086;&#1090;&#1085;&#1099;&#1077;\&#1053;&#1072;&#1089;&#1077;&#1082;&#1086;&#1084;&#1099;&#1077;\BABO01.wav" TargetMode="Externa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\&#1053;&#1072;&#1075;&#1083;&#1103;&#1076;&#1085;&#1086;&#1077;%20&#1087;&#1086;&#1089;&#1086;&#1073;&#1080;&#1077;%202\&#1046;&#1080;&#1074;&#1086;&#1090;&#1085;&#1099;&#1077;\&#1053;&#1072;&#1089;&#1077;&#1082;&#1086;&#1084;&#1099;&#1077;\BABO01.wav" TargetMode="Externa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\&#1053;&#1072;&#1075;&#1083;&#1103;&#1076;&#1085;&#1086;&#1077;%20&#1087;&#1086;&#1089;&#1086;&#1073;&#1080;&#1077;%202\&#1046;&#1080;&#1074;&#1086;&#1090;&#1085;&#1099;&#1077;\&#1053;&#1072;&#1089;&#1077;&#1082;&#1086;&#1084;&#1099;&#1077;\BABO01.wav" TargetMode="Externa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\&#1053;&#1072;&#1075;&#1083;&#1103;&#1076;&#1085;&#1086;&#1077;%20&#1087;&#1086;&#1089;&#1086;&#1073;&#1080;&#1077;%202\&#1046;&#1080;&#1074;&#1086;&#1090;&#1085;&#1099;&#1077;\&#1053;&#1072;&#1089;&#1077;&#1082;&#1086;&#1084;&#1099;&#1077;\BABO01.wav" TargetMode="Externa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\&#1053;&#1072;&#1075;&#1083;&#1103;&#1076;&#1085;&#1086;&#1077;%20&#1087;&#1086;&#1089;&#1086;&#1073;&#1080;&#1077;%202\&#1046;&#1080;&#1074;&#1086;&#1090;&#1085;&#1099;&#1077;\&#1053;&#1072;&#1089;&#1077;&#1082;&#1086;&#1084;&#1099;&#1077;\BABO01.wav" TargetMode="Externa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\&#1053;&#1072;&#1075;&#1083;&#1103;&#1076;&#1085;&#1086;&#1077;%20&#1087;&#1086;&#1089;&#1086;&#1073;&#1080;&#1077;%202\&#1046;&#1080;&#1074;&#1086;&#1090;&#1085;&#1099;&#1077;\&#1053;&#1072;&#1089;&#1077;&#1082;&#1086;&#1084;&#1099;&#1077;\BABO01.wav" TargetMode="Externa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\&#1053;&#1072;&#1075;&#1083;&#1103;&#1076;&#1085;&#1086;&#1077;%20&#1087;&#1086;&#1089;&#1086;&#1073;&#1080;&#1077;%202\&#1046;&#1080;&#1074;&#1086;&#1090;&#1085;&#1099;&#1077;\&#1053;&#1072;&#1089;&#1077;&#1082;&#1086;&#1084;&#1099;&#1077;\BABO01.wav" TargetMode="Externa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slide" Target="slide4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25.gif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\&#1053;&#1072;&#1075;&#1083;&#1103;&#1076;&#1085;&#1086;&#1077;%20&#1087;&#1086;&#1089;&#1086;&#1073;&#1080;&#1077;%202\&#1046;&#1080;&#1074;&#1086;&#1090;&#1085;&#1099;&#1077;\&#1053;&#1072;&#1089;&#1077;&#1082;&#1086;&#1084;&#1099;&#1077;\BABO01.wav" TargetMode="Externa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4.gif"/><Relationship Id="rId5" Type="http://schemas.openxmlformats.org/officeDocument/2006/relationships/diagramLayout" Target="../diagrams/layout1.xml"/><Relationship Id="rId10" Type="http://schemas.openxmlformats.org/officeDocument/2006/relationships/image" Target="../media/image23.gif"/><Relationship Id="rId4" Type="http://schemas.openxmlformats.org/officeDocument/2006/relationships/diagramData" Target="../diagrams/data1.xml"/><Relationship Id="rId9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\&#1053;&#1072;&#1075;&#1083;&#1103;&#1076;&#1085;&#1086;&#1077;%20&#1087;&#1086;&#1089;&#1086;&#1073;&#1080;&#1077;%202\&#1046;&#1080;&#1074;&#1086;&#1090;&#1085;&#1099;&#1077;\&#1053;&#1072;&#1089;&#1077;&#1082;&#1086;&#1084;&#1099;&#1077;\BABO01.wav" TargetMode="Externa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9.xml"/><Relationship Id="rId18" Type="http://schemas.openxmlformats.org/officeDocument/2006/relationships/slide" Target="slide14.xml"/><Relationship Id="rId3" Type="http://schemas.openxmlformats.org/officeDocument/2006/relationships/image" Target="../media/image1.png"/><Relationship Id="rId21" Type="http://schemas.openxmlformats.org/officeDocument/2006/relationships/image" Target="../media/image35.png"/><Relationship Id="rId7" Type="http://schemas.openxmlformats.org/officeDocument/2006/relationships/image" Target="../media/image27.jpeg"/><Relationship Id="rId12" Type="http://schemas.openxmlformats.org/officeDocument/2006/relationships/image" Target="../media/image30.jpeg"/><Relationship Id="rId17" Type="http://schemas.openxmlformats.org/officeDocument/2006/relationships/image" Target="../media/image33.jpe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2.jpeg"/><Relationship Id="rId20" Type="http://schemas.openxmlformats.org/officeDocument/2006/relationships/slide" Target="slide15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\&#1053;&#1072;&#1075;&#1083;&#1103;&#1076;&#1085;&#1086;&#1077;%20&#1087;&#1086;&#1089;&#1086;&#1073;&#1080;&#1077;%202\&#1046;&#1080;&#1074;&#1086;&#1090;&#1085;&#1099;&#1077;\&#1053;&#1072;&#1089;&#1077;&#1082;&#1086;&#1084;&#1099;&#1077;\BABO01.wav" TargetMode="External"/><Relationship Id="rId6" Type="http://schemas.openxmlformats.org/officeDocument/2006/relationships/slide" Target="slide3.xml"/><Relationship Id="rId11" Type="http://schemas.openxmlformats.org/officeDocument/2006/relationships/image" Target="../media/image29.jpeg"/><Relationship Id="rId24" Type="http://schemas.openxmlformats.org/officeDocument/2006/relationships/image" Target="../media/image38.jpeg"/><Relationship Id="rId5" Type="http://schemas.openxmlformats.org/officeDocument/2006/relationships/slide" Target="slide2.xml"/><Relationship Id="rId15" Type="http://schemas.openxmlformats.org/officeDocument/2006/relationships/slide" Target="slide11.xml"/><Relationship Id="rId23" Type="http://schemas.openxmlformats.org/officeDocument/2006/relationships/image" Target="../media/image37.jpeg"/><Relationship Id="rId10" Type="http://schemas.openxmlformats.org/officeDocument/2006/relationships/slide" Target="slide7.xml"/><Relationship Id="rId19" Type="http://schemas.openxmlformats.org/officeDocument/2006/relationships/image" Target="../media/image34.jpeg"/><Relationship Id="rId4" Type="http://schemas.openxmlformats.org/officeDocument/2006/relationships/image" Target="../media/image26.jpeg"/><Relationship Id="rId9" Type="http://schemas.openxmlformats.org/officeDocument/2006/relationships/image" Target="../media/image28.jpeg"/><Relationship Id="rId14" Type="http://schemas.openxmlformats.org/officeDocument/2006/relationships/image" Target="../media/image31.jpeg"/><Relationship Id="rId22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\&#1053;&#1072;&#1075;&#1083;&#1103;&#1076;&#1085;&#1086;&#1077;%20&#1087;&#1086;&#1089;&#1086;&#1073;&#1080;&#1077;%202\&#1046;&#1080;&#1074;&#1086;&#1090;&#1085;&#1099;&#1077;\&#1053;&#1072;&#1089;&#1077;&#1082;&#1086;&#1084;&#1099;&#1077;\BABO01.wav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\&#1053;&#1072;&#1075;&#1083;&#1103;&#1076;&#1085;&#1086;&#1077;%20&#1087;&#1086;&#1089;&#1086;&#1073;&#1080;&#1077;%202\&#1046;&#1080;&#1074;&#1086;&#1090;&#1085;&#1099;&#1077;\&#1053;&#1072;&#1089;&#1077;&#1082;&#1086;&#1084;&#1099;&#1077;\BABO01.wav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\&#1053;&#1072;&#1075;&#1083;&#1103;&#1076;&#1085;&#1086;&#1077;%20&#1087;&#1086;&#1089;&#1086;&#1073;&#1080;&#1077;%202\&#1046;&#1080;&#1074;&#1086;&#1090;&#1085;&#1099;&#1077;\&#1053;&#1072;&#1089;&#1077;&#1082;&#1086;&#1084;&#1099;&#1077;\BABO01.wav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\&#1053;&#1072;&#1075;&#1083;&#1103;&#1076;&#1085;&#1086;&#1077;%20&#1087;&#1086;&#1089;&#1086;&#1073;&#1080;&#1077;%202\&#1046;&#1080;&#1074;&#1086;&#1090;&#1085;&#1099;&#1077;\&#1053;&#1072;&#1089;&#1077;&#1082;&#1086;&#1084;&#1099;&#1077;\BABO01.wav" TargetMode="Externa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\&#1053;&#1072;&#1075;&#1083;&#1103;&#1076;&#1085;&#1086;&#1077;%20&#1087;&#1086;&#1089;&#1086;&#1073;&#1080;&#1077;%202\&#1046;&#1080;&#1074;&#1086;&#1090;&#1085;&#1099;&#1077;\&#1053;&#1072;&#1089;&#1077;&#1082;&#1086;&#1084;&#1099;&#1077;\BABO01.wav" TargetMode="Externa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\&#1053;&#1072;&#1075;&#1083;&#1103;&#1076;&#1085;&#1086;&#1077;%20&#1087;&#1086;&#1089;&#1086;&#1073;&#1080;&#1077;%202\&#1046;&#1080;&#1074;&#1086;&#1090;&#1085;&#1099;&#1077;\&#1053;&#1072;&#1089;&#1077;&#1082;&#1086;&#1084;&#1099;&#1077;\BABO01.wav" TargetMode="Externa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\&#1053;&#1072;&#1075;&#1083;&#1103;&#1076;&#1085;&#1086;&#1077;%20&#1087;&#1086;&#1089;&#1086;&#1073;&#1080;&#1077;%202\&#1046;&#1080;&#1074;&#1086;&#1090;&#1085;&#1099;&#1077;\&#1053;&#1072;&#1089;&#1077;&#1082;&#1086;&#1084;&#1099;&#1077;\BABO01.wav" TargetMode="Externa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1" name="BABO0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42" b="76563"/>
          <a:stretch>
            <a:fillRect/>
          </a:stretch>
        </p:blipFill>
        <p:spPr bwMode="auto">
          <a:xfrm>
            <a:off x="3635375" y="6237288"/>
            <a:ext cx="73025" cy="7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428625" y="214313"/>
            <a:ext cx="8385175" cy="14319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5400" i="1" dirty="0" smtClean="0">
                <a:solidFill>
                  <a:srgbClr val="C00000"/>
                </a:solidFill>
                <a:latin typeface="Gungsuh" pitchFamily="18" charset="-127"/>
              </a:rPr>
              <a:t>Жужелица Королевская</a:t>
            </a:r>
            <a:endParaRPr lang="ru-RU" sz="5400" i="1" dirty="0" smtClean="0">
              <a:solidFill>
                <a:schemeClr val="bg1">
                  <a:lumMod val="60000"/>
                  <a:lumOff val="40000"/>
                </a:schemeClr>
              </a:solidFill>
              <a:latin typeface="Gungsuh" pitchFamily="18" charset="-127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071934" y="2000240"/>
            <a:ext cx="4714908" cy="4262676"/>
          </a:xfrm>
          <a:prstGeom prst="foldedCorner">
            <a:avLst>
              <a:gd name="adj" fmla="val 2684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Крупный жук (длина тела 19-28 мм). Верх черный, часто с ярким металлическим отливом: медным, бронзовым, зеленым или фиолетовым. Передняя спинка </a:t>
            </a:r>
            <a:r>
              <a:rPr lang="ru-RU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слабосердцевидная</a:t>
            </a: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ее задние углы вытянуты назад в виде треугольных лопастей. Надкрылья яйцевидные, слегка уплощенные, их скульптура состоит из однородных длинных тонких бугорков, вытянутых в длинные звенья, размер которых к вершине укорачивается </a:t>
            </a:r>
          </a:p>
        </p:txBody>
      </p:sp>
      <p:pic>
        <p:nvPicPr>
          <p:cNvPr id="137218" name="Picture 2" descr="Жужелица королевска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2143125"/>
            <a:ext cx="2555875" cy="3613150"/>
          </a:xfrm>
          <a:prstGeom prst="rect">
            <a:avLst/>
          </a:prstGeom>
          <a:noFill/>
          <a:ln w="38100" cap="sq">
            <a:solidFill>
              <a:srgbClr val="FF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4440907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2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81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1" name="BABO0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42" b="76563"/>
          <a:stretch>
            <a:fillRect/>
          </a:stretch>
        </p:blipFill>
        <p:spPr bwMode="auto">
          <a:xfrm>
            <a:off x="3635375" y="6237288"/>
            <a:ext cx="73025" cy="7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357188" y="0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5400" i="1" dirty="0" smtClean="0">
                <a:solidFill>
                  <a:srgbClr val="C00000"/>
                </a:solidFill>
                <a:latin typeface="Gungsuh" pitchFamily="18" charset="-127"/>
              </a:rPr>
              <a:t>Бархатница мелисса</a:t>
            </a:r>
            <a:endParaRPr lang="ru-RU" sz="5400" i="1" dirty="0" smtClean="0">
              <a:solidFill>
                <a:schemeClr val="bg1">
                  <a:lumMod val="60000"/>
                  <a:lumOff val="40000"/>
                </a:schemeClr>
              </a:solidFill>
              <a:latin typeface="Gungsuh" pitchFamily="18" charset="-127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57158" y="1357298"/>
            <a:ext cx="4000528" cy="4201954"/>
          </a:xfrm>
          <a:prstGeom prst="foldedCorner">
            <a:avLst>
              <a:gd name="adj" fmla="val 2684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Бабочка средних размеров, скромно окрашенная в коричневые, бурые, рыжие тона, бархатистая; с черным рисунком. Полет характерный, порхающий. Ноги у самцов и самок недоразвиты. На переднем крыле 1-3 жилки при основании заметно утолщены, вздуты, 3-5-я радиальные жилки сидят на стебельке, 1-я срединная жилка всегда свободная. </a:t>
            </a:r>
          </a:p>
        </p:txBody>
      </p:sp>
      <p:pic>
        <p:nvPicPr>
          <p:cNvPr id="146434" name="Picture 2" descr="Бархатница мелисс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286000"/>
            <a:ext cx="4216400" cy="399573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2690335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2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81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1" name="BABO0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42" b="76563"/>
          <a:stretch>
            <a:fillRect/>
          </a:stretch>
        </p:blipFill>
        <p:spPr bwMode="auto">
          <a:xfrm>
            <a:off x="3635375" y="6237288"/>
            <a:ext cx="73025" cy="7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357188" y="0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5400" i="1" dirty="0" err="1" smtClean="0">
                <a:solidFill>
                  <a:srgbClr val="C00000"/>
                </a:solidFill>
                <a:latin typeface="Gungsuh" pitchFamily="18" charset="-127"/>
              </a:rPr>
              <a:t>Сенница</a:t>
            </a:r>
            <a:r>
              <a:rPr lang="ru-RU" sz="5400" i="1" dirty="0" smtClean="0">
                <a:solidFill>
                  <a:srgbClr val="C00000"/>
                </a:solidFill>
                <a:latin typeface="Gungsuh" pitchFamily="18" charset="-127"/>
              </a:rPr>
              <a:t> </a:t>
            </a:r>
            <a:r>
              <a:rPr lang="ru-RU" sz="5400" i="1" dirty="0" err="1" smtClean="0">
                <a:solidFill>
                  <a:srgbClr val="C00000"/>
                </a:solidFill>
                <a:latin typeface="Gungsuh" pitchFamily="18" charset="-127"/>
              </a:rPr>
              <a:t>геро</a:t>
            </a:r>
            <a:endParaRPr lang="ru-RU" sz="5400" i="1" dirty="0" smtClean="0">
              <a:solidFill>
                <a:schemeClr val="bg1">
                  <a:lumMod val="60000"/>
                  <a:lumOff val="40000"/>
                </a:schemeClr>
              </a:solidFill>
              <a:latin typeface="Gungsuh" pitchFamily="18" charset="-127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857752" y="1928802"/>
            <a:ext cx="4000528" cy="4201954"/>
          </a:xfrm>
          <a:prstGeom prst="foldedCorner">
            <a:avLst>
              <a:gd name="adj" fmla="val 2684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Небольшая, темная, коричневая бабочка; размах крыльев около 30- 32 мм. На задних крыльях 4 черных глазка, окруженных рыжими кольцами. Снизу на крыльях рыжая внешняя кайма, а на задних крыльях внутри от нее 6-7 черных, центрированных белой точкой глазков, окруженных рыжей каймой, с внутренней стороны от ряда глазков - белая полоса.</a:t>
            </a:r>
          </a:p>
        </p:txBody>
      </p:sp>
      <p:pic>
        <p:nvPicPr>
          <p:cNvPr id="147458" name="Picture 2" descr="Сенница гер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1576388"/>
            <a:ext cx="3711575" cy="356711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479815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2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81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1" name="BABO0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42" b="76563"/>
          <a:stretch>
            <a:fillRect/>
          </a:stretch>
        </p:blipFill>
        <p:spPr bwMode="auto">
          <a:xfrm>
            <a:off x="3635375" y="6237288"/>
            <a:ext cx="73025" cy="7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357188" y="0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5400" i="1" dirty="0" err="1" smtClean="0">
                <a:solidFill>
                  <a:srgbClr val="C00000"/>
                </a:solidFill>
                <a:latin typeface="Gungsuh" pitchFamily="18" charset="-127"/>
              </a:rPr>
              <a:t>Трифиза</a:t>
            </a:r>
            <a:r>
              <a:rPr lang="ru-RU" sz="5400" i="1" dirty="0" smtClean="0">
                <a:solidFill>
                  <a:srgbClr val="C00000"/>
                </a:solidFill>
                <a:latin typeface="Gungsuh" pitchFamily="18" charset="-127"/>
              </a:rPr>
              <a:t> восточная</a:t>
            </a:r>
            <a:endParaRPr lang="ru-RU" sz="5400" i="1" dirty="0" smtClean="0">
              <a:solidFill>
                <a:schemeClr val="bg1">
                  <a:lumMod val="60000"/>
                  <a:lumOff val="40000"/>
                </a:schemeClr>
              </a:solidFill>
              <a:latin typeface="Gungsuh" pitchFamily="18" charset="-127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857752" y="1928802"/>
            <a:ext cx="4000528" cy="4201954"/>
          </a:xfrm>
          <a:prstGeom prst="foldedCorner">
            <a:avLst>
              <a:gd name="adj" fmla="val 2684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Размах крыльев имаго 29-34 мм. Окраска крыльев сверху однотонная, без рисунка, у самок - беловато-серая, у самцов - темно-коричневая. Нижняя сторона крыльев у обоих полов серовато-коричневая со светлыми жилками. Гусеница и куколка не описаны. От типичных бабочек с Алтая, Саян и Западной Монголии его отличает редукция глазчатых пятен снизу на крыльях.</a:t>
            </a:r>
          </a:p>
        </p:txBody>
      </p:sp>
      <p:pic>
        <p:nvPicPr>
          <p:cNvPr id="148482" name="Picture 2" descr="Трифиза восточна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1571625"/>
            <a:ext cx="3643312" cy="371475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0062664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2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81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1" name="BABO0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42" b="76563"/>
          <a:stretch>
            <a:fillRect/>
          </a:stretch>
        </p:blipFill>
        <p:spPr bwMode="auto">
          <a:xfrm>
            <a:off x="3635375" y="6237288"/>
            <a:ext cx="73025" cy="7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357188" y="0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5400" i="1" dirty="0" smtClean="0">
                <a:solidFill>
                  <a:srgbClr val="C00000"/>
                </a:solidFill>
                <a:latin typeface="Gungsuh" pitchFamily="18" charset="-127"/>
              </a:rPr>
              <a:t>Чернушка мраморная</a:t>
            </a:r>
            <a:endParaRPr lang="ru-RU" sz="5400" i="1" dirty="0" smtClean="0">
              <a:solidFill>
                <a:schemeClr val="bg1">
                  <a:lumMod val="60000"/>
                  <a:lumOff val="40000"/>
                </a:schemeClr>
              </a:solidFill>
              <a:latin typeface="Gungsuh" pitchFamily="18" charset="-127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00034" y="1285860"/>
            <a:ext cx="4000528" cy="4473595"/>
          </a:xfrm>
          <a:prstGeom prst="foldedCorner">
            <a:avLst>
              <a:gd name="adj" fmla="val 2684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Размах крыльев имаго 35-46 мм. Верх крыльев темно-коричневый с обширным размытым красновато-коричневым полем на передних крыльях рисунок нижней стороны крыльев пестрый, мраморовидный, характерный только для данного вида чернушек. Отличаются от американских бабочек более обширным и темным красно- коричневым полем на передних крыльях.</a:t>
            </a:r>
          </a:p>
        </p:txBody>
      </p:sp>
      <p:pic>
        <p:nvPicPr>
          <p:cNvPr id="149506" name="Picture 2" descr="Чернушка мраморна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3143250"/>
            <a:ext cx="3956050" cy="342423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98834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2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81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1" name="BABO0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42" b="76563"/>
          <a:stretch>
            <a:fillRect/>
          </a:stretch>
        </p:blipFill>
        <p:spPr bwMode="auto">
          <a:xfrm>
            <a:off x="3635375" y="6237288"/>
            <a:ext cx="73025" cy="7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357188" y="0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5400" i="1" dirty="0" smtClean="0">
                <a:solidFill>
                  <a:srgbClr val="C00000"/>
                </a:solidFill>
                <a:latin typeface="Gungsuh" pitchFamily="18" charset="-127"/>
              </a:rPr>
              <a:t>Чернушка циклоп</a:t>
            </a:r>
            <a:endParaRPr lang="ru-RU" sz="5400" i="1" dirty="0" smtClean="0">
              <a:solidFill>
                <a:schemeClr val="bg1">
                  <a:lumMod val="60000"/>
                  <a:lumOff val="40000"/>
                </a:schemeClr>
              </a:solidFill>
              <a:latin typeface="Gungsuh" pitchFamily="18" charset="-127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000100" y="1928802"/>
            <a:ext cx="4000528" cy="4764881"/>
          </a:xfrm>
          <a:prstGeom prst="foldedCorner">
            <a:avLst>
              <a:gd name="adj" fmla="val 2684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Размах крыльев имаго 37-47 мм. Фон крыльев темно-коричневый. У вершины переднего крыла расположено круглое черное пятно в желтоватом обрамлении, содержащее две белые точки. Характерным отличием от сходного вида </a:t>
            </a:r>
            <a:r>
              <a:rPr lang="ru-RU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Еrebia</a:t>
            </a: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edda</a:t>
            </a: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является отсутствие белого пятна снизу на задних крыльях и наличие там хорошо выраженной сероватой перевязи. Гусеница и куколка не описаны.</a:t>
            </a:r>
          </a:p>
        </p:txBody>
      </p:sp>
      <p:pic>
        <p:nvPicPr>
          <p:cNvPr id="150530" name="Picture 2" descr="Чернушка циклоп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38" y="1357313"/>
            <a:ext cx="3675062" cy="3424237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75848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2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81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1" name="BABO0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42" b="76563"/>
          <a:stretch>
            <a:fillRect/>
          </a:stretch>
        </p:blipFill>
        <p:spPr bwMode="auto">
          <a:xfrm>
            <a:off x="3635375" y="6237288"/>
            <a:ext cx="73025" cy="7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357188" y="0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5400" i="1" dirty="0" smtClean="0">
                <a:solidFill>
                  <a:srgbClr val="C00000"/>
                </a:solidFill>
                <a:latin typeface="Gungsuh" pitchFamily="18" charset="-127"/>
              </a:rPr>
              <a:t>Чернушка </a:t>
            </a:r>
            <a:r>
              <a:rPr lang="ru-RU" sz="5400" i="1" dirty="0" err="1" smtClean="0">
                <a:solidFill>
                  <a:srgbClr val="C00000"/>
                </a:solidFill>
                <a:latin typeface="Gungsuh" pitchFamily="18" charset="-127"/>
              </a:rPr>
              <a:t>эдда</a:t>
            </a:r>
            <a:endParaRPr lang="ru-RU" sz="5400" i="1" dirty="0" smtClean="0">
              <a:solidFill>
                <a:schemeClr val="bg1">
                  <a:lumMod val="60000"/>
                  <a:lumOff val="40000"/>
                </a:schemeClr>
              </a:solidFill>
              <a:latin typeface="Gungsuh" pitchFamily="18" charset="-127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000100" y="1928802"/>
            <a:ext cx="3643338" cy="4374475"/>
          </a:xfrm>
          <a:prstGeom prst="foldedCorner">
            <a:avLst>
              <a:gd name="adj" fmla="val 2684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Размах крыльев имаго 36-45 мм. Фон крыльев темно-коричневый. У вершины переднего крыла расположено овальное черное пятно в размытом охристом обрамлении, содержащее две белые точки. Характерным отличием от сходного вида </a:t>
            </a:r>
            <a:r>
              <a:rPr lang="ru-RU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Erеbia</a:t>
            </a: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cyclopius</a:t>
            </a: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является наличие белого пятна снизу на задних крыльях. Гусеница и куколка не описаны.</a:t>
            </a:r>
          </a:p>
        </p:txBody>
      </p:sp>
      <p:pic>
        <p:nvPicPr>
          <p:cNvPr id="151554" name="Picture 2" descr="Чернушка эдд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10188" y="1928813"/>
            <a:ext cx="3557587" cy="4071937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2806842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2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81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1" name="BABO0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42" b="76563"/>
          <a:stretch>
            <a:fillRect/>
          </a:stretch>
        </p:blipFill>
        <p:spPr bwMode="auto">
          <a:xfrm>
            <a:off x="3635375" y="6237288"/>
            <a:ext cx="73025" cy="7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0" y="0"/>
            <a:ext cx="8742363" cy="14319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5400" i="1" dirty="0" smtClean="0">
                <a:solidFill>
                  <a:srgbClr val="C00000"/>
                </a:solidFill>
                <a:latin typeface="Gungsuh" pitchFamily="18" charset="-127"/>
              </a:rPr>
              <a:t>Орденская лента </a:t>
            </a:r>
            <a:r>
              <a:rPr lang="ru-RU" sz="5400" i="1" dirty="0" err="1" smtClean="0">
                <a:solidFill>
                  <a:srgbClr val="C00000"/>
                </a:solidFill>
                <a:latin typeface="Gungsuh" pitchFamily="18" charset="-127"/>
              </a:rPr>
              <a:t>голубая</a:t>
            </a:r>
            <a:endParaRPr lang="ru-RU" sz="5400" i="1" dirty="0" smtClean="0">
              <a:solidFill>
                <a:schemeClr val="bg1">
                  <a:lumMod val="60000"/>
                  <a:lumOff val="40000"/>
                </a:schemeClr>
              </a:solidFill>
              <a:latin typeface="Gungsuh" pitchFamily="18" charset="-127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000100" y="1928802"/>
            <a:ext cx="7643866" cy="1797010"/>
          </a:xfrm>
          <a:prstGeom prst="foldedCorner">
            <a:avLst>
              <a:gd name="adj" fmla="val 2684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Размах крыльев 90-110 мм. Передние крылья серые или голубовато-серые с волнистыми линиями и полосами; задние темные, черно-бурые или черные с широкой </a:t>
            </a:r>
            <a:r>
              <a:rPr lang="ru-RU" sz="2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lang="ru-RU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перевязью и белой бахромкой. Тело густо опушенное.</a:t>
            </a:r>
          </a:p>
        </p:txBody>
      </p:sp>
      <p:pic>
        <p:nvPicPr>
          <p:cNvPr id="152578" name="Picture 2" descr="Орденская лента голуба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63" y="3929063"/>
            <a:ext cx="4143375" cy="260985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4069065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2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81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1" name="BABO0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42" b="76563"/>
          <a:stretch>
            <a:fillRect/>
          </a:stretch>
        </p:blipFill>
        <p:spPr bwMode="auto">
          <a:xfrm>
            <a:off x="3635375" y="6237288"/>
            <a:ext cx="73025" cy="7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0" y="0"/>
            <a:ext cx="8742363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5400" i="1" dirty="0" smtClean="0">
                <a:solidFill>
                  <a:srgbClr val="C00000"/>
                </a:solidFill>
                <a:latin typeface="Gungsuh" pitchFamily="18" charset="-127"/>
              </a:rPr>
              <a:t>Медведица </a:t>
            </a:r>
            <a:r>
              <a:rPr lang="ru-RU" sz="5400" i="1" dirty="0" err="1" smtClean="0">
                <a:solidFill>
                  <a:srgbClr val="C00000"/>
                </a:solidFill>
                <a:latin typeface="Gungsuh" pitchFamily="18" charset="-127"/>
              </a:rPr>
              <a:t>Менетри</a:t>
            </a:r>
            <a:endParaRPr lang="ru-RU" sz="5400" i="1" dirty="0" smtClean="0">
              <a:solidFill>
                <a:schemeClr val="bg1">
                  <a:lumMod val="60000"/>
                  <a:lumOff val="40000"/>
                </a:schemeClr>
              </a:solidFill>
              <a:latin typeface="Gungsuh" pitchFamily="18" charset="-127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429124" y="1571612"/>
            <a:ext cx="4286280" cy="5083850"/>
          </a:xfrm>
          <a:prstGeom prst="foldedCorner">
            <a:avLst>
              <a:gd name="adj" fmla="val 2684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Сравнительно крупная желтоватая бабочка, размах крыльев 52-68 мм. Крылья полупрозрачные, передние . желтые, с широким буровато-черным окаймлением вдоль жилок, иногда с поперечными бурыми пятнами. Задние крылья оранжево-желтые. Усики черные, у самца </a:t>
            </a:r>
            <a:r>
              <a:rPr lang="ru-RU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пиловидные</a:t>
            </a: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у самки - простые. Глаза небольшие, овальные, покрыты светлыми волосками, более густыми в их задней части. Тело желтое, сверху с крупными черными пятнами, на сегментах брюшка - пятна поперечные.</a:t>
            </a:r>
          </a:p>
        </p:txBody>
      </p:sp>
      <p:pic>
        <p:nvPicPr>
          <p:cNvPr id="153602" name="Picture 2" descr="Медведица Менетр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2500313"/>
            <a:ext cx="3286125" cy="278606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8135009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2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81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1" name="BABO0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42" b="76563"/>
          <a:stretch>
            <a:fillRect/>
          </a:stretch>
        </p:blipFill>
        <p:spPr bwMode="auto">
          <a:xfrm>
            <a:off x="3635375" y="6237288"/>
            <a:ext cx="73025" cy="7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214313" y="214313"/>
            <a:ext cx="8786812" cy="40005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5400" i="1" dirty="0" smtClean="0">
                <a:solidFill>
                  <a:srgbClr val="FF3300"/>
                </a:solidFill>
                <a:latin typeface="Gungsuh" pitchFamily="18" charset="-127"/>
                <a:hlinkClick r:id="rId4" action="ppaction://hlinksldjump"/>
              </a:rPr>
              <a:t>Насекомые </a:t>
            </a:r>
            <a:br>
              <a:rPr lang="ru-RU" sz="5400" i="1" dirty="0" smtClean="0">
                <a:solidFill>
                  <a:srgbClr val="FF3300"/>
                </a:solidFill>
                <a:latin typeface="Gungsuh" pitchFamily="18" charset="-127"/>
                <a:hlinkClick r:id="rId4" action="ppaction://hlinksldjump"/>
              </a:rPr>
            </a:br>
            <a:r>
              <a:rPr lang="ru-RU" sz="5400" i="1" dirty="0" smtClean="0">
                <a:solidFill>
                  <a:srgbClr val="FF3300"/>
                </a:solidFill>
                <a:latin typeface="Gungsuh" pitchFamily="18" charset="-127"/>
                <a:hlinkClick r:id="rId4" action="ppaction://hlinksldjump"/>
              </a:rPr>
              <a:t>Ханты – Мансийского автономного округа - Югры</a:t>
            </a:r>
            <a:endParaRPr lang="ru-RU" sz="5400" i="1" dirty="0" smtClean="0">
              <a:solidFill>
                <a:srgbClr val="FF3300"/>
              </a:solidFill>
              <a:latin typeface="Gungsuh" pitchFamily="18" charset="-127"/>
            </a:endParaRPr>
          </a:p>
        </p:txBody>
      </p:sp>
      <p:pic>
        <p:nvPicPr>
          <p:cNvPr id="15" name="Picture 7" descr="стрекозы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>
            <a:lum contrast="30000"/>
          </a:blip>
          <a:stretch>
            <a:fillRect/>
          </a:stretch>
        </p:blipFill>
        <p:spPr>
          <a:xfrm>
            <a:off x="1000125" y="4572000"/>
            <a:ext cx="2668588" cy="20193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1" descr="лимонница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lum contrast="24000"/>
          </a:blip>
          <a:stretch>
            <a:fillRect/>
          </a:stretch>
        </p:blipFill>
        <p:spPr>
          <a:xfrm>
            <a:off x="3500438" y="3929063"/>
            <a:ext cx="2692400" cy="20193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5" descr="божья коровка 2"/>
          <p:cNvPicPr>
            <a:picLocks noChangeAspect="1" noChangeArrowheads="1"/>
          </p:cNvPicPr>
          <p:nvPr/>
        </p:nvPicPr>
        <p:blipFill>
          <a:blip r:embed="rId7" cstate="print">
            <a:lum contrast="24000"/>
          </a:blip>
          <a:srcRect l="5673" t="6773" r="4879" b="12794"/>
          <a:stretch>
            <a:fillRect/>
          </a:stretch>
        </p:blipFill>
        <p:spPr bwMode="auto">
          <a:xfrm>
            <a:off x="5929322" y="4929198"/>
            <a:ext cx="2357422" cy="1749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val="3745712696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112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81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1" name="BABO0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42" b="76563"/>
          <a:stretch>
            <a:fillRect/>
          </a:stretch>
        </p:blipFill>
        <p:spPr bwMode="auto">
          <a:xfrm>
            <a:off x="3635375" y="6237288"/>
            <a:ext cx="73025" cy="7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Схема 10"/>
          <p:cNvGraphicFramePr/>
          <p:nvPr/>
        </p:nvGraphicFramePr>
        <p:xfrm>
          <a:off x="285720" y="357166"/>
          <a:ext cx="8643998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8" name="Picture 22" descr="бабочка 4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9">
            <a:clrChange>
              <a:clrFrom>
                <a:srgbClr val="FDFDFC"/>
              </a:clrFrom>
              <a:clrTo>
                <a:srgbClr val="FDFD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29500" y="357188"/>
            <a:ext cx="1223963" cy="969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5" descr="пчела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4313"/>
            <a:ext cx="1584325" cy="1584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8" descr="стрекоза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4929188"/>
            <a:ext cx="1703388" cy="1728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1" descr="комарик"/>
          <p:cNvPicPr>
            <a:picLocks noChangeAspect="1" noChangeArrowheads="1" noCrop="1"/>
          </p:cNvPicPr>
          <p:nvPr/>
        </p:nvPicPr>
        <p:blipFill>
          <a:blip r:embed="rId12">
            <a:clrChange>
              <a:clrFrom>
                <a:srgbClr val="FFFF91"/>
              </a:clrFrom>
              <a:clrTo>
                <a:srgbClr val="FFFF9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084763"/>
            <a:ext cx="1512888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468484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112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8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1" name="BABO0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42" b="76563"/>
          <a:stretch>
            <a:fillRect/>
          </a:stretch>
        </p:blipFill>
        <p:spPr bwMode="auto">
          <a:xfrm>
            <a:off x="3635375" y="6237288"/>
            <a:ext cx="73025" cy="7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428625" y="214313"/>
            <a:ext cx="8385175" cy="14319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5400" i="1" dirty="0" smtClean="0">
                <a:solidFill>
                  <a:srgbClr val="C00000"/>
                </a:solidFill>
                <a:latin typeface="Gungsuh" pitchFamily="18" charset="-127"/>
              </a:rPr>
              <a:t>Ручейник </a:t>
            </a:r>
            <a:r>
              <a:rPr lang="ru-RU" sz="5400" i="1" dirty="0" err="1" smtClean="0">
                <a:solidFill>
                  <a:srgbClr val="C00000"/>
                </a:solidFill>
                <a:latin typeface="Gungsuh" pitchFamily="18" charset="-127"/>
              </a:rPr>
              <a:t>бабочковидный</a:t>
            </a:r>
            <a:r>
              <a:rPr lang="ru-RU" sz="5400" i="1" dirty="0" smtClean="0">
                <a:solidFill>
                  <a:srgbClr val="C00000"/>
                </a:solidFill>
                <a:latin typeface="Gungsuh" pitchFamily="18" charset="-127"/>
              </a:rPr>
              <a:t> </a:t>
            </a:r>
            <a:endParaRPr lang="ru-RU" sz="5400" i="1" dirty="0" smtClean="0">
              <a:solidFill>
                <a:schemeClr val="bg1">
                  <a:lumMod val="60000"/>
                  <a:lumOff val="40000"/>
                </a:schemeClr>
              </a:solidFill>
              <a:latin typeface="Gungsuh" pitchFamily="18" charset="-127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071538" y="1928802"/>
            <a:ext cx="3571900" cy="4120515"/>
          </a:xfrm>
          <a:prstGeom prst="foldedCorner">
            <a:avLst>
              <a:gd name="adj" fmla="val 2684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000" b="1" i="1" dirty="0">
                <a:solidFill>
                  <a:srgbClr val="000000"/>
                </a:solidFill>
              </a:rPr>
              <a:t>Размах крыльев 54-70 мм. </a:t>
            </a:r>
          </a:p>
          <a:p>
            <a:pPr eaLnBrk="0" hangingPunct="0">
              <a:defRPr/>
            </a:pPr>
            <a:r>
              <a:rPr lang="ru-RU" sz="2000" b="1" i="1" dirty="0">
                <a:solidFill>
                  <a:srgbClr val="000000"/>
                </a:solidFill>
              </a:rPr>
              <a:t>Крылья светлые, серовато-белые, на передних рисунок из разбросанных черных пятен, задние крылья - белые, с широкой черной каймой. Личинки и куколки зеленовато-серые, до 70 мм в длину.</a:t>
            </a:r>
            <a:endParaRPr lang="ru-RU" sz="20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8242" name="Picture 2" descr="Ручейник бабочковидны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2857500"/>
            <a:ext cx="3971925" cy="304165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1744902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2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81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1" name="BABO0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42" b="76563"/>
          <a:stretch>
            <a:fillRect/>
          </a:stretch>
        </p:blipFill>
        <p:spPr bwMode="auto">
          <a:xfrm>
            <a:off x="3635375" y="6237288"/>
            <a:ext cx="73025" cy="7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1357313" y="0"/>
            <a:ext cx="5400675" cy="11239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i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Gungsuh" pitchFamily="18" charset="-127"/>
              </a:rPr>
              <a:t>Бабочки</a:t>
            </a:r>
          </a:p>
        </p:txBody>
      </p:sp>
      <p:pic>
        <p:nvPicPr>
          <p:cNvPr id="13" name="Picture 4" descr="лимонница 3"/>
          <p:cNvPicPr>
            <a:picLocks noChangeAspect="1" noChangeArrowheads="1"/>
          </p:cNvPicPr>
          <p:nvPr/>
        </p:nvPicPr>
        <p:blipFill>
          <a:blip r:embed="rId4">
            <a:lum contrast="24000"/>
          </a:blip>
          <a:srcRect/>
          <a:stretch>
            <a:fillRect/>
          </a:stretch>
        </p:blipFill>
        <p:spPr bwMode="auto">
          <a:xfrm>
            <a:off x="142875" y="1500188"/>
            <a:ext cx="2012950" cy="1509712"/>
          </a:xfrm>
          <a:prstGeom prst="rect">
            <a:avLst/>
          </a:prstGeom>
          <a:ln w="38100" cap="sq">
            <a:solidFill>
              <a:srgbClr val="0066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85750" y="928688"/>
            <a:ext cx="16557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hlinkClick r:id="rId5" action="ppaction://hlinksldjump"/>
              </a:rPr>
              <a:t>лимонница</a:t>
            </a:r>
            <a:endParaRPr lang="ru-RU" b="1"/>
          </a:p>
        </p:txBody>
      </p:sp>
      <p:sp>
        <p:nvSpPr>
          <p:cNvPr id="36870" name="Text Box 7"/>
          <p:cNvSpPr txBox="1">
            <a:spLocks noChangeArrowheads="1"/>
          </p:cNvSpPr>
          <p:nvPr/>
        </p:nvSpPr>
        <p:spPr bwMode="auto">
          <a:xfrm>
            <a:off x="6715125" y="2143125"/>
            <a:ext cx="2124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hlinkClick r:id="rId6" action="ppaction://hlinksldjump"/>
              </a:rPr>
              <a:t>перламутровка</a:t>
            </a:r>
            <a:endParaRPr lang="ru-RU" b="1"/>
          </a:p>
        </p:txBody>
      </p:sp>
      <p:pic>
        <p:nvPicPr>
          <p:cNvPr id="16" name="Picture 11" descr="мотылек луговой"/>
          <p:cNvPicPr>
            <a:picLocks noChangeAspect="1" noChangeArrowheads="1"/>
          </p:cNvPicPr>
          <p:nvPr/>
        </p:nvPicPr>
        <p:blipFill>
          <a:blip r:embed="rId7">
            <a:lum contrast="18000"/>
          </a:blip>
          <a:srcRect/>
          <a:stretch>
            <a:fillRect/>
          </a:stretch>
        </p:blipFill>
        <p:spPr bwMode="auto">
          <a:xfrm>
            <a:off x="2714625" y="1643063"/>
            <a:ext cx="1370013" cy="1346200"/>
          </a:xfrm>
          <a:prstGeom prst="rect">
            <a:avLst/>
          </a:prstGeom>
          <a:ln w="38100" cap="sq">
            <a:solidFill>
              <a:srgbClr val="0066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6872" name="Text Box 14"/>
          <p:cNvSpPr txBox="1">
            <a:spLocks noChangeArrowheads="1"/>
          </p:cNvSpPr>
          <p:nvPr/>
        </p:nvSpPr>
        <p:spPr bwMode="auto">
          <a:xfrm>
            <a:off x="6929438" y="5214938"/>
            <a:ext cx="1512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hlinkClick r:id="rId8" action="ppaction://hlinksldjump"/>
              </a:rPr>
              <a:t>траурница</a:t>
            </a:r>
            <a:endParaRPr lang="ru-RU" b="1"/>
          </a:p>
        </p:txBody>
      </p:sp>
      <p:pic>
        <p:nvPicPr>
          <p:cNvPr id="22" name="Picture 15" descr="листовертка толстушка пихтовая"/>
          <p:cNvPicPr>
            <a:picLocks noChangeAspect="1" noChangeArrowheads="1"/>
          </p:cNvPicPr>
          <p:nvPr/>
        </p:nvPicPr>
        <p:blipFill>
          <a:blip r:embed="rId9">
            <a:lum contrast="18000"/>
          </a:blip>
          <a:srcRect/>
          <a:stretch>
            <a:fillRect/>
          </a:stretch>
        </p:blipFill>
        <p:spPr bwMode="auto">
          <a:xfrm>
            <a:off x="357188" y="3786188"/>
            <a:ext cx="1728787" cy="915987"/>
          </a:xfrm>
          <a:prstGeom prst="rect">
            <a:avLst/>
          </a:prstGeom>
          <a:ln w="38100" cap="sq">
            <a:solidFill>
              <a:srgbClr val="0066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6874" name="Text Box 16"/>
          <p:cNvSpPr txBox="1">
            <a:spLocks noChangeArrowheads="1"/>
          </p:cNvSpPr>
          <p:nvPr/>
        </p:nvSpPr>
        <p:spPr bwMode="auto">
          <a:xfrm>
            <a:off x="357188" y="3357563"/>
            <a:ext cx="16557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hlinkClick r:id="rId10" action="ppaction://hlinksldjump"/>
              </a:rPr>
              <a:t>листовертка</a:t>
            </a:r>
            <a:endParaRPr lang="ru-RU" b="1"/>
          </a:p>
        </p:txBody>
      </p:sp>
      <p:pic>
        <p:nvPicPr>
          <p:cNvPr id="24" name="Picture 17" descr="совка стеблевая"/>
          <p:cNvPicPr>
            <a:picLocks noChangeAspect="1" noChangeArrowheads="1"/>
          </p:cNvPicPr>
          <p:nvPr/>
        </p:nvPicPr>
        <p:blipFill>
          <a:blip r:embed="rId11">
            <a:lum contrast="12000"/>
          </a:blip>
          <a:srcRect/>
          <a:stretch>
            <a:fillRect/>
          </a:stretch>
        </p:blipFill>
        <p:spPr bwMode="auto">
          <a:xfrm>
            <a:off x="4572000" y="1571625"/>
            <a:ext cx="1800225" cy="1350963"/>
          </a:xfrm>
          <a:prstGeom prst="rect">
            <a:avLst/>
          </a:prstGeom>
          <a:ln w="38100" cap="sq">
            <a:solidFill>
              <a:srgbClr val="0066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19" descr="пяденица крыжовниковая"/>
          <p:cNvPicPr>
            <a:picLocks noChangeAspect="1" noChangeArrowheads="1"/>
          </p:cNvPicPr>
          <p:nvPr/>
        </p:nvPicPr>
        <p:blipFill>
          <a:blip r:embed="rId12">
            <a:lum contrast="18000"/>
          </a:blip>
          <a:srcRect/>
          <a:stretch>
            <a:fillRect/>
          </a:stretch>
        </p:blipFill>
        <p:spPr bwMode="auto">
          <a:xfrm>
            <a:off x="428625" y="5429250"/>
            <a:ext cx="1584325" cy="1241425"/>
          </a:xfrm>
          <a:prstGeom prst="rect">
            <a:avLst/>
          </a:prstGeom>
          <a:ln w="38100" cap="sq">
            <a:solidFill>
              <a:srgbClr val="0066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6877" name="Text Box 20"/>
          <p:cNvSpPr txBox="1">
            <a:spLocks noChangeArrowheads="1"/>
          </p:cNvSpPr>
          <p:nvPr/>
        </p:nvSpPr>
        <p:spPr bwMode="auto">
          <a:xfrm>
            <a:off x="428625" y="4929188"/>
            <a:ext cx="1584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hlinkClick r:id="rId13" action="ppaction://hlinksldjump"/>
              </a:rPr>
              <a:t>пяденица</a:t>
            </a:r>
            <a:endParaRPr lang="ru-RU" b="1"/>
          </a:p>
        </p:txBody>
      </p:sp>
      <p:sp>
        <p:nvSpPr>
          <p:cNvPr id="36878" name="Text Box 22"/>
          <p:cNvSpPr txBox="1">
            <a:spLocks noChangeArrowheads="1"/>
          </p:cNvSpPr>
          <p:nvPr/>
        </p:nvSpPr>
        <p:spPr bwMode="auto">
          <a:xfrm>
            <a:off x="7000875" y="3643313"/>
            <a:ext cx="1439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hlinkClick r:id="rId8" action="ppaction://hlinksldjump"/>
              </a:rPr>
              <a:t>голубянка</a:t>
            </a:r>
            <a:endParaRPr lang="ru-RU" b="1"/>
          </a:p>
        </p:txBody>
      </p:sp>
      <p:pic>
        <p:nvPicPr>
          <p:cNvPr id="28" name="Picture 24" descr="боярышница 5"/>
          <p:cNvPicPr>
            <a:picLocks noChangeAspect="1" noChangeArrowheads="1"/>
          </p:cNvPicPr>
          <p:nvPr/>
        </p:nvPicPr>
        <p:blipFill>
          <a:blip r:embed="rId14">
            <a:lum contrast="18000"/>
          </a:blip>
          <a:srcRect l="3968" t="5245" r="4761" b="5594"/>
          <a:stretch>
            <a:fillRect/>
          </a:stretch>
        </p:blipFill>
        <p:spPr bwMode="auto">
          <a:xfrm>
            <a:off x="2571750" y="3714750"/>
            <a:ext cx="1643063" cy="1214438"/>
          </a:xfrm>
          <a:prstGeom prst="rect">
            <a:avLst/>
          </a:prstGeom>
          <a:ln w="38100" cap="sq">
            <a:solidFill>
              <a:srgbClr val="0066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6880" name="Text Box 25"/>
          <p:cNvSpPr txBox="1">
            <a:spLocks noChangeArrowheads="1"/>
          </p:cNvSpPr>
          <p:nvPr/>
        </p:nvSpPr>
        <p:spPr bwMode="auto">
          <a:xfrm>
            <a:off x="2500313" y="3214688"/>
            <a:ext cx="1800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hlinkClick r:id="rId15" action="ppaction://hlinksldjump"/>
              </a:rPr>
              <a:t>боярышница</a:t>
            </a:r>
            <a:endParaRPr lang="ru-RU" b="1"/>
          </a:p>
        </p:txBody>
      </p:sp>
      <p:pic>
        <p:nvPicPr>
          <p:cNvPr id="30" name="Picture 26" descr="брюквеница 2"/>
          <p:cNvPicPr>
            <a:picLocks noChangeAspect="1" noChangeArrowheads="1"/>
          </p:cNvPicPr>
          <p:nvPr/>
        </p:nvPicPr>
        <p:blipFill>
          <a:blip r:embed="rId16">
            <a:lum contrast="18000"/>
          </a:blip>
          <a:srcRect/>
          <a:stretch>
            <a:fillRect/>
          </a:stretch>
        </p:blipFill>
        <p:spPr bwMode="auto">
          <a:xfrm>
            <a:off x="2643188" y="5429250"/>
            <a:ext cx="1584325" cy="1189038"/>
          </a:xfrm>
          <a:prstGeom prst="rect">
            <a:avLst/>
          </a:prstGeom>
          <a:ln w="38100" cap="sq">
            <a:solidFill>
              <a:srgbClr val="0066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6882" name="Text Box 27"/>
          <p:cNvSpPr txBox="1">
            <a:spLocks noChangeArrowheads="1"/>
          </p:cNvSpPr>
          <p:nvPr/>
        </p:nvSpPr>
        <p:spPr bwMode="auto">
          <a:xfrm>
            <a:off x="2500313" y="5000625"/>
            <a:ext cx="18716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hlinkClick r:id="rId15" action="ppaction://hlinksldjump"/>
              </a:rPr>
              <a:t>брюквенница</a:t>
            </a:r>
            <a:endParaRPr lang="ru-RU" b="1"/>
          </a:p>
        </p:txBody>
      </p:sp>
      <p:pic>
        <p:nvPicPr>
          <p:cNvPr id="32" name="Picture 28" descr="шелкопряд 4"/>
          <p:cNvPicPr>
            <a:picLocks noChangeAspect="1" noChangeArrowheads="1"/>
          </p:cNvPicPr>
          <p:nvPr/>
        </p:nvPicPr>
        <p:blipFill>
          <a:blip r:embed="rId17">
            <a:lum contrast="24000"/>
          </a:blip>
          <a:srcRect/>
          <a:stretch>
            <a:fillRect/>
          </a:stretch>
        </p:blipFill>
        <p:spPr bwMode="auto">
          <a:xfrm>
            <a:off x="4857750" y="5214938"/>
            <a:ext cx="1439863" cy="1439862"/>
          </a:xfrm>
          <a:prstGeom prst="rect">
            <a:avLst/>
          </a:prstGeom>
          <a:ln w="38100" cap="sq">
            <a:solidFill>
              <a:srgbClr val="0066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6884" name="Text Box 29"/>
          <p:cNvSpPr txBox="1">
            <a:spLocks noChangeArrowheads="1"/>
          </p:cNvSpPr>
          <p:nvPr/>
        </p:nvSpPr>
        <p:spPr bwMode="auto">
          <a:xfrm>
            <a:off x="4643438" y="4786313"/>
            <a:ext cx="1728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hlinkClick r:id="rId18" action="ppaction://hlinksldjump"/>
              </a:rPr>
              <a:t>шелкопряд</a:t>
            </a:r>
            <a:endParaRPr lang="ru-RU" b="1"/>
          </a:p>
        </p:txBody>
      </p:sp>
      <p:pic>
        <p:nvPicPr>
          <p:cNvPr id="34" name="Picture 30" descr="капустница 3"/>
          <p:cNvPicPr>
            <a:picLocks noChangeAspect="1" noChangeArrowheads="1"/>
          </p:cNvPicPr>
          <p:nvPr/>
        </p:nvPicPr>
        <p:blipFill>
          <a:blip r:embed="rId19">
            <a:lum contrast="24000"/>
          </a:blip>
          <a:srcRect/>
          <a:stretch>
            <a:fillRect/>
          </a:stretch>
        </p:blipFill>
        <p:spPr bwMode="auto">
          <a:xfrm>
            <a:off x="4643438" y="3571875"/>
            <a:ext cx="1728787" cy="1181100"/>
          </a:xfrm>
          <a:prstGeom prst="rect">
            <a:avLst/>
          </a:prstGeom>
          <a:ln w="38100" cap="sq">
            <a:solidFill>
              <a:srgbClr val="0066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6886" name="Text Box 31"/>
          <p:cNvSpPr txBox="1">
            <a:spLocks noChangeArrowheads="1"/>
          </p:cNvSpPr>
          <p:nvPr/>
        </p:nvSpPr>
        <p:spPr bwMode="auto">
          <a:xfrm>
            <a:off x="4643438" y="3143250"/>
            <a:ext cx="17287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hlinkClick r:id="rId20" action="ppaction://hlinksldjump"/>
              </a:rPr>
              <a:t>капустница</a:t>
            </a:r>
            <a:endParaRPr lang="ru-RU" b="1"/>
          </a:p>
        </p:txBody>
      </p:sp>
      <p:pic>
        <p:nvPicPr>
          <p:cNvPr id="36" name="Picture 5" descr="21Baboch+"/>
          <p:cNvPicPr>
            <a:picLocks noChangeAspect="1" noChangeArrowheads="1"/>
          </p:cNvPicPr>
          <p:nvPr/>
        </p:nvPicPr>
        <p:blipFill>
          <a:blip r:embed="rId21">
            <a:lum contrast="30000"/>
          </a:blip>
          <a:srcRect/>
          <a:stretch>
            <a:fillRect/>
          </a:stretch>
        </p:blipFill>
        <p:spPr>
          <a:xfrm>
            <a:off x="6786563" y="2500313"/>
            <a:ext cx="1785937" cy="1136650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Picture 2" descr="C:\Documents and Settings\Администратор\Мои документы\Югра\Картинки\Насекомые\траурница 3.jpg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6929438" y="5672138"/>
            <a:ext cx="1571625" cy="1185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89" name="Picture 11" descr="голубянка 4"/>
          <p:cNvPicPr>
            <a:picLocks noChangeAspect="1" noChangeArrowheads="1"/>
          </p:cNvPicPr>
          <p:nvPr/>
        </p:nvPicPr>
        <p:blipFill>
          <a:blip r:embed="rId2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4000500"/>
            <a:ext cx="1363663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9" descr="0439"/>
          <p:cNvPicPr>
            <a:picLocks noChangeAspect="1" noChangeArrowheads="1"/>
          </p:cNvPicPr>
          <p:nvPr/>
        </p:nvPicPr>
        <p:blipFill>
          <a:blip r:embed="rId24">
            <a:lum contrast="12000"/>
          </a:blip>
          <a:srcRect l="3208" t="8028" r="6611" b="6570"/>
          <a:stretch>
            <a:fillRect/>
          </a:stretch>
        </p:blipFill>
        <p:spPr bwMode="auto">
          <a:xfrm>
            <a:off x="6786563" y="857250"/>
            <a:ext cx="1758950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891" name="Text Box 10"/>
          <p:cNvSpPr txBox="1">
            <a:spLocks noChangeArrowheads="1"/>
          </p:cNvSpPr>
          <p:nvPr/>
        </p:nvSpPr>
        <p:spPr bwMode="auto">
          <a:xfrm>
            <a:off x="6786563" y="357188"/>
            <a:ext cx="1800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hlinkClick r:id="rId6" action="ppaction://hlinksldjump"/>
              </a:rPr>
              <a:t>махаон</a:t>
            </a:r>
            <a:endParaRPr lang="ru-RU" b="1"/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2571750" y="1143000"/>
            <a:ext cx="1655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dirty="0">
                <a:solidFill>
                  <a:schemeClr val="bg1">
                    <a:lumMod val="40000"/>
                    <a:lumOff val="60000"/>
                  </a:schemeClr>
                </a:solidFill>
              </a:rPr>
              <a:t>огневка</a:t>
            </a:r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4643438" y="1214438"/>
            <a:ext cx="16557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dirty="0">
                <a:solidFill>
                  <a:schemeClr val="bg1">
                    <a:lumMod val="40000"/>
                    <a:lumOff val="60000"/>
                  </a:schemeClr>
                </a:solidFill>
              </a:rPr>
              <a:t>совка</a:t>
            </a:r>
          </a:p>
        </p:txBody>
      </p:sp>
    </p:spTree>
    <p:extLst>
      <p:ext uri="{BB962C8B-B14F-4D97-AF65-F5344CB8AC3E}">
        <p14:creationId xmlns:p14="http://schemas.microsoft.com/office/powerpoint/2010/main" val="1319664006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112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81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1" name="BABO0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42" b="76563"/>
          <a:stretch>
            <a:fillRect/>
          </a:stretch>
        </p:blipFill>
        <p:spPr bwMode="auto">
          <a:xfrm>
            <a:off x="3635375" y="6237288"/>
            <a:ext cx="73025" cy="7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428625" y="214313"/>
            <a:ext cx="8385175" cy="14319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5400" i="1" dirty="0" smtClean="0">
                <a:solidFill>
                  <a:srgbClr val="C00000"/>
                </a:solidFill>
                <a:latin typeface="Gungsuh" pitchFamily="18" charset="-127"/>
              </a:rPr>
              <a:t>Павлиний глаз </a:t>
            </a:r>
            <a:br>
              <a:rPr lang="ru-RU" sz="5400" i="1" dirty="0" smtClean="0">
                <a:solidFill>
                  <a:srgbClr val="C00000"/>
                </a:solidFill>
                <a:latin typeface="Gungsuh" pitchFamily="18" charset="-127"/>
              </a:rPr>
            </a:br>
            <a:r>
              <a:rPr lang="ru-RU" sz="5400" i="1" dirty="0" smtClean="0">
                <a:solidFill>
                  <a:srgbClr val="C00000"/>
                </a:solidFill>
                <a:latin typeface="Gungsuh" pitchFamily="18" charset="-127"/>
              </a:rPr>
              <a:t>малый ночной  </a:t>
            </a:r>
            <a:endParaRPr lang="ru-RU" sz="5400" i="1" dirty="0" smtClean="0">
              <a:solidFill>
                <a:schemeClr val="bg1">
                  <a:lumMod val="60000"/>
                  <a:lumOff val="40000"/>
                </a:schemeClr>
              </a:solidFill>
              <a:latin typeface="Gungsuh" pitchFamily="18" charset="-127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928662" y="1928802"/>
            <a:ext cx="3929090" cy="4440555"/>
          </a:xfrm>
          <a:prstGeom prst="foldedCorner">
            <a:avLst>
              <a:gd name="adj" fmla="val 2684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Размах крыльев 55-75 мм. Общий тон передних крыльев самца желтовато-серый, задних рыжий; общий тон крыльев самки светло-серый. Крылья со светло-серой внешней каймой, несколькими двойными волнистыми линиями и глаз- </a:t>
            </a:r>
            <a:r>
              <a:rPr lang="ru-RU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чатыми</a:t>
            </a: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пятнами с черным ободком и центром. Тело опушенное, усики у самцов гребенчатые, у самок </a:t>
            </a:r>
            <a:r>
              <a:rPr lang="ru-RU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короткопильчатые</a:t>
            </a: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39266" name="Picture 2" descr="Павлиний глаз малый ночно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114315">
            <a:off x="5226050" y="2849563"/>
            <a:ext cx="3230563" cy="246697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0894883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2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81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1" name="BABO0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42" b="76563"/>
          <a:stretch>
            <a:fillRect/>
          </a:stretch>
        </p:blipFill>
        <p:spPr bwMode="auto">
          <a:xfrm>
            <a:off x="3635375" y="6237288"/>
            <a:ext cx="73025" cy="7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428625" y="0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5400" i="1" dirty="0" smtClean="0">
                <a:solidFill>
                  <a:srgbClr val="C00000"/>
                </a:solidFill>
                <a:latin typeface="Gungsuh" pitchFamily="18" charset="-127"/>
              </a:rPr>
              <a:t>Махаон </a:t>
            </a:r>
            <a:endParaRPr lang="ru-RU" sz="5400" i="1" dirty="0" smtClean="0">
              <a:solidFill>
                <a:schemeClr val="bg1">
                  <a:lumMod val="60000"/>
                  <a:lumOff val="40000"/>
                </a:schemeClr>
              </a:solidFill>
              <a:latin typeface="Gungsuh" pitchFamily="18" charset="-127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71472" y="1357298"/>
            <a:ext cx="3929090" cy="4212491"/>
          </a:xfrm>
          <a:prstGeom prst="foldedCorner">
            <a:avLst>
              <a:gd name="adj" fmla="val 2684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Крупная желтая бабочка с черным рисунком на крыльях, размах крыльев около 10 см. Длина переднего крыла 35-45 мм. На задних крыльях по внешней кайме синие пятна, у заднего угла - красное пятно с синим отблеском, на внешнем крае крыла вытянутый хвостик. </a:t>
            </a:r>
          </a:p>
        </p:txBody>
      </p:sp>
      <p:pic>
        <p:nvPicPr>
          <p:cNvPr id="140290" name="Picture 2" descr="Махао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2714625"/>
            <a:ext cx="3552825" cy="36576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8229375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2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81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1" name="BABO0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42" b="76563"/>
          <a:stretch>
            <a:fillRect/>
          </a:stretch>
        </p:blipFill>
        <p:spPr bwMode="auto">
          <a:xfrm>
            <a:off x="3635375" y="6237288"/>
            <a:ext cx="73025" cy="7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428625" y="0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5400" i="1" dirty="0" smtClean="0">
                <a:solidFill>
                  <a:srgbClr val="C00000"/>
                </a:solidFill>
                <a:latin typeface="Gungsuh" pitchFamily="18" charset="-127"/>
              </a:rPr>
              <a:t>Мнемозина</a:t>
            </a:r>
            <a:endParaRPr lang="ru-RU" sz="5400" i="1" dirty="0" smtClean="0">
              <a:solidFill>
                <a:schemeClr val="bg1">
                  <a:lumMod val="60000"/>
                  <a:lumOff val="40000"/>
                </a:schemeClr>
              </a:solidFill>
              <a:latin typeface="Gungsuh" pitchFamily="18" charset="-127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14282" y="1142984"/>
            <a:ext cx="5000660" cy="5561767"/>
          </a:xfrm>
          <a:prstGeom prst="foldedCorner">
            <a:avLst>
              <a:gd name="adj" fmla="val 2684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Размах крыльев имаго около 3,5-4,5 см. Белая бабочка с рисунком из черных пятен и полупрозрачных перевязей. В отличие от других европейских аполлонов, сверху на задних крыльях красные пятна отсутствуют. Самка отличается от самца расширенным сероватым рисунком и слабо опушенным брюшком. Гусеница темно-серого цвета, с рядом желто-оранжево-красных пятен с каждого боку (по два разной величины с каждой стороны брюшных сегментов); достигает длины 4 см. Куколка сначала светло-коричневая с рядом светло-желтых пятен на боках, позже приобретает однотонную темно-коричневую окраску</a:t>
            </a:r>
          </a:p>
        </p:txBody>
      </p:sp>
      <p:pic>
        <p:nvPicPr>
          <p:cNvPr id="141314" name="Picture 2" descr="Мнемозин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88" y="2143125"/>
            <a:ext cx="3406775" cy="314325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2700661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2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81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1" name="BABO0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42" b="76563"/>
          <a:stretch>
            <a:fillRect/>
          </a:stretch>
        </p:blipFill>
        <p:spPr bwMode="auto">
          <a:xfrm>
            <a:off x="3635375" y="6237288"/>
            <a:ext cx="73025" cy="7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428625" y="0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5400" i="1" dirty="0" smtClean="0">
                <a:solidFill>
                  <a:srgbClr val="C00000"/>
                </a:solidFill>
                <a:latin typeface="Gungsuh" pitchFamily="18" charset="-127"/>
              </a:rPr>
              <a:t>Парусник Феб</a:t>
            </a:r>
            <a:endParaRPr lang="ru-RU" sz="5400" i="1" dirty="0" smtClean="0">
              <a:solidFill>
                <a:schemeClr val="bg1">
                  <a:lumMod val="60000"/>
                  <a:lumOff val="40000"/>
                </a:schemeClr>
              </a:solidFill>
              <a:latin typeface="Gungsuh" pitchFamily="18" charset="-127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929190" y="1357298"/>
            <a:ext cx="4000528" cy="5007054"/>
          </a:xfrm>
          <a:prstGeom prst="foldedCorner">
            <a:avLst>
              <a:gd name="adj" fmla="val 2684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Размах крыльев имаго около 6-7 см. Белая бабочка с рисунком из черных пятен и полупрозрачных перевязей. Сверху на задних крыльях, а часто и у вершины передних крыльев имеются небольшие красные пятна. Гусеница черная, с рядом боковых желто-оранжевых пятен (по три разной величины с каждой стороны брюшных сегментов); достигает длины 40 мм. Куколка сначала песочно-желтая, на второй день темнеет до шоколадно-коричневого цвета.</a:t>
            </a:r>
          </a:p>
        </p:txBody>
      </p:sp>
      <p:pic>
        <p:nvPicPr>
          <p:cNvPr id="142338" name="Picture 2" descr="Парусник Фе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2143125"/>
            <a:ext cx="3830637" cy="335756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0940006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2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81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1" name="BABO0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42" b="76563"/>
          <a:stretch>
            <a:fillRect/>
          </a:stretch>
        </p:blipFill>
        <p:spPr bwMode="auto">
          <a:xfrm>
            <a:off x="3635375" y="6237288"/>
            <a:ext cx="73025" cy="7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428625" y="0"/>
            <a:ext cx="8385175" cy="14319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5400" i="1" dirty="0" err="1" smtClean="0">
                <a:solidFill>
                  <a:srgbClr val="C00000"/>
                </a:solidFill>
                <a:latin typeface="Gungsuh" pitchFamily="18" charset="-127"/>
              </a:rPr>
              <a:t>Переливница</a:t>
            </a:r>
            <a:r>
              <a:rPr lang="ru-RU" sz="5400" i="1" dirty="0" smtClean="0">
                <a:solidFill>
                  <a:srgbClr val="C00000"/>
                </a:solidFill>
                <a:latin typeface="Gungsuh" pitchFamily="18" charset="-127"/>
              </a:rPr>
              <a:t> средняя</a:t>
            </a:r>
            <a:endParaRPr lang="ru-RU" sz="5400" i="1" dirty="0" smtClean="0">
              <a:solidFill>
                <a:schemeClr val="bg1">
                  <a:lumMod val="60000"/>
                  <a:lumOff val="40000"/>
                </a:schemeClr>
              </a:solidFill>
              <a:latin typeface="Gungsuh" pitchFamily="18" charset="-127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286248" y="1357298"/>
            <a:ext cx="4643470" cy="5237440"/>
          </a:xfrm>
          <a:prstGeom prst="foldedCorner">
            <a:avLst>
              <a:gd name="adj" fmla="val 2684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Размах крыльев имаго около 5,5 см. Крылья охристо-коричневые с беловатыми и желтоватыми пятнами, образующими поперечные перевязи, причем срединная поперечная перевязь на задних крыльях с уступом на внешнем крае. Самец отличается от самки наличием фиолетового отлива верхней стороны крыльев. Взрослая гусеница зеленая с косыми желтоватыми линиями на боках. На голове имеет пару характерных рожек, последний сегмент тела заострен. Куколка по окраске и форме напоминает гусениц, но более расширена в средней части. </a:t>
            </a:r>
          </a:p>
        </p:txBody>
      </p:sp>
      <p:pic>
        <p:nvPicPr>
          <p:cNvPr id="143364" name="Picture 4" descr="Переливница средня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2928938"/>
            <a:ext cx="3386137" cy="2909887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0196038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2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81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1" name="BABO0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42" b="76563"/>
          <a:stretch>
            <a:fillRect/>
          </a:stretch>
        </p:blipFill>
        <p:spPr bwMode="auto">
          <a:xfrm>
            <a:off x="3635375" y="6237288"/>
            <a:ext cx="73025" cy="7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357188" y="0"/>
            <a:ext cx="8385175" cy="14319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5400" i="1" dirty="0" smtClean="0">
                <a:solidFill>
                  <a:srgbClr val="C00000"/>
                </a:solidFill>
                <a:latin typeface="Gungsuh" pitchFamily="18" charset="-127"/>
              </a:rPr>
              <a:t>Перламутровка </a:t>
            </a:r>
            <a:r>
              <a:rPr lang="ru-RU" sz="5400" i="1" dirty="0" err="1" smtClean="0">
                <a:solidFill>
                  <a:srgbClr val="C00000"/>
                </a:solidFill>
                <a:latin typeface="Gungsuh" pitchFamily="18" charset="-127"/>
              </a:rPr>
              <a:t>оскар</a:t>
            </a:r>
            <a:endParaRPr lang="ru-RU" sz="5400" i="1" dirty="0" smtClean="0">
              <a:solidFill>
                <a:schemeClr val="bg1">
                  <a:lumMod val="60000"/>
                  <a:lumOff val="40000"/>
                </a:schemeClr>
              </a:solidFill>
              <a:latin typeface="Gungsuh" pitchFamily="18" charset="-127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785786" y="1428736"/>
            <a:ext cx="3714776" cy="4407515"/>
          </a:xfrm>
          <a:prstGeom prst="foldedCorner">
            <a:avLst>
              <a:gd name="adj" fmla="val 2684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Размах крыльев имаго около 3,5-4 см. Крылья сверху охристо-рыжие с рисунком из черных пятен. </a:t>
            </a:r>
            <a:r>
              <a:rPr lang="ru-RU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Видоспецифичным</a:t>
            </a: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является рисунок нижней стороны задних крыльев, здесь располагаются желтоватая (без беловатых пятен!) перевязь, проходящая через центр крыла, и семь беловатых пятен у внешнего края крыла. Гусеница и куколка не описаны</a:t>
            </a:r>
          </a:p>
        </p:txBody>
      </p:sp>
      <p:pic>
        <p:nvPicPr>
          <p:cNvPr id="144388" name="Picture 4" descr="Перламутровка оска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5" y="2286000"/>
            <a:ext cx="3724275" cy="378618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8821056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2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81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1" name="BABO0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42" b="76563"/>
          <a:stretch>
            <a:fillRect/>
          </a:stretch>
        </p:blipFill>
        <p:spPr bwMode="auto">
          <a:xfrm>
            <a:off x="3635375" y="6237288"/>
            <a:ext cx="73025" cy="7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357188" y="0"/>
            <a:ext cx="8385175" cy="14319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5400" i="1" dirty="0" smtClean="0">
                <a:solidFill>
                  <a:srgbClr val="C00000"/>
                </a:solidFill>
                <a:latin typeface="Gungsuh" pitchFamily="18" charset="-127"/>
              </a:rPr>
              <a:t>Перламутровка </a:t>
            </a:r>
            <a:r>
              <a:rPr lang="ru-RU" sz="5400" i="1" dirty="0" err="1" smtClean="0">
                <a:solidFill>
                  <a:srgbClr val="C00000"/>
                </a:solidFill>
                <a:latin typeface="Gungsuh" pitchFamily="18" charset="-127"/>
              </a:rPr>
              <a:t>селенис</a:t>
            </a:r>
            <a:endParaRPr lang="ru-RU" sz="5400" i="1" dirty="0" smtClean="0">
              <a:solidFill>
                <a:schemeClr val="bg1">
                  <a:lumMod val="60000"/>
                  <a:lumOff val="40000"/>
                </a:schemeClr>
              </a:solidFill>
              <a:latin typeface="Gungsuh" pitchFamily="18" charset="-127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857752" y="2214554"/>
            <a:ext cx="4000528" cy="4473595"/>
          </a:xfrm>
          <a:prstGeom prst="foldedCorner">
            <a:avLst>
              <a:gd name="adj" fmla="val 2684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Размах крыльев 29-36 мм. </a:t>
            </a:r>
          </a:p>
          <a:p>
            <a:pPr eaLnBrk="0" hangingPunct="0">
              <a:defRPr/>
            </a:pP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Крылья сверху охристо-рыжие с рисунком из черных пятен. </a:t>
            </a:r>
            <a:r>
              <a:rPr lang="ru-RU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Видоспецифичным</a:t>
            </a: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является рисунок нижней стороны задних крыльев. Здесь располагается желтоватая перевязь, три пятна которой обычно беловатые, светлее других. Снаружи от этой перевязи сложный рисунок из темных, лиловых глазков и лунок; беловатые пятна у внешнего края крыла отсутствуют. </a:t>
            </a:r>
          </a:p>
        </p:txBody>
      </p:sp>
      <p:pic>
        <p:nvPicPr>
          <p:cNvPr id="145410" name="Picture 2" descr="Перламутровка селенис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1500188"/>
            <a:ext cx="3571875" cy="3786187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4663409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2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81"/>
                </p:tgtEl>
              </p:cMediaNode>
            </p:audio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</TotalTime>
  <Words>1055</Words>
  <Application>Microsoft Office PowerPoint</Application>
  <PresentationFormat>Экран (4:3)</PresentationFormat>
  <Paragraphs>59</Paragraphs>
  <Slides>20</Slides>
  <Notes>0</Notes>
  <HiddenSlides>0</HiddenSlides>
  <MMClips>20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Паркет</vt:lpstr>
      <vt:lpstr>Жужелица Королевская</vt:lpstr>
      <vt:lpstr>Ручейник бабочковидный </vt:lpstr>
      <vt:lpstr>Павлиний глаз  малый ночной  </vt:lpstr>
      <vt:lpstr>Махаон </vt:lpstr>
      <vt:lpstr>Мнемозина</vt:lpstr>
      <vt:lpstr>Парусник Феб</vt:lpstr>
      <vt:lpstr>Переливница средняя</vt:lpstr>
      <vt:lpstr>Перламутровка оскар</vt:lpstr>
      <vt:lpstr>Перламутровка селенис</vt:lpstr>
      <vt:lpstr>Бархатница мелисса</vt:lpstr>
      <vt:lpstr>Сенница геро</vt:lpstr>
      <vt:lpstr>Трифиза восточная</vt:lpstr>
      <vt:lpstr>Чернушка мраморная</vt:lpstr>
      <vt:lpstr>Чернушка циклоп</vt:lpstr>
      <vt:lpstr>Чернушка эдда</vt:lpstr>
      <vt:lpstr>Орденская лента голубая</vt:lpstr>
      <vt:lpstr>Медведица Менетри</vt:lpstr>
      <vt:lpstr>Насекомые  Ханты – Мансийского автономного округа - Югры</vt:lpstr>
      <vt:lpstr>Презентация PowerPoint</vt:lpstr>
      <vt:lpstr>Бабочки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Жужелица Королевская</dc:title>
  <dc:creator>1</dc:creator>
  <cp:lastModifiedBy>1</cp:lastModifiedBy>
  <cp:revision>1</cp:revision>
  <dcterms:created xsi:type="dcterms:W3CDTF">2015-02-10T16:32:05Z</dcterms:created>
  <dcterms:modified xsi:type="dcterms:W3CDTF">2015-02-10T16:34:05Z</dcterms:modified>
</cp:coreProperties>
</file>