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6D9CA-6FB4-482E-870B-592291D66E89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</dgm:pt>
    <dgm:pt modelId="{2FDB5827-ECFA-4078-9549-74F6BE81AB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400" b="1" i="0" u="none" strike="noStrike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  <a:cs typeface="Arial" charset="0"/>
              <a:hlinkClick xmlns:r="http://schemas.openxmlformats.org/officeDocument/2006/relationships" r:id="" action="ppaction://noaction"/>
            </a:rPr>
            <a:t>Жуки</a:t>
          </a:r>
          <a:r>
            <a:rPr kumimoji="0" lang="ru-RU" sz="4400" b="1" i="0" u="none" strike="noStrike" cap="none" normalizeH="0" baseline="0" dirty="0" smtClean="0">
              <a:ln/>
              <a:effectLst/>
              <a:latin typeface="Verdana" pitchFamily="34" charset="0"/>
              <a:cs typeface="Arial" charset="0"/>
              <a:hlinkClick xmlns:r="http://schemas.openxmlformats.org/officeDocument/2006/relationships" r:id="" action="ppaction://noaction"/>
            </a:rPr>
            <a:t> </a:t>
          </a:r>
          <a:endParaRPr kumimoji="0" lang="ru-RU" sz="4400" b="1" i="0" u="none" strike="noStrike" cap="none" normalizeH="0" baseline="0" dirty="0" smtClean="0">
            <a:ln/>
            <a:effectLst/>
            <a:latin typeface="Verdana" pitchFamily="34" charset="0"/>
            <a:cs typeface="Arial" charset="0"/>
          </a:endParaRPr>
        </a:p>
      </dgm:t>
    </dgm:pt>
    <dgm:pt modelId="{2A0D0245-78BF-4096-8773-2AD386314850}" type="parTrans" cxnId="{B510BA60-10F9-4EEC-BEC3-CE4954019758}">
      <dgm:prSet/>
      <dgm:spPr/>
      <dgm:t>
        <a:bodyPr/>
        <a:lstStyle/>
        <a:p>
          <a:endParaRPr lang="ru-RU"/>
        </a:p>
      </dgm:t>
    </dgm:pt>
    <dgm:pt modelId="{F7B66217-517C-4117-90F4-1E6E3DF71A3C}" type="sibTrans" cxnId="{B510BA60-10F9-4EEC-BEC3-CE4954019758}">
      <dgm:prSet/>
      <dgm:spPr/>
      <dgm:t>
        <a:bodyPr/>
        <a:lstStyle/>
        <a:p>
          <a:endParaRPr lang="ru-RU"/>
        </a:p>
      </dgm:t>
    </dgm:pt>
    <dgm:pt modelId="{43A4F85D-3474-46EB-8C04-C031AECC97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Хищники-энтомофаги</a:t>
          </a:r>
        </a:p>
      </dgm:t>
    </dgm:pt>
    <dgm:pt modelId="{B1480A4D-E75D-4F65-9183-6CA140A3105E}" type="parTrans" cxnId="{D69F32E2-83C0-4388-B438-6C3B70CA9CE5}">
      <dgm:prSet/>
      <dgm:spPr/>
      <dgm:t>
        <a:bodyPr/>
        <a:lstStyle/>
        <a:p>
          <a:endParaRPr lang="ru-RU"/>
        </a:p>
      </dgm:t>
    </dgm:pt>
    <dgm:pt modelId="{F1184B3C-A3A5-417A-AEE4-6176AF10012D}" type="sibTrans" cxnId="{D69F32E2-83C0-4388-B438-6C3B70CA9CE5}">
      <dgm:prSet/>
      <dgm:spPr/>
      <dgm:t>
        <a:bodyPr/>
        <a:lstStyle/>
        <a:p>
          <a:endParaRPr lang="ru-RU"/>
        </a:p>
      </dgm:t>
    </dgm:pt>
    <dgm:pt modelId="{FA40FE36-9D0F-440D-8BFB-107C0D106A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Растительноядные 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6C25FF8-F099-4214-AFBF-4A7E14FCE407}" type="parTrans" cxnId="{F1C8337D-9343-40B1-A4AF-3D2D8AE0D009}">
      <dgm:prSet/>
      <dgm:spPr/>
      <dgm:t>
        <a:bodyPr/>
        <a:lstStyle/>
        <a:p>
          <a:endParaRPr lang="ru-RU"/>
        </a:p>
      </dgm:t>
    </dgm:pt>
    <dgm:pt modelId="{CDAC5E16-B05C-45D7-AE9C-CE1A1393A5FA}" type="sibTrans" cxnId="{F1C8337D-9343-40B1-A4AF-3D2D8AE0D009}">
      <dgm:prSet/>
      <dgm:spPr/>
      <dgm:t>
        <a:bodyPr/>
        <a:lstStyle/>
        <a:p>
          <a:endParaRPr lang="ru-RU"/>
        </a:p>
      </dgm:t>
    </dgm:pt>
    <dgm:pt modelId="{3144A1B5-1068-42A6-9E16-99F22B1D6B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Потребители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разлагающихся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органических остатков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837D9FE-E2B6-4C99-A0D1-8048125378F9}" type="parTrans" cxnId="{26842247-5123-4D8F-AB95-D22A52CBEE87}">
      <dgm:prSet/>
      <dgm:spPr/>
      <dgm:t>
        <a:bodyPr/>
        <a:lstStyle/>
        <a:p>
          <a:endParaRPr lang="ru-RU"/>
        </a:p>
      </dgm:t>
    </dgm:pt>
    <dgm:pt modelId="{62E66C41-1A4A-4ED1-836C-7C7B4CE97EB2}" type="sibTrans" cxnId="{26842247-5123-4D8F-AB95-D22A52CBEE87}">
      <dgm:prSet/>
      <dgm:spPr/>
      <dgm:t>
        <a:bodyPr/>
        <a:lstStyle/>
        <a:p>
          <a:endParaRPr lang="ru-RU"/>
        </a:p>
      </dgm:t>
    </dgm:pt>
    <dgm:pt modelId="{A8E35542-6F84-4DE1-A367-0AB5B6218500}" type="pres">
      <dgm:prSet presAssocID="{9B86D9CA-6FB4-482E-870B-592291D66E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34D444-76BF-4750-BD7D-C6BE411FE7AF}" type="pres">
      <dgm:prSet presAssocID="{2FDB5827-ECFA-4078-9549-74F6BE81AB6A}" presName="hierRoot1" presStyleCnt="0">
        <dgm:presLayoutVars>
          <dgm:hierBranch/>
        </dgm:presLayoutVars>
      </dgm:prSet>
      <dgm:spPr/>
    </dgm:pt>
    <dgm:pt modelId="{008DEE08-31AB-4D42-9554-B93CDDC8C255}" type="pres">
      <dgm:prSet presAssocID="{2FDB5827-ECFA-4078-9549-74F6BE81AB6A}" presName="rootComposite1" presStyleCnt="0"/>
      <dgm:spPr/>
    </dgm:pt>
    <dgm:pt modelId="{02123397-8BD9-446A-B66B-182E300BC2D8}" type="pres">
      <dgm:prSet presAssocID="{2FDB5827-ECFA-4078-9549-74F6BE81AB6A}" presName="rootText1" presStyleLbl="node0" presStyleIdx="0" presStyleCnt="1" custAng="0" custScaleX="88470" custLinFactNeighborX="676" custLinFactNeighborY="7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DA26E-C2B7-4A15-89DE-ADEA3FBBC9DE}" type="pres">
      <dgm:prSet presAssocID="{2FDB5827-ECFA-4078-9549-74F6BE81AB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FDBF49-0CA6-4A87-95EC-B8914EC6DCBA}" type="pres">
      <dgm:prSet presAssocID="{2FDB5827-ECFA-4078-9549-74F6BE81AB6A}" presName="hierChild2" presStyleCnt="0"/>
      <dgm:spPr/>
    </dgm:pt>
    <dgm:pt modelId="{375AAC21-11A0-4920-B267-11004C27F7E5}" type="pres">
      <dgm:prSet presAssocID="{B1480A4D-E75D-4F65-9183-6CA140A3105E}" presName="Name35" presStyleLbl="parChTrans1D2" presStyleIdx="0" presStyleCnt="3"/>
      <dgm:spPr/>
      <dgm:t>
        <a:bodyPr/>
        <a:lstStyle/>
        <a:p>
          <a:endParaRPr lang="ru-RU"/>
        </a:p>
      </dgm:t>
    </dgm:pt>
    <dgm:pt modelId="{A9B4B322-5024-47B5-9841-2A4A8750A99E}" type="pres">
      <dgm:prSet presAssocID="{43A4F85D-3474-46EB-8C04-C031AECC9728}" presName="hierRoot2" presStyleCnt="0">
        <dgm:presLayoutVars>
          <dgm:hierBranch/>
        </dgm:presLayoutVars>
      </dgm:prSet>
      <dgm:spPr/>
    </dgm:pt>
    <dgm:pt modelId="{6B0791FA-938C-413F-B9D3-58803F0FE105}" type="pres">
      <dgm:prSet presAssocID="{43A4F85D-3474-46EB-8C04-C031AECC9728}" presName="rootComposite" presStyleCnt="0"/>
      <dgm:spPr/>
    </dgm:pt>
    <dgm:pt modelId="{F252F23C-36C2-4671-8398-DBC3A00B6952}" type="pres">
      <dgm:prSet presAssocID="{43A4F85D-3474-46EB-8C04-C031AECC972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88C1A-C9C2-440F-8604-0765A4C74310}" type="pres">
      <dgm:prSet presAssocID="{43A4F85D-3474-46EB-8C04-C031AECC9728}" presName="rootConnector" presStyleLbl="node2" presStyleIdx="0" presStyleCnt="3"/>
      <dgm:spPr/>
      <dgm:t>
        <a:bodyPr/>
        <a:lstStyle/>
        <a:p>
          <a:endParaRPr lang="ru-RU"/>
        </a:p>
      </dgm:t>
    </dgm:pt>
    <dgm:pt modelId="{15A2637D-8D20-4B97-A305-8A938C444508}" type="pres">
      <dgm:prSet presAssocID="{43A4F85D-3474-46EB-8C04-C031AECC9728}" presName="hierChild4" presStyleCnt="0"/>
      <dgm:spPr/>
    </dgm:pt>
    <dgm:pt modelId="{566F692D-0C85-4CCF-9DCD-98A9F49D0B05}" type="pres">
      <dgm:prSet presAssocID="{43A4F85D-3474-46EB-8C04-C031AECC9728}" presName="hierChild5" presStyleCnt="0"/>
      <dgm:spPr/>
    </dgm:pt>
    <dgm:pt modelId="{91E93138-7F66-440D-B72E-B32DCFC9D497}" type="pres">
      <dgm:prSet presAssocID="{46C25FF8-F099-4214-AFBF-4A7E14FCE407}" presName="Name35" presStyleLbl="parChTrans1D2" presStyleIdx="1" presStyleCnt="3"/>
      <dgm:spPr/>
      <dgm:t>
        <a:bodyPr/>
        <a:lstStyle/>
        <a:p>
          <a:endParaRPr lang="ru-RU"/>
        </a:p>
      </dgm:t>
    </dgm:pt>
    <dgm:pt modelId="{1C82CAA5-A29A-42BE-88CA-C9BF884F3934}" type="pres">
      <dgm:prSet presAssocID="{FA40FE36-9D0F-440D-8BFB-107C0D106A33}" presName="hierRoot2" presStyleCnt="0">
        <dgm:presLayoutVars>
          <dgm:hierBranch/>
        </dgm:presLayoutVars>
      </dgm:prSet>
      <dgm:spPr/>
    </dgm:pt>
    <dgm:pt modelId="{770CED44-37CE-4DB9-838A-1020F2AC68E6}" type="pres">
      <dgm:prSet presAssocID="{FA40FE36-9D0F-440D-8BFB-107C0D106A33}" presName="rootComposite" presStyleCnt="0"/>
      <dgm:spPr/>
    </dgm:pt>
    <dgm:pt modelId="{4E16E4EB-DF8C-4B80-B31D-0670314DD0FD}" type="pres">
      <dgm:prSet presAssocID="{FA40FE36-9D0F-440D-8BFB-107C0D106A3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861DA-D520-4823-978E-C55F3098EF38}" type="pres">
      <dgm:prSet presAssocID="{FA40FE36-9D0F-440D-8BFB-107C0D106A33}" presName="rootConnector" presStyleLbl="node2" presStyleIdx="1" presStyleCnt="3"/>
      <dgm:spPr/>
      <dgm:t>
        <a:bodyPr/>
        <a:lstStyle/>
        <a:p>
          <a:endParaRPr lang="ru-RU"/>
        </a:p>
      </dgm:t>
    </dgm:pt>
    <dgm:pt modelId="{3B8D6142-8BAC-48B0-9629-0D1D4E0CD286}" type="pres">
      <dgm:prSet presAssocID="{FA40FE36-9D0F-440D-8BFB-107C0D106A33}" presName="hierChild4" presStyleCnt="0"/>
      <dgm:spPr/>
    </dgm:pt>
    <dgm:pt modelId="{B2533C08-F0B1-4561-846F-3A27E2121810}" type="pres">
      <dgm:prSet presAssocID="{FA40FE36-9D0F-440D-8BFB-107C0D106A33}" presName="hierChild5" presStyleCnt="0"/>
      <dgm:spPr/>
    </dgm:pt>
    <dgm:pt modelId="{F01168ED-C46C-495B-877A-2A9CF4C35790}" type="pres">
      <dgm:prSet presAssocID="{4837D9FE-E2B6-4C99-A0D1-8048125378F9}" presName="Name35" presStyleLbl="parChTrans1D2" presStyleIdx="2" presStyleCnt="3"/>
      <dgm:spPr/>
      <dgm:t>
        <a:bodyPr/>
        <a:lstStyle/>
        <a:p>
          <a:endParaRPr lang="ru-RU"/>
        </a:p>
      </dgm:t>
    </dgm:pt>
    <dgm:pt modelId="{F588C17D-3289-41BD-B672-B3A983F77C07}" type="pres">
      <dgm:prSet presAssocID="{3144A1B5-1068-42A6-9E16-99F22B1D6BF3}" presName="hierRoot2" presStyleCnt="0">
        <dgm:presLayoutVars>
          <dgm:hierBranch/>
        </dgm:presLayoutVars>
      </dgm:prSet>
      <dgm:spPr/>
    </dgm:pt>
    <dgm:pt modelId="{FEA3FCFA-A0D7-4373-A7A0-759F3972EF58}" type="pres">
      <dgm:prSet presAssocID="{3144A1B5-1068-42A6-9E16-99F22B1D6BF3}" presName="rootComposite" presStyleCnt="0"/>
      <dgm:spPr/>
    </dgm:pt>
    <dgm:pt modelId="{B83992B3-C9AA-47B9-9A97-639C2DF3830E}" type="pres">
      <dgm:prSet presAssocID="{3144A1B5-1068-42A6-9E16-99F22B1D6BF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EA758-C805-40AE-9773-EA3BFA22FEAC}" type="pres">
      <dgm:prSet presAssocID="{3144A1B5-1068-42A6-9E16-99F22B1D6BF3}" presName="rootConnector" presStyleLbl="node2" presStyleIdx="2" presStyleCnt="3"/>
      <dgm:spPr/>
      <dgm:t>
        <a:bodyPr/>
        <a:lstStyle/>
        <a:p>
          <a:endParaRPr lang="ru-RU"/>
        </a:p>
      </dgm:t>
    </dgm:pt>
    <dgm:pt modelId="{975DA002-4423-483B-9372-28692B323544}" type="pres">
      <dgm:prSet presAssocID="{3144A1B5-1068-42A6-9E16-99F22B1D6BF3}" presName="hierChild4" presStyleCnt="0"/>
      <dgm:spPr/>
    </dgm:pt>
    <dgm:pt modelId="{358F0041-8EE0-45EF-B3D1-C78DEA93A086}" type="pres">
      <dgm:prSet presAssocID="{3144A1B5-1068-42A6-9E16-99F22B1D6BF3}" presName="hierChild5" presStyleCnt="0"/>
      <dgm:spPr/>
    </dgm:pt>
    <dgm:pt modelId="{F42DB34D-B9E9-4647-8152-7847A01F642E}" type="pres">
      <dgm:prSet presAssocID="{2FDB5827-ECFA-4078-9549-74F6BE81AB6A}" presName="hierChild3" presStyleCnt="0"/>
      <dgm:spPr/>
    </dgm:pt>
  </dgm:ptLst>
  <dgm:cxnLst>
    <dgm:cxn modelId="{D69F32E2-83C0-4388-B438-6C3B70CA9CE5}" srcId="{2FDB5827-ECFA-4078-9549-74F6BE81AB6A}" destId="{43A4F85D-3474-46EB-8C04-C031AECC9728}" srcOrd="0" destOrd="0" parTransId="{B1480A4D-E75D-4F65-9183-6CA140A3105E}" sibTransId="{F1184B3C-A3A5-417A-AEE4-6176AF10012D}"/>
    <dgm:cxn modelId="{26842247-5123-4D8F-AB95-D22A52CBEE87}" srcId="{2FDB5827-ECFA-4078-9549-74F6BE81AB6A}" destId="{3144A1B5-1068-42A6-9E16-99F22B1D6BF3}" srcOrd="2" destOrd="0" parTransId="{4837D9FE-E2B6-4C99-A0D1-8048125378F9}" sibTransId="{62E66C41-1A4A-4ED1-836C-7C7B4CE97EB2}"/>
    <dgm:cxn modelId="{4E62E767-3EAF-4A76-A2F7-B8E2005C5B8F}" type="presOf" srcId="{43A4F85D-3474-46EB-8C04-C031AECC9728}" destId="{B9488C1A-C9C2-440F-8604-0765A4C74310}" srcOrd="1" destOrd="0" presId="urn:microsoft.com/office/officeart/2005/8/layout/orgChart1"/>
    <dgm:cxn modelId="{FF88519B-3B1B-4570-8AA3-45B932EFBC76}" type="presOf" srcId="{4837D9FE-E2B6-4C99-A0D1-8048125378F9}" destId="{F01168ED-C46C-495B-877A-2A9CF4C35790}" srcOrd="0" destOrd="0" presId="urn:microsoft.com/office/officeart/2005/8/layout/orgChart1"/>
    <dgm:cxn modelId="{A8D704FD-F691-4516-B96D-D2485A805EFB}" type="presOf" srcId="{FA40FE36-9D0F-440D-8BFB-107C0D106A33}" destId="{4E16E4EB-DF8C-4B80-B31D-0670314DD0FD}" srcOrd="0" destOrd="0" presId="urn:microsoft.com/office/officeart/2005/8/layout/orgChart1"/>
    <dgm:cxn modelId="{83CC7E62-C597-45DB-AAD8-1EFF2E536F95}" type="presOf" srcId="{FA40FE36-9D0F-440D-8BFB-107C0D106A33}" destId="{452861DA-D520-4823-978E-C55F3098EF38}" srcOrd="1" destOrd="0" presId="urn:microsoft.com/office/officeart/2005/8/layout/orgChart1"/>
    <dgm:cxn modelId="{B510BA60-10F9-4EEC-BEC3-CE4954019758}" srcId="{9B86D9CA-6FB4-482E-870B-592291D66E89}" destId="{2FDB5827-ECFA-4078-9549-74F6BE81AB6A}" srcOrd="0" destOrd="0" parTransId="{2A0D0245-78BF-4096-8773-2AD386314850}" sibTransId="{F7B66217-517C-4117-90F4-1E6E3DF71A3C}"/>
    <dgm:cxn modelId="{BC3CF477-DF98-4AEA-A0FB-D01261421A89}" type="presOf" srcId="{46C25FF8-F099-4214-AFBF-4A7E14FCE407}" destId="{91E93138-7F66-440D-B72E-B32DCFC9D497}" srcOrd="0" destOrd="0" presId="urn:microsoft.com/office/officeart/2005/8/layout/orgChart1"/>
    <dgm:cxn modelId="{E494D315-8397-4BCF-8869-CB743E7BA1B9}" type="presOf" srcId="{3144A1B5-1068-42A6-9E16-99F22B1D6BF3}" destId="{30AEA758-C805-40AE-9773-EA3BFA22FEAC}" srcOrd="1" destOrd="0" presId="urn:microsoft.com/office/officeart/2005/8/layout/orgChart1"/>
    <dgm:cxn modelId="{02593B24-BD84-495D-B104-5FEEBE59D0CE}" type="presOf" srcId="{9B86D9CA-6FB4-482E-870B-592291D66E89}" destId="{A8E35542-6F84-4DE1-A367-0AB5B6218500}" srcOrd="0" destOrd="0" presId="urn:microsoft.com/office/officeart/2005/8/layout/orgChart1"/>
    <dgm:cxn modelId="{85EA39BB-CC11-49ED-8403-D72030677995}" type="presOf" srcId="{B1480A4D-E75D-4F65-9183-6CA140A3105E}" destId="{375AAC21-11A0-4920-B267-11004C27F7E5}" srcOrd="0" destOrd="0" presId="urn:microsoft.com/office/officeart/2005/8/layout/orgChart1"/>
    <dgm:cxn modelId="{839F10EC-A5F5-46AC-8113-A4C48B05EED8}" type="presOf" srcId="{3144A1B5-1068-42A6-9E16-99F22B1D6BF3}" destId="{B83992B3-C9AA-47B9-9A97-639C2DF3830E}" srcOrd="0" destOrd="0" presId="urn:microsoft.com/office/officeart/2005/8/layout/orgChart1"/>
    <dgm:cxn modelId="{9018B0FA-E96B-40DF-B46A-5A7B6468B039}" type="presOf" srcId="{43A4F85D-3474-46EB-8C04-C031AECC9728}" destId="{F252F23C-36C2-4671-8398-DBC3A00B6952}" srcOrd="0" destOrd="0" presId="urn:microsoft.com/office/officeart/2005/8/layout/orgChart1"/>
    <dgm:cxn modelId="{5092EA27-C9E4-458D-B084-FF76F2099866}" type="presOf" srcId="{2FDB5827-ECFA-4078-9549-74F6BE81AB6A}" destId="{02123397-8BD9-446A-B66B-182E300BC2D8}" srcOrd="0" destOrd="0" presId="urn:microsoft.com/office/officeart/2005/8/layout/orgChart1"/>
    <dgm:cxn modelId="{735B64B0-2AA6-41C1-94D7-BE53A0E61C08}" type="presOf" srcId="{2FDB5827-ECFA-4078-9549-74F6BE81AB6A}" destId="{246DA26E-C2B7-4A15-89DE-ADEA3FBBC9DE}" srcOrd="1" destOrd="0" presId="urn:microsoft.com/office/officeart/2005/8/layout/orgChart1"/>
    <dgm:cxn modelId="{F1C8337D-9343-40B1-A4AF-3D2D8AE0D009}" srcId="{2FDB5827-ECFA-4078-9549-74F6BE81AB6A}" destId="{FA40FE36-9D0F-440D-8BFB-107C0D106A33}" srcOrd="1" destOrd="0" parTransId="{46C25FF8-F099-4214-AFBF-4A7E14FCE407}" sibTransId="{CDAC5E16-B05C-45D7-AE9C-CE1A1393A5FA}"/>
    <dgm:cxn modelId="{A56ECFE3-4EEE-4001-B5D6-3C86D79973C2}" type="presParOf" srcId="{A8E35542-6F84-4DE1-A367-0AB5B6218500}" destId="{8234D444-76BF-4750-BD7D-C6BE411FE7AF}" srcOrd="0" destOrd="0" presId="urn:microsoft.com/office/officeart/2005/8/layout/orgChart1"/>
    <dgm:cxn modelId="{061FA50F-D94B-4451-AE6B-8B79C7414A21}" type="presParOf" srcId="{8234D444-76BF-4750-BD7D-C6BE411FE7AF}" destId="{008DEE08-31AB-4D42-9554-B93CDDC8C255}" srcOrd="0" destOrd="0" presId="urn:microsoft.com/office/officeart/2005/8/layout/orgChart1"/>
    <dgm:cxn modelId="{66B50DB2-9D47-4192-9EBD-8F89107F84B8}" type="presParOf" srcId="{008DEE08-31AB-4D42-9554-B93CDDC8C255}" destId="{02123397-8BD9-446A-B66B-182E300BC2D8}" srcOrd="0" destOrd="0" presId="urn:microsoft.com/office/officeart/2005/8/layout/orgChart1"/>
    <dgm:cxn modelId="{AF29FBBC-9735-4145-90C2-094D1EDD0547}" type="presParOf" srcId="{008DEE08-31AB-4D42-9554-B93CDDC8C255}" destId="{246DA26E-C2B7-4A15-89DE-ADEA3FBBC9DE}" srcOrd="1" destOrd="0" presId="urn:microsoft.com/office/officeart/2005/8/layout/orgChart1"/>
    <dgm:cxn modelId="{F4635ED4-47E0-4EA7-AA3D-6060413F2006}" type="presParOf" srcId="{8234D444-76BF-4750-BD7D-C6BE411FE7AF}" destId="{17FDBF49-0CA6-4A87-95EC-B8914EC6DCBA}" srcOrd="1" destOrd="0" presId="urn:microsoft.com/office/officeart/2005/8/layout/orgChart1"/>
    <dgm:cxn modelId="{527AC5A2-17A2-4E93-8325-3A65ED734A38}" type="presParOf" srcId="{17FDBF49-0CA6-4A87-95EC-B8914EC6DCBA}" destId="{375AAC21-11A0-4920-B267-11004C27F7E5}" srcOrd="0" destOrd="0" presId="urn:microsoft.com/office/officeart/2005/8/layout/orgChart1"/>
    <dgm:cxn modelId="{06CA8356-906A-42B7-B54B-F93440A5D79A}" type="presParOf" srcId="{17FDBF49-0CA6-4A87-95EC-B8914EC6DCBA}" destId="{A9B4B322-5024-47B5-9841-2A4A8750A99E}" srcOrd="1" destOrd="0" presId="urn:microsoft.com/office/officeart/2005/8/layout/orgChart1"/>
    <dgm:cxn modelId="{F712DCBE-26FD-4757-8F20-163C729D1C72}" type="presParOf" srcId="{A9B4B322-5024-47B5-9841-2A4A8750A99E}" destId="{6B0791FA-938C-413F-B9D3-58803F0FE105}" srcOrd="0" destOrd="0" presId="urn:microsoft.com/office/officeart/2005/8/layout/orgChart1"/>
    <dgm:cxn modelId="{6EED279D-A883-477C-864E-C0993DB9FE55}" type="presParOf" srcId="{6B0791FA-938C-413F-B9D3-58803F0FE105}" destId="{F252F23C-36C2-4671-8398-DBC3A00B6952}" srcOrd="0" destOrd="0" presId="urn:microsoft.com/office/officeart/2005/8/layout/orgChart1"/>
    <dgm:cxn modelId="{6E42AB55-DC89-4628-A9EA-44F09182891C}" type="presParOf" srcId="{6B0791FA-938C-413F-B9D3-58803F0FE105}" destId="{B9488C1A-C9C2-440F-8604-0765A4C74310}" srcOrd="1" destOrd="0" presId="urn:microsoft.com/office/officeart/2005/8/layout/orgChart1"/>
    <dgm:cxn modelId="{CDFEED64-785F-47DE-9A09-193AE8D6C1AB}" type="presParOf" srcId="{A9B4B322-5024-47B5-9841-2A4A8750A99E}" destId="{15A2637D-8D20-4B97-A305-8A938C444508}" srcOrd="1" destOrd="0" presId="urn:microsoft.com/office/officeart/2005/8/layout/orgChart1"/>
    <dgm:cxn modelId="{863C4067-84D4-4888-9868-E17E560BFE89}" type="presParOf" srcId="{A9B4B322-5024-47B5-9841-2A4A8750A99E}" destId="{566F692D-0C85-4CCF-9DCD-98A9F49D0B05}" srcOrd="2" destOrd="0" presId="urn:microsoft.com/office/officeart/2005/8/layout/orgChart1"/>
    <dgm:cxn modelId="{BE7E68CC-08BE-4924-A766-B7BE81E7EDEC}" type="presParOf" srcId="{17FDBF49-0CA6-4A87-95EC-B8914EC6DCBA}" destId="{91E93138-7F66-440D-B72E-B32DCFC9D497}" srcOrd="2" destOrd="0" presId="urn:microsoft.com/office/officeart/2005/8/layout/orgChart1"/>
    <dgm:cxn modelId="{B829F83C-E1C1-4A31-B396-A72017A1CCEA}" type="presParOf" srcId="{17FDBF49-0CA6-4A87-95EC-B8914EC6DCBA}" destId="{1C82CAA5-A29A-42BE-88CA-C9BF884F3934}" srcOrd="3" destOrd="0" presId="urn:microsoft.com/office/officeart/2005/8/layout/orgChart1"/>
    <dgm:cxn modelId="{EAD1071D-4896-4CB0-B979-228563B6C398}" type="presParOf" srcId="{1C82CAA5-A29A-42BE-88CA-C9BF884F3934}" destId="{770CED44-37CE-4DB9-838A-1020F2AC68E6}" srcOrd="0" destOrd="0" presId="urn:microsoft.com/office/officeart/2005/8/layout/orgChart1"/>
    <dgm:cxn modelId="{28972F66-1225-4D29-8111-BAA35EF83DB8}" type="presParOf" srcId="{770CED44-37CE-4DB9-838A-1020F2AC68E6}" destId="{4E16E4EB-DF8C-4B80-B31D-0670314DD0FD}" srcOrd="0" destOrd="0" presId="urn:microsoft.com/office/officeart/2005/8/layout/orgChart1"/>
    <dgm:cxn modelId="{42E9223A-76DD-4255-B184-16321E30E556}" type="presParOf" srcId="{770CED44-37CE-4DB9-838A-1020F2AC68E6}" destId="{452861DA-D520-4823-978E-C55F3098EF38}" srcOrd="1" destOrd="0" presId="urn:microsoft.com/office/officeart/2005/8/layout/orgChart1"/>
    <dgm:cxn modelId="{201BAB2F-E4BF-4E46-9E1E-51EC354F1048}" type="presParOf" srcId="{1C82CAA5-A29A-42BE-88CA-C9BF884F3934}" destId="{3B8D6142-8BAC-48B0-9629-0D1D4E0CD286}" srcOrd="1" destOrd="0" presId="urn:microsoft.com/office/officeart/2005/8/layout/orgChart1"/>
    <dgm:cxn modelId="{B979418E-9ADD-40CF-BB57-B3CF29335299}" type="presParOf" srcId="{1C82CAA5-A29A-42BE-88CA-C9BF884F3934}" destId="{B2533C08-F0B1-4561-846F-3A27E2121810}" srcOrd="2" destOrd="0" presId="urn:microsoft.com/office/officeart/2005/8/layout/orgChart1"/>
    <dgm:cxn modelId="{3309D12C-7184-4B1F-B60A-165BB333A1D8}" type="presParOf" srcId="{17FDBF49-0CA6-4A87-95EC-B8914EC6DCBA}" destId="{F01168ED-C46C-495B-877A-2A9CF4C35790}" srcOrd="4" destOrd="0" presId="urn:microsoft.com/office/officeart/2005/8/layout/orgChart1"/>
    <dgm:cxn modelId="{8C3989F9-3461-474B-B46A-DBA2C158209D}" type="presParOf" srcId="{17FDBF49-0CA6-4A87-95EC-B8914EC6DCBA}" destId="{F588C17D-3289-41BD-B672-B3A983F77C07}" srcOrd="5" destOrd="0" presId="urn:microsoft.com/office/officeart/2005/8/layout/orgChart1"/>
    <dgm:cxn modelId="{629B397D-10A6-4195-9BD8-8D8AA54AFC1E}" type="presParOf" srcId="{F588C17D-3289-41BD-B672-B3A983F77C07}" destId="{FEA3FCFA-A0D7-4373-A7A0-759F3972EF58}" srcOrd="0" destOrd="0" presId="urn:microsoft.com/office/officeart/2005/8/layout/orgChart1"/>
    <dgm:cxn modelId="{629B94F3-0784-4B3A-92D8-60B288556369}" type="presParOf" srcId="{FEA3FCFA-A0D7-4373-A7A0-759F3972EF58}" destId="{B83992B3-C9AA-47B9-9A97-639C2DF3830E}" srcOrd="0" destOrd="0" presId="urn:microsoft.com/office/officeart/2005/8/layout/orgChart1"/>
    <dgm:cxn modelId="{D93AEACF-73AD-4172-B7A2-AAF4AB00628C}" type="presParOf" srcId="{FEA3FCFA-A0D7-4373-A7A0-759F3972EF58}" destId="{30AEA758-C805-40AE-9773-EA3BFA22FEAC}" srcOrd="1" destOrd="0" presId="urn:microsoft.com/office/officeart/2005/8/layout/orgChart1"/>
    <dgm:cxn modelId="{88514CD2-F38A-44B5-935A-EE2C43FA8CE6}" type="presParOf" srcId="{F588C17D-3289-41BD-B672-B3A983F77C07}" destId="{975DA002-4423-483B-9372-28692B323544}" srcOrd="1" destOrd="0" presId="urn:microsoft.com/office/officeart/2005/8/layout/orgChart1"/>
    <dgm:cxn modelId="{11A01BFF-A3CF-47F2-90A6-339159CE3865}" type="presParOf" srcId="{F588C17D-3289-41BD-B672-B3A983F77C07}" destId="{358F0041-8EE0-45EF-B3D1-C78DEA93A086}" srcOrd="2" destOrd="0" presId="urn:microsoft.com/office/officeart/2005/8/layout/orgChart1"/>
    <dgm:cxn modelId="{712E0DAB-6AE4-4D84-B651-9ACB1B0CDAE1}" type="presParOf" srcId="{8234D444-76BF-4750-BD7D-C6BE411FE7AF}" destId="{F42DB34D-B9E9-4647-8152-7847A01F64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168ED-C46C-495B-877A-2A9CF4C35790}">
      <dsp:nvSpPr>
        <dsp:cNvPr id="0" name=""/>
        <dsp:cNvSpPr/>
      </dsp:nvSpPr>
      <dsp:spPr>
        <a:xfrm>
          <a:off x="4330286" y="1689635"/>
          <a:ext cx="3034598" cy="432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52"/>
              </a:lnTo>
              <a:lnTo>
                <a:pt x="3034598" y="167752"/>
              </a:lnTo>
              <a:lnTo>
                <a:pt x="3034598" y="43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93138-7F66-440D-B72E-B32DCFC9D497}">
      <dsp:nvSpPr>
        <dsp:cNvPr id="0" name=""/>
        <dsp:cNvSpPr/>
      </dsp:nvSpPr>
      <dsp:spPr>
        <a:xfrm>
          <a:off x="4267517" y="1689635"/>
          <a:ext cx="91440" cy="432564"/>
        </a:xfrm>
        <a:custGeom>
          <a:avLst/>
          <a:gdLst/>
          <a:ahLst/>
          <a:cxnLst/>
          <a:rect l="0" t="0" r="0" b="0"/>
          <a:pathLst>
            <a:path>
              <a:moveTo>
                <a:pt x="62768" y="0"/>
              </a:moveTo>
              <a:lnTo>
                <a:pt x="62768" y="167752"/>
              </a:lnTo>
              <a:lnTo>
                <a:pt x="45720" y="167752"/>
              </a:lnTo>
              <a:lnTo>
                <a:pt x="45720" y="43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AAC21-11A0-4920-B267-11004C27F7E5}">
      <dsp:nvSpPr>
        <dsp:cNvPr id="0" name=""/>
        <dsp:cNvSpPr/>
      </dsp:nvSpPr>
      <dsp:spPr>
        <a:xfrm>
          <a:off x="1261590" y="1689635"/>
          <a:ext cx="3068695" cy="432564"/>
        </a:xfrm>
        <a:custGeom>
          <a:avLst/>
          <a:gdLst/>
          <a:ahLst/>
          <a:cxnLst/>
          <a:rect l="0" t="0" r="0" b="0"/>
          <a:pathLst>
            <a:path>
              <a:moveTo>
                <a:pt x="3068695" y="0"/>
              </a:moveTo>
              <a:lnTo>
                <a:pt x="3068695" y="167752"/>
              </a:lnTo>
              <a:lnTo>
                <a:pt x="0" y="167752"/>
              </a:lnTo>
              <a:lnTo>
                <a:pt x="0" y="43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23397-8BD9-446A-B66B-182E300BC2D8}">
      <dsp:nvSpPr>
        <dsp:cNvPr id="0" name=""/>
        <dsp:cNvSpPr/>
      </dsp:nvSpPr>
      <dsp:spPr>
        <a:xfrm>
          <a:off x="3214669" y="428624"/>
          <a:ext cx="2231233" cy="126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400" b="1" i="0" u="none" strike="noStrike" kern="1200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  <a:cs typeface="Arial" charset="0"/>
              <a:hlinkClick xmlns:r="http://schemas.openxmlformats.org/officeDocument/2006/relationships" r:id="" action="ppaction://noaction"/>
            </a:rPr>
            <a:t>Жуки</a:t>
          </a:r>
          <a:r>
            <a:rPr kumimoji="0" lang="ru-RU" sz="4400" b="1" i="0" u="none" strike="noStrike" kern="1200" cap="none" normalizeH="0" baseline="0" dirty="0" smtClean="0">
              <a:ln/>
              <a:effectLst/>
              <a:latin typeface="Verdana" pitchFamily="34" charset="0"/>
              <a:cs typeface="Arial" charset="0"/>
              <a:hlinkClick xmlns:r="http://schemas.openxmlformats.org/officeDocument/2006/relationships" r:id="" action="ppaction://noaction"/>
            </a:rPr>
            <a:t> </a:t>
          </a:r>
          <a:endParaRPr kumimoji="0" lang="ru-RU" sz="4400" b="1" i="0" u="none" strike="noStrike" kern="1200" cap="none" normalizeH="0" baseline="0" dirty="0" smtClean="0">
            <a:ln/>
            <a:effectLst/>
            <a:latin typeface="Verdana" pitchFamily="34" charset="0"/>
            <a:cs typeface="Arial" charset="0"/>
          </a:endParaRPr>
        </a:p>
      </dsp:txBody>
      <dsp:txXfrm>
        <a:off x="3214669" y="428624"/>
        <a:ext cx="2231233" cy="1261011"/>
      </dsp:txXfrm>
    </dsp:sp>
    <dsp:sp modelId="{F252F23C-36C2-4671-8398-DBC3A00B6952}">
      <dsp:nvSpPr>
        <dsp:cNvPr id="0" name=""/>
        <dsp:cNvSpPr/>
      </dsp:nvSpPr>
      <dsp:spPr>
        <a:xfrm>
          <a:off x="579" y="2122200"/>
          <a:ext cx="2522022" cy="126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Хищники-энтомофаги</a:t>
          </a:r>
        </a:p>
      </dsp:txBody>
      <dsp:txXfrm>
        <a:off x="579" y="2122200"/>
        <a:ext cx="2522022" cy="1261011"/>
      </dsp:txXfrm>
    </dsp:sp>
    <dsp:sp modelId="{4E16E4EB-DF8C-4B80-B31D-0670314DD0FD}">
      <dsp:nvSpPr>
        <dsp:cNvPr id="0" name=""/>
        <dsp:cNvSpPr/>
      </dsp:nvSpPr>
      <dsp:spPr>
        <a:xfrm>
          <a:off x="3052226" y="2122200"/>
          <a:ext cx="2522022" cy="126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Растительноядные </a:t>
          </a:r>
          <a:endParaRPr kumimoji="0" lang="ru-RU" sz="20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052226" y="2122200"/>
        <a:ext cx="2522022" cy="1261011"/>
      </dsp:txXfrm>
    </dsp:sp>
    <dsp:sp modelId="{B83992B3-C9AA-47B9-9A97-639C2DF3830E}">
      <dsp:nvSpPr>
        <dsp:cNvPr id="0" name=""/>
        <dsp:cNvSpPr/>
      </dsp:nvSpPr>
      <dsp:spPr>
        <a:xfrm>
          <a:off x="6103873" y="2122200"/>
          <a:ext cx="2522022" cy="126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Потребители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разлагающихся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органических остатков</a:t>
          </a:r>
          <a:endParaRPr kumimoji="0" lang="ru-RU" sz="20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6103873" y="2122200"/>
        <a:ext cx="2522022" cy="126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1580-DE8E-484B-8671-5AC6CE3C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5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2EA1-0124-4808-B8AC-ED996CDC2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7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9E1D87-997D-496C-B255-3C739273C523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6DD5B6-AB93-4CBB-A746-5A0535AD19C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BO01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pr039.mpg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pr053.mpg" TargetMode="Externa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GUGE00S.wav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pr01201.mpg" TargetMode="Externa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slide" Target="slide16.xml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GUKBK00.wav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MAHAO00S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pr054.mpg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TRAU00S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46;&#1080;&#1074;&#1086;&#1090;&#1085;&#1099;&#1077;\&#1053;&#1072;&#1089;&#1077;&#1082;&#1086;&#1084;&#1099;&#1077;\TRAU00S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SOV01I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3;&#1072;&#1089;&#1077;&#1082;&#1086;&#1084;&#1099;&#1077;\BAPAY00I.wa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44475"/>
            <a:ext cx="3825875" cy="112395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3300"/>
                </a:solidFill>
                <a:latin typeface="Gungsuh" pitchFamily="18" charset="-127"/>
                <a:hlinkClick r:id="rId3" action="ppaction://hlinksldjump"/>
              </a:rPr>
              <a:t>Лимонница</a:t>
            </a:r>
            <a:endParaRPr lang="ru-RU" i="1" dirty="0" smtClean="0">
              <a:solidFill>
                <a:srgbClr val="FF3300"/>
              </a:solidFill>
              <a:latin typeface="Gungsuh" pitchFamily="18" charset="-127"/>
            </a:endParaRPr>
          </a:p>
        </p:txBody>
      </p:sp>
      <p:pic>
        <p:nvPicPr>
          <p:cNvPr id="11273" name="Picture 9" descr="лимонница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539750" y="1484313"/>
            <a:ext cx="3167063" cy="2374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лимонница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30000"/>
          </a:blip>
          <a:srcRect b="9049"/>
          <a:stretch>
            <a:fillRect/>
          </a:stretch>
        </p:blipFill>
        <p:spPr>
          <a:xfrm>
            <a:off x="4043363" y="2928938"/>
            <a:ext cx="4922837" cy="3357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5" name="Picture 11" descr="лимонниц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24000"/>
          </a:blip>
          <a:srcRect/>
          <a:stretch>
            <a:fillRect/>
          </a:stretch>
        </p:blipFill>
        <p:spPr>
          <a:xfrm>
            <a:off x="5076825" y="404813"/>
            <a:ext cx="2895600" cy="2171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0" y="4272677"/>
            <a:ext cx="3857620" cy="25853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Лимонница – светло-желтая бабочка, но это только прозвище. Настоящее имя бабочки – крушинница, ее гусеницы живут в основном на крушине. У этой бабочки только самцы такие нарядные – лимонно-желтые, самки же почти белые, с чуть зеленоватым отливом.</a:t>
            </a:r>
          </a:p>
        </p:txBody>
      </p:sp>
      <p:pic>
        <p:nvPicPr>
          <p:cNvPr id="11281" name="BABO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635375" y="62372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2286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771775" y="188913"/>
            <a:ext cx="3600450" cy="105251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FF3300"/>
                </a:solidFill>
                <a:latin typeface="+mn-lt"/>
                <a:hlinkClick r:id="rId3" action="ppaction://hlinksldjump"/>
              </a:rPr>
              <a:t>Голубянка</a:t>
            </a:r>
            <a:r>
              <a:rPr lang="ru-RU" sz="4800" i="1" dirty="0" smtClean="0">
                <a:latin typeface="+mn-lt"/>
              </a:rPr>
              <a:t> </a:t>
            </a:r>
          </a:p>
        </p:txBody>
      </p:sp>
      <p:pic>
        <p:nvPicPr>
          <p:cNvPr id="207877" name="pr039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84313"/>
            <a:ext cx="6337300" cy="4752975"/>
          </a:xfrm>
        </p:spPr>
      </p:pic>
    </p:spTree>
    <p:extLst>
      <p:ext uri="{BB962C8B-B14F-4D97-AF65-F5344CB8AC3E}">
        <p14:creationId xmlns:p14="http://schemas.microsoft.com/office/powerpoint/2010/main" val="241188353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7" fill="hold"/>
                                        <p:tgtEl>
                                          <p:spTgt spid="2078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7877"/>
                </p:tgtEl>
              </p:cMediaNode>
            </p:video>
          </p:childTnLst>
        </p:cTn>
      </p:par>
    </p:tnLst>
    <p:bldLst>
      <p:bldP spid="2078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3786188"/>
            <a:ext cx="3970338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3300"/>
                </a:solidFill>
                <a:latin typeface="+mn-lt"/>
                <a:hlinkClick r:id="rId2" action="ppaction://hlinksldjump"/>
              </a:rPr>
              <a:t>Боярышница</a:t>
            </a:r>
            <a:r>
              <a:rPr lang="ru-RU" dirty="0" smtClean="0">
                <a:latin typeface="+mn-lt"/>
                <a:hlinkClick r:id="rId2" action="ppaction://hlinksldjump"/>
              </a:rPr>
              <a:t> </a:t>
            </a:r>
            <a:endParaRPr lang="ru-RU" dirty="0" smtClean="0">
              <a:latin typeface="+mn-lt"/>
            </a:endParaRPr>
          </a:p>
        </p:txBody>
      </p:sp>
      <p:pic>
        <p:nvPicPr>
          <p:cNvPr id="51220" name="Picture 20" descr="брюквеница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1455737" y="1905000"/>
            <a:ext cx="2692400" cy="2019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0" y="4643446"/>
            <a:ext cx="4716463" cy="1739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Боярышница – бабочка-белянка, крылья у нее полупрозрачные с темными прожилками. Гусеницы – черно-голубые с бурыми пятнами – живут не только на боярышнике, но и на яблоне, груше, вишне.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4714875" y="357188"/>
            <a:ext cx="424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2" action="ppaction://hlinksldjump"/>
              </a:rPr>
              <a:t>Брюквенница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4716463" y="1214422"/>
            <a:ext cx="4427537" cy="2014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Брюквенница очень похожа на близкую родственницу – капустницу. Правда, она поменьше, на задних крыльях внизу имеется темный рисунок. Яйца свои эти бабочки откладывают тоже на капусте, и гусеницы их – опасные вредители.</a:t>
            </a:r>
          </a:p>
        </p:txBody>
      </p:sp>
      <p:pic>
        <p:nvPicPr>
          <p:cNvPr id="51222" name="Picture 22" descr="боярышница 5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43211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3611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203575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+mn-lt"/>
                <a:hlinkClick r:id="rId2" action="ppaction://hlinksldjump"/>
              </a:rPr>
              <a:t>Шелкопряд</a:t>
            </a:r>
            <a:endParaRPr lang="ru-RU" sz="4000" i="1" dirty="0" smtClean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72709" name="Picture 5" descr="шелкопряд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6000"/>
          </a:blip>
          <a:srcRect/>
          <a:stretch>
            <a:fillRect/>
          </a:stretch>
        </p:blipFill>
        <p:spPr>
          <a:xfrm>
            <a:off x="179388" y="3284538"/>
            <a:ext cx="3816350" cy="3119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11" name="Picture 7" descr="шелкопряд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contrast="42000"/>
          </a:blip>
          <a:srcRect/>
          <a:stretch>
            <a:fillRect/>
          </a:stretch>
        </p:blipFill>
        <p:spPr>
          <a:xfrm>
            <a:off x="3563938" y="620713"/>
            <a:ext cx="2879725" cy="2879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16" name="Picture 12" descr="шелкопррряд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contrast="12000"/>
          </a:blip>
          <a:srcRect/>
          <a:stretch>
            <a:fillRect/>
          </a:stretch>
        </p:blipFill>
        <p:spPr>
          <a:xfrm>
            <a:off x="6156325" y="188913"/>
            <a:ext cx="2808288" cy="2808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140200" y="3716338"/>
            <a:ext cx="4897438" cy="25638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Непарный шелкопряд – один из самых распространенных вредителей. Его гусеницы питаются более чем тремястами видами растений. Свое название бабочка получила за то, что самцы и самки очень не похожи друг на друга. Самцы хорошо и быстро летают, самки малоподвижны, крупнее, имеют толстое волосатое брюшко, светлее окрашены.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0" y="1052513"/>
            <a:ext cx="34194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Никогда – ни днем, ни ночью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Жить без дела не хочу.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Я из тутовых листочков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Шелковую нить сучу.</a:t>
            </a:r>
          </a:p>
        </p:txBody>
      </p:sp>
    </p:spTree>
    <p:extLst>
      <p:ext uri="{BB962C8B-B14F-4D97-AF65-F5344CB8AC3E}">
        <p14:creationId xmlns:p14="http://schemas.microsoft.com/office/powerpoint/2010/main" val="308936816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188913"/>
            <a:ext cx="3455987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+mn-lt"/>
              </a:rPr>
              <a:t>Капустница</a:t>
            </a:r>
          </a:p>
        </p:txBody>
      </p:sp>
      <p:pic>
        <p:nvPicPr>
          <p:cNvPr id="79877" name="Picture 5" descr="капустница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2000"/>
          </a:blip>
          <a:srcRect l="4047" t="2656" r="1626" b="3415"/>
          <a:stretch>
            <a:fillRect/>
          </a:stretch>
        </p:blipFill>
        <p:spPr>
          <a:xfrm>
            <a:off x="357188" y="1285875"/>
            <a:ext cx="4143375" cy="3143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79" name="Picture 7" descr="капустница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5404276" y="1905000"/>
            <a:ext cx="2955073" cy="2019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81" name="Picture 9" descr="капустниц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5000625" y="428625"/>
            <a:ext cx="3779838" cy="2835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0" y="4652963"/>
            <a:ext cx="5003800" cy="1739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Капустниц можно увидеть и в поле, и на лугу, и на опушке, и на огороде. Лишь в лесу капустниц не встретишь – там нет растений, которые называются крестоцветными. А только на этих растениях выкармливаются гусеницы капустниц.</a:t>
            </a:r>
          </a:p>
        </p:txBody>
      </p:sp>
    </p:spTree>
    <p:extLst>
      <p:ext uri="{BB962C8B-B14F-4D97-AF65-F5344CB8AC3E}">
        <p14:creationId xmlns:p14="http://schemas.microsoft.com/office/powerpoint/2010/main" val="304428767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244475"/>
            <a:ext cx="7273925" cy="11684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3300"/>
                </a:solidFill>
                <a:latin typeface="+mn-lt"/>
                <a:hlinkClick r:id="rId3" action="ppaction://hlinksldjump"/>
              </a:rPr>
              <a:t>Гусеницы капустницы</a:t>
            </a:r>
            <a:endParaRPr lang="ru-RU" i="1" dirty="0" smtClean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214020" name="pr05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9388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60764708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23" fill="hold"/>
                                        <p:tgtEl>
                                          <p:spTgt spid="214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4020"/>
                </p:tgtEl>
              </p:cMediaNode>
            </p:video>
          </p:childTnLst>
        </p:cTn>
      </p:par>
    </p:tnLst>
    <p:bldLst>
      <p:bldP spid="2140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85720" y="214290"/>
          <a:ext cx="8626475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 bwMode="auto">
          <a:xfrm>
            <a:off x="428625" y="3929063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Жужелица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28625" y="4643438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Плавунец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28625" y="5357813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Божья коровка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429000" y="3929063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Листоед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429000" y="4572000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Короед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429000" y="5214938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Щелкун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429000" y="5857875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Усач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500813" y="3929063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Мертвоед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500813" y="4572000"/>
            <a:ext cx="2286000" cy="4286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Могильщик</a:t>
            </a:r>
          </a:p>
        </p:txBody>
      </p:sp>
      <p:pic>
        <p:nvPicPr>
          <p:cNvPr id="20" name="Picture 26" descr="божья коровк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0063"/>
            <a:ext cx="12319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жуки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214938"/>
            <a:ext cx="2143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55672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Rectangle 13"/>
          <p:cNvSpPr>
            <a:spLocks noGrp="1" noChangeArrowheads="1"/>
          </p:cNvSpPr>
          <p:nvPr>
            <p:ph type="title"/>
          </p:nvPr>
        </p:nvSpPr>
        <p:spPr>
          <a:xfrm>
            <a:off x="5076825" y="0"/>
            <a:ext cx="3240088" cy="7524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3300"/>
                </a:solidFill>
              </a:rPr>
              <a:t>Плавунец</a:t>
            </a:r>
            <a:r>
              <a:rPr lang="ru-RU" sz="4000" dirty="0" smtClean="0"/>
              <a:t> </a:t>
            </a:r>
          </a:p>
        </p:txBody>
      </p:sp>
      <p:pic>
        <p:nvPicPr>
          <p:cNvPr id="90119" name="Picture 7" descr="жужелица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250825" y="188913"/>
            <a:ext cx="3671888" cy="33988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11188" y="3644900"/>
            <a:ext cx="3024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  <a:hlinkClick r:id="rId4" action="ppaction://hlinksldjump"/>
              </a:rPr>
              <a:t>Жужелица</a:t>
            </a:r>
            <a:r>
              <a:rPr lang="ru-RU" sz="4000" b="1">
                <a:hlinkClick r:id="rId4" action="ppaction://hlinksldjump"/>
              </a:rPr>
              <a:t> </a:t>
            </a:r>
            <a:endParaRPr lang="ru-RU" sz="4000" b="1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4140200" y="692150"/>
            <a:ext cx="5003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Этот жук – настоящий разбойник. Он нападает на живущих в воде личинок насекомых, на головастиков, улиток, тритонов, лягушат и даже на мелких рыбешек. Время от времени жук всплывает на поверхность и висит вниз головой, выставив из воды кончик брюшка, - запасается воздухом, который хранит под  надкрыльями.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0" y="4365625"/>
            <a:ext cx="46434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У них мощные челюсти, и длинные ноги. Многие окрашены в темные тона и активны в сумерках. Этими челюстями они уничтожают опасных вредителей – гусениц и слизней. На своих длинных ногах жужелица может пробежать километр, а то и два в поисках добычи.</a:t>
            </a:r>
          </a:p>
        </p:txBody>
      </p:sp>
      <p:pic>
        <p:nvPicPr>
          <p:cNvPr id="90129" name="GUGE00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3851275" y="6381750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 descr="C:\Documents and Settings\Администратор\Мои документы\Югра\Картинки\Насекомые\плавунец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7563"/>
            <a:ext cx="4357688" cy="326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3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90125" grpId="0"/>
      <p:bldP spid="90123" grpId="0"/>
      <p:bldP spid="90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2843213" y="188913"/>
            <a:ext cx="3384550" cy="11620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hlinkClick r:id="rId3" action="ppaction://hlinksldjump"/>
              </a:rPr>
              <a:t>Плавунцы</a:t>
            </a:r>
            <a:r>
              <a:rPr lang="ru-RU" sz="4000" smtClean="0">
                <a:hlinkClick r:id="rId3" action="ppaction://hlinksldjump"/>
              </a:rPr>
              <a:t> </a:t>
            </a:r>
            <a:endParaRPr lang="ru-RU" sz="4000" smtClean="0"/>
          </a:p>
        </p:txBody>
      </p:sp>
      <p:pic>
        <p:nvPicPr>
          <p:cNvPr id="250885" name="pr0120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9388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30327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61" fill="hold"/>
                                        <p:tgtEl>
                                          <p:spTgt spid="250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0885"/>
                </p:tgtEl>
              </p:cMediaNode>
            </p:video>
          </p:childTnLst>
        </p:cTn>
      </p:par>
    </p:tnLst>
    <p:bldLst>
      <p:bldP spid="2508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0" y="285750"/>
            <a:ext cx="24526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3" action="ppaction://hlinksldjump"/>
              </a:rPr>
              <a:t>Божьи </a:t>
            </a:r>
          </a:p>
          <a:p>
            <a:pPr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3" action="ppaction://hlinksldjump"/>
              </a:rPr>
              <a:t>коровки</a:t>
            </a:r>
            <a:endParaRPr 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78533" name="Picture 5" descr="божья коровка 2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l="5673" t="6773" r="4879" b="12794"/>
          <a:stretch>
            <a:fillRect/>
          </a:stretch>
        </p:blipFill>
        <p:spPr bwMode="auto">
          <a:xfrm>
            <a:off x="214282" y="2143116"/>
            <a:ext cx="444607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78534" name="Picture 6" descr="божья коровка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 b="6064"/>
          <a:stretch>
            <a:fillRect/>
          </a:stretch>
        </p:blipFill>
        <p:spPr bwMode="auto">
          <a:xfrm>
            <a:off x="4857752" y="1643050"/>
            <a:ext cx="23209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78535" name="Picture 7" descr="божья коровка 3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 b="5328"/>
          <a:stretch>
            <a:fillRect/>
          </a:stretch>
        </p:blipFill>
        <p:spPr bwMode="auto">
          <a:xfrm>
            <a:off x="6715140" y="500042"/>
            <a:ext cx="22558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0" y="5229225"/>
            <a:ext cx="89646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Божьи коровки бывают разные. Жучок добродушный, никому он не опасен, кроме тлей. Их-то он съедает за день от десяти до пятидесяти штук. Уничтожают божьи коровки не только тлей, но и клещей, листоблошек и других опасных вредителей. К осени божьи коровки собираются большими стаями и отправляются на зимовки.</a:t>
            </a:r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3643313" y="428625"/>
            <a:ext cx="30972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/>
              <a:t>Я не дам вам молока – </a:t>
            </a:r>
          </a:p>
          <a:p>
            <a:pPr algn="l"/>
            <a:r>
              <a:rPr lang="ru-RU"/>
              <a:t>Улечу под облака.</a:t>
            </a:r>
          </a:p>
          <a:p>
            <a:pPr algn="l"/>
            <a:r>
              <a:rPr lang="ru-RU"/>
              <a:t>В этом -  вся моя сноровка</a:t>
            </a:r>
          </a:p>
          <a:p>
            <a:pPr algn="l"/>
            <a:r>
              <a:rPr lang="ru-RU"/>
              <a:t>Ведь я …</a:t>
            </a:r>
          </a:p>
        </p:txBody>
      </p:sp>
      <p:pic>
        <p:nvPicPr>
          <p:cNvPr id="278538" name="Picture 10" descr="божья коровк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42938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9" name="Picture 11" descr="божья коровка 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141663"/>
            <a:ext cx="6461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40" name="GUKBK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8027988" y="6381750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278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40"/>
                </p:tgtEl>
              </p:cMediaNode>
            </p:audio>
          </p:childTnLst>
        </p:cTn>
      </p:par>
    </p:tnLst>
    <p:bldLst>
      <p:bldP spid="278532" grpId="0"/>
      <p:bldP spid="2785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15888"/>
            <a:ext cx="2843212" cy="7524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hlinkClick r:id="rId2" action="ppaction://hlinksldjump"/>
              </a:rPr>
              <a:t>Листоеды</a:t>
            </a:r>
            <a:r>
              <a:rPr lang="ru-RU" sz="4000" smtClean="0"/>
              <a:t> </a:t>
            </a:r>
          </a:p>
        </p:txBody>
      </p:sp>
      <p:pic>
        <p:nvPicPr>
          <p:cNvPr id="100357" name="Picture 5" descr="листоед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>
            <a:fillRect/>
          </a:stretch>
        </p:blipFill>
        <p:spPr>
          <a:xfrm>
            <a:off x="323850" y="2276475"/>
            <a:ext cx="4176713" cy="265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9" name="Picture 7" descr="листоед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1"/>
          <a:stretch>
            <a:fillRect/>
          </a:stretch>
        </p:blipFill>
        <p:spPr>
          <a:xfrm>
            <a:off x="2124075" y="981075"/>
            <a:ext cx="2881313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2" name="Picture 10" descr="корое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357563"/>
            <a:ext cx="3708400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0" y="5157788"/>
            <a:ext cx="54006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Многочисленное семейство небольших жуков, зачастую ярко окрашенных. Ведут открытый образ жизни и потому хорошо заметны в природе. При опасности изображают «мертвых»: поджимают ноги и падают.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5795963" y="188913"/>
            <a:ext cx="2879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hlinkClick r:id="rId2" action="ppaction://hlinksldjump"/>
              </a:rPr>
              <a:t>Короеды</a:t>
            </a:r>
            <a:r>
              <a:rPr lang="ru-RU" sz="4000"/>
              <a:t> 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5148263" y="908050"/>
            <a:ext cx="39957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Короеды живут и развиваются под корой дерева. Правда, проникнуть туда им нелегко: сок, а у хвойных смола нередко губят нападающих на дерево жучков. Но если дерево ослаблено, например засухой или вредителями, короеды уже без труда проникают в ствол.</a:t>
            </a:r>
          </a:p>
        </p:txBody>
      </p:sp>
    </p:spTree>
    <p:extLst>
      <p:ext uri="{BB962C8B-B14F-4D97-AF65-F5344CB8AC3E}">
        <p14:creationId xmlns:p14="http://schemas.microsoft.com/office/powerpoint/2010/main" val="31538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61" grpId="0"/>
      <p:bldP spid="100367" grpId="0"/>
      <p:bldP spid="1003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85750"/>
            <a:ext cx="4643438" cy="1428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+mn-lt"/>
              </a:rPr>
              <a:t>Перламутровка </a:t>
            </a:r>
            <a:br>
              <a:rPr lang="ru-RU" sz="4000" i="1" dirty="0" smtClean="0">
                <a:solidFill>
                  <a:srgbClr val="FF3300"/>
                </a:solidFill>
                <a:latin typeface="+mn-lt"/>
              </a:rPr>
            </a:br>
            <a:r>
              <a:rPr lang="ru-RU" sz="4000" i="1" dirty="0" smtClean="0">
                <a:solidFill>
                  <a:srgbClr val="FF3300"/>
                </a:solidFill>
                <a:latin typeface="+mn-lt"/>
              </a:rPr>
              <a:t>большая </a:t>
            </a:r>
            <a:br>
              <a:rPr lang="ru-RU" sz="4000" i="1" dirty="0" smtClean="0">
                <a:solidFill>
                  <a:srgbClr val="FF3300"/>
                </a:solidFill>
                <a:latin typeface="+mn-lt"/>
              </a:rPr>
            </a:br>
            <a:r>
              <a:rPr lang="ru-RU" sz="4000" i="1" dirty="0" smtClean="0">
                <a:solidFill>
                  <a:srgbClr val="FF3300"/>
                </a:solidFill>
                <a:latin typeface="+mn-lt"/>
              </a:rPr>
              <a:t>лесная</a:t>
            </a:r>
          </a:p>
        </p:txBody>
      </p:sp>
      <p:pic>
        <p:nvPicPr>
          <p:cNvPr id="14341" name="Picture 5" descr="21Baboch+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57200" y="2578402"/>
            <a:ext cx="4038600" cy="256955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04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18000"/>
          </a:blip>
          <a:srcRect l="2402" t="5985" r="5191" b="7623"/>
          <a:stretch>
            <a:fillRect/>
          </a:stretch>
        </p:blipFill>
        <p:spPr>
          <a:xfrm>
            <a:off x="5000625" y="428625"/>
            <a:ext cx="3937000" cy="2500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068638"/>
            <a:ext cx="2071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Махаон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181569" y="3714752"/>
            <a:ext cx="3819587" cy="25853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Ее часто называют «хвостатой» бабочкой, а немцы зовут «ласточкиным хвостом». Конечно, никакого хвоста у бабочки нет. Просто на задних крыльях у нее длинные отростки, похожие на ленточки. Но в полете эти отростки и правда напоминают хвостики.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42844" y="2000240"/>
            <a:ext cx="4357718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Вот крупная желто-рыжая с черными пятнами бабочка. Села на цветок, расправила крылышки. И большие белые пятна на нижней стороне крыльев вдруг заиграли перламутром.  </a:t>
            </a:r>
          </a:p>
        </p:txBody>
      </p:sp>
      <p:pic>
        <p:nvPicPr>
          <p:cNvPr id="14348" name="Picture 12" descr="бабочка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15843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MAHAO00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042"/>
          <a:stretch>
            <a:fillRect/>
          </a:stretch>
        </p:blipFill>
        <p:spPr bwMode="auto">
          <a:xfrm>
            <a:off x="6443663" y="6092825"/>
            <a:ext cx="730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7499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4" dur="1" fill="hold"/>
                                        <p:tgtEl>
                                          <p:spTgt spid="14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9"/>
                </p:tgtEl>
              </p:cMediaNode>
            </p:audio>
          </p:childTnLst>
        </p:cTn>
      </p:par>
    </p:tnLst>
    <p:bldLst>
      <p:bldP spid="14340" grpId="0"/>
      <p:bldP spid="143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929188" y="571500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  <a:hlinkClick r:id="rId2" action="ppaction://hlinksldjump"/>
              </a:rPr>
              <a:t>Щелкуны</a:t>
            </a:r>
            <a:r>
              <a:rPr lang="ru-RU" sz="4000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500563" y="3714750"/>
            <a:ext cx="45005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На передней груди у жука есть особый отросток, который обычно входит в ямку, имеющуюся на среднегруди. Когда жук падает на спину, он резко и сильно выгибается, отросток соскакивает с упора, жук получает толчок, подскакивает и переворачивается. Во время толчка раздается сухой щелчок, за что жук и получил имя щелкуна.</a:t>
            </a:r>
          </a:p>
        </p:txBody>
      </p:sp>
      <p:pic>
        <p:nvPicPr>
          <p:cNvPr id="41988" name="Picture 5" descr="C:\Documents and Settings\Администратор\Мои документы\Югра\Картинки\Насекомые\щелкун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1989" name="Picture 6" descr="C:\Documents and Settings\Администратор\Мои документы\Югра\Картинки\Насекомые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642938"/>
            <a:ext cx="42386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7264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  <p:bldP spid="1065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14375" y="244475"/>
            <a:ext cx="7715250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FF3300"/>
                </a:solidFill>
                <a:latin typeface="+mn-lt"/>
                <a:hlinkClick r:id="rId3" action="ppaction://hlinksldjump"/>
              </a:rPr>
              <a:t>Большая лесная перламутровка</a:t>
            </a:r>
            <a:endParaRPr lang="ru-RU" i="1" dirty="0" smtClean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210949" name="pr054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9388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11867650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3" fill="hold"/>
                                        <p:tgtEl>
                                          <p:spTgt spid="210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094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14313" y="357188"/>
            <a:ext cx="3097212" cy="649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Arial" pitchFamily="34" charset="0"/>
                <a:hlinkClick r:id="rId3" action="ppaction://hlinksldjump"/>
              </a:rPr>
              <a:t>Огнёвка</a:t>
            </a:r>
            <a:r>
              <a:rPr lang="ru-RU" sz="4000" dirty="0" smtClean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5605" name="Picture 5" descr="огнев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285750" y="4071938"/>
            <a:ext cx="4010025" cy="2500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23" name="Picture 23" descr="мотылек лугов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24000"/>
          </a:blip>
          <a:srcRect/>
          <a:stretch>
            <a:fillRect/>
          </a:stretch>
        </p:blipFill>
        <p:spPr>
          <a:xfrm>
            <a:off x="5643563" y="857250"/>
            <a:ext cx="2471737" cy="24304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14282" y="1214422"/>
            <a:ext cx="4464050" cy="2289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Огнёвки живут и в лесах, и на полях, и на лугах, где одни «специализируются» на листьях, другие предпочитают стебли и корни, третьи – цветки и плоды. Гусеницы огневок приспособились жить в воде, в масле и сале, даже в ульях, поедая воск. Они всюду наносят вред.</a:t>
            </a:r>
          </a:p>
        </p:txBody>
      </p:sp>
      <p:pic>
        <p:nvPicPr>
          <p:cNvPr id="25626" name="TRAU00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7812088" y="6381750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3"/>
          <p:cNvSpPr txBox="1">
            <a:spLocks noChangeArrowheads="1"/>
          </p:cNvSpPr>
          <p:nvPr/>
        </p:nvSpPr>
        <p:spPr bwMode="auto">
          <a:xfrm>
            <a:off x="5643563" y="428625"/>
            <a:ext cx="264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Мотылек луговой</a:t>
            </a:r>
          </a:p>
        </p:txBody>
      </p:sp>
      <p:pic>
        <p:nvPicPr>
          <p:cNvPr id="26632" name="Picture 16" descr="C:\Documents and Settings\Администратор\Мои документы\Югра\Картинки\Насекомые\огневка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500438"/>
            <a:ext cx="38004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34499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6"/>
                </p:tgtEl>
              </p:cMediaNode>
            </p:audio>
          </p:childTnLst>
        </p:cTn>
      </p:par>
    </p:tnLst>
    <p:bldLst>
      <p:bldP spid="25604" grpId="0"/>
      <p:bldP spid="266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08050" y="465138"/>
            <a:ext cx="3900488" cy="12128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+mn-lt"/>
                <a:hlinkClick r:id="rId2" action="ppaction://hlinksldjump"/>
              </a:rPr>
              <a:t>Листовёртка</a:t>
            </a:r>
            <a:r>
              <a:rPr lang="ru-RU" sz="4000" dirty="0" smtClean="0">
                <a:latin typeface="+mn-lt"/>
              </a:rPr>
              <a:t> </a:t>
            </a:r>
          </a:p>
        </p:txBody>
      </p:sp>
      <p:pic>
        <p:nvPicPr>
          <p:cNvPr id="28677" name="Picture 5" descr="листовертка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250825" y="1844675"/>
            <a:ext cx="5111750" cy="3629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1" name="Picture 9" descr="листовертка лиственничн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contrast="30000"/>
          </a:blip>
          <a:srcRect/>
          <a:stretch>
            <a:fillRect/>
          </a:stretch>
        </p:blipFill>
        <p:spPr>
          <a:xfrm>
            <a:off x="5643563" y="571500"/>
            <a:ext cx="3167062" cy="2898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508625" y="3643314"/>
            <a:ext cx="3635375" cy="2838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Гусеницы листовертки маленькие, подвижные, умеющие быстро ползать и также быстро «давать задний ход», спускаться с довольно большой высоты на паутинке, а главное (и за это бабочка получила свое название), свертывать листья трубочками, фунтиками, пакетиками.</a:t>
            </a:r>
          </a:p>
        </p:txBody>
      </p:sp>
    </p:spTree>
    <p:extLst>
      <p:ext uri="{BB962C8B-B14F-4D97-AF65-F5344CB8AC3E}">
        <p14:creationId xmlns:p14="http://schemas.microsoft.com/office/powerpoint/2010/main" val="170618684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428875" y="500063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FF3300"/>
                </a:solidFill>
                <a:hlinkClick r:id="rId3" action="ppaction://hlinksldjump"/>
              </a:rPr>
              <a:t>Траурница</a:t>
            </a:r>
            <a:endParaRPr lang="ru-RU" sz="4000" b="1" i="1">
              <a:solidFill>
                <a:srgbClr val="FF3300"/>
              </a:solidFill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14282" y="5572140"/>
            <a:ext cx="8750331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Траурница – одна из самых красивых бабочек. У этой бабочки язык на ноге. Наступила она ножкой на капельку березового сока, попробовала – вкусно и тотчас же быстро развернула хоботок-трубочку, стала пить березовый сок.</a:t>
            </a:r>
          </a:p>
        </p:txBody>
      </p:sp>
      <p:pic>
        <p:nvPicPr>
          <p:cNvPr id="6" name="Picture 25" descr="бабочка 9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8"/>
            <a:ext cx="15128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RAU00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01" b="85001"/>
          <a:stretch>
            <a:fillRect/>
          </a:stretch>
        </p:blipFill>
        <p:spPr bwMode="auto">
          <a:xfrm>
            <a:off x="571500" y="5929313"/>
            <a:ext cx="4603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C:\Documents and Settings\Администратор\Мои документы\Югра\Картинки\Насекомые\траурница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785938"/>
            <a:ext cx="47339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3" descr="C:\Documents and Settings\Администратор\Мои документы\Югра\Картинки\Насекомые\траурница 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1785938"/>
            <a:ext cx="311467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6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625" y="428625"/>
            <a:ext cx="2890838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+mn-lt"/>
                <a:hlinkClick r:id="rId3" action="ppaction://hlinksldjump"/>
              </a:rPr>
              <a:t>Совка</a:t>
            </a:r>
            <a:r>
              <a:rPr lang="ru-RU" sz="4000" dirty="0" smtClean="0">
                <a:solidFill>
                  <a:srgbClr val="FF3300"/>
                </a:solidFill>
                <a:latin typeface="+mn-lt"/>
              </a:rPr>
              <a:t> </a:t>
            </a:r>
          </a:p>
        </p:txBody>
      </p:sp>
      <p:pic>
        <p:nvPicPr>
          <p:cNvPr id="33797" name="Picture 5" descr="совка стеблев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4037013" y="1500188"/>
            <a:ext cx="4857750" cy="3643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9" name="Picture 7" descr="совка соснов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36000"/>
          </a:blip>
          <a:srcRect/>
          <a:stretch>
            <a:fillRect/>
          </a:stretch>
        </p:blipFill>
        <p:spPr>
          <a:xfrm>
            <a:off x="357188" y="1428750"/>
            <a:ext cx="2897187" cy="3527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9" descr="совка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18000"/>
          </a:blip>
          <a:srcRect l="4653" t="1105" r="5018" b="5613"/>
          <a:stretch>
            <a:fillRect/>
          </a:stretch>
        </p:blipFill>
        <p:spPr>
          <a:xfrm>
            <a:off x="3500438" y="500063"/>
            <a:ext cx="1571625" cy="2143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0" y="5380672"/>
            <a:ext cx="9144000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Совки – самое крупное семейство бабочек. Большинство совок окрашено тускло, рисунок у них на крыльях, как правило, темный, толстое брюшко покрыто густыми волосками, и поэтому полет у этих бабочек мягкий. У бабочек многих видов позади головы есть воротничок из мягких волосков, что придает некоторое сходство с совами. Поэтому и названы бабочки совками, или совиноголовками.</a:t>
            </a:r>
          </a:p>
        </p:txBody>
      </p:sp>
      <p:pic>
        <p:nvPicPr>
          <p:cNvPr id="33804" name="BASOV01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3924300" y="3716338"/>
            <a:ext cx="71438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385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3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4"/>
                </p:tgtEl>
              </p:cMediaNode>
            </p:audio>
          </p:childTnLst>
        </p:cTn>
      </p:par>
    </p:tnLst>
    <p:bldLst>
      <p:bldP spid="33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79388" y="188913"/>
            <a:ext cx="2746375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+mn-lt"/>
                <a:hlinkClick r:id="rId3" action="ppaction://hlinksldjump"/>
              </a:rPr>
              <a:t>Пяденица</a:t>
            </a:r>
            <a:endParaRPr lang="ru-RU" sz="4000" i="1" dirty="0" smtClean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38919" name="Picture 7" descr="пяденица крыжовникова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4787900" y="333375"/>
            <a:ext cx="4105275" cy="3216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1" name="Picture 9" descr="пяденица соснов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24000"/>
          </a:blip>
          <a:srcRect/>
          <a:stretch>
            <a:fillRect/>
          </a:stretch>
        </p:blipFill>
        <p:spPr>
          <a:xfrm>
            <a:off x="428625" y="1214438"/>
            <a:ext cx="3929063" cy="25796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3" name="Picture 11" descr="пядениц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24000"/>
          </a:blip>
          <a:stretch>
            <a:fillRect/>
          </a:stretch>
        </p:blipFill>
        <p:spPr>
          <a:xfrm>
            <a:off x="1390599" y="4076700"/>
            <a:ext cx="2822677" cy="2019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79388" y="4076700"/>
            <a:ext cx="4572000" cy="25638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>
                <a:solidFill>
                  <a:srgbClr val="000000"/>
                </a:solidFill>
              </a:rPr>
              <a:t>Пяденицы – очень распространенные бабочки. В России когда-то существовала мера длины – пядь, равная расстоянию от конца большого пальца до конца указательного. Мерили пядями примерно так, как ходит гусеница. Поэтому гусеницы, а вместе с ними и бабочки получили название пядениц.</a:t>
            </a:r>
          </a:p>
        </p:txBody>
      </p:sp>
      <p:pic>
        <p:nvPicPr>
          <p:cNvPr id="38928" name="BAPAY00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4211638" y="6165850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18" descr="гусеница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0350"/>
            <a:ext cx="1485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3778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8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8"/>
                </p:tgtEl>
              </p:cMediaNode>
            </p:audio>
          </p:childTnLst>
        </p:cTn>
      </p:par>
    </p:tnLst>
    <p:bldLst>
      <p:bldP spid="389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79388" y="404813"/>
            <a:ext cx="2879725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3300"/>
                </a:solidFill>
                <a:latin typeface="+mn-lt"/>
              </a:rPr>
              <a:t>Голубянка</a:t>
            </a:r>
            <a:r>
              <a:rPr lang="ru-RU" sz="4000" i="1" dirty="0" smtClean="0">
                <a:latin typeface="+mn-lt"/>
              </a:rPr>
              <a:t> </a:t>
            </a:r>
          </a:p>
        </p:txBody>
      </p:sp>
      <p:pic>
        <p:nvPicPr>
          <p:cNvPr id="45071" name="Picture 15" descr="голубянка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24000"/>
          </a:blip>
          <a:srcRect l="3924" t="3368" r="2821" b="4694"/>
          <a:stretch>
            <a:fillRect/>
          </a:stretch>
        </p:blipFill>
        <p:spPr>
          <a:xfrm>
            <a:off x="4929188" y="173038"/>
            <a:ext cx="3590925" cy="28273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5" name="Picture 9" descr="голубянка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0000"/>
          </a:blip>
          <a:srcRect l="4658" t="5348" r="5491" b="11993"/>
          <a:stretch>
            <a:fillRect/>
          </a:stretch>
        </p:blipFill>
        <p:spPr>
          <a:xfrm>
            <a:off x="227013" y="1643063"/>
            <a:ext cx="3933825" cy="2786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7" name="Picture 11" descr="голубянка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24000"/>
          </a:blip>
          <a:srcRect l="3452" t="2326" r="2931" b="2325"/>
          <a:stretch>
            <a:fillRect/>
          </a:stretch>
        </p:blipFill>
        <p:spPr>
          <a:xfrm>
            <a:off x="5638800" y="3214688"/>
            <a:ext cx="3295650" cy="3071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42844" y="4714884"/>
            <a:ext cx="5329237" cy="2014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Голубянки – маленькие бабочки, у которых верхняя сторона крыльев голубая, а нижняя – темно-серая. Увидишь порхающих голубянок – покажется, будто вспыхивают и гаснут над лугом голубые огоньки. Сядет бабочка, сложит крылышки – погаснет огонек, расправит крылья или полетит – снова вспыхнет.</a:t>
            </a:r>
          </a:p>
        </p:txBody>
      </p:sp>
      <p:pic>
        <p:nvPicPr>
          <p:cNvPr id="45074" name="Picture 18" descr="бабочка 6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6812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</TotalTime>
  <Words>969</Words>
  <Application>Microsoft Office PowerPoint</Application>
  <PresentationFormat>Экран (4:3)</PresentationFormat>
  <Paragraphs>67</Paragraphs>
  <Slides>20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Лимонница</vt:lpstr>
      <vt:lpstr>Перламутровка  большая  лесная</vt:lpstr>
      <vt:lpstr>Большая лесная перламутровка</vt:lpstr>
      <vt:lpstr>Огнёвка </vt:lpstr>
      <vt:lpstr>Листовёртка </vt:lpstr>
      <vt:lpstr>Презентация PowerPoint</vt:lpstr>
      <vt:lpstr>Совка </vt:lpstr>
      <vt:lpstr>Пяденица</vt:lpstr>
      <vt:lpstr>Голубянка </vt:lpstr>
      <vt:lpstr>Голубянка </vt:lpstr>
      <vt:lpstr>Боярышница </vt:lpstr>
      <vt:lpstr>Шелкопряд</vt:lpstr>
      <vt:lpstr>Капустница</vt:lpstr>
      <vt:lpstr>Гусеницы капустницы</vt:lpstr>
      <vt:lpstr>Презентация PowerPoint</vt:lpstr>
      <vt:lpstr>Плавунец </vt:lpstr>
      <vt:lpstr>Плавунцы </vt:lpstr>
      <vt:lpstr>Презентация PowerPoint</vt:lpstr>
      <vt:lpstr>Листоеды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Лимонница</dc:title>
  <dc:creator>1</dc:creator>
  <cp:lastModifiedBy>1</cp:lastModifiedBy>
  <cp:revision>1</cp:revision>
  <dcterms:created xsi:type="dcterms:W3CDTF">2015-02-10T16:36:47Z</dcterms:created>
  <dcterms:modified xsi:type="dcterms:W3CDTF">2015-02-10T16:39:21Z</dcterms:modified>
</cp:coreProperties>
</file>