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83" r:id="rId5"/>
    <p:sldId id="271" r:id="rId6"/>
    <p:sldId id="272" r:id="rId7"/>
    <p:sldId id="273" r:id="rId8"/>
    <p:sldId id="281" r:id="rId9"/>
    <p:sldId id="274" r:id="rId10"/>
    <p:sldId id="275" r:id="rId11"/>
    <p:sldId id="277" r:id="rId12"/>
    <p:sldId id="278" r:id="rId13"/>
    <p:sldId id="28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3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011564D-75E1-4BEE-827E-0CBEE4FCA7CC}" type="datetimeFigureOut">
              <a:rPr lang="ru-RU"/>
              <a:pPr>
                <a:defRPr/>
              </a:pPr>
              <a:t>14.11.2012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867561-D37A-45AE-BC7D-CF58BA7DC04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89488C9-4606-425E-A668-0D083E8FB301}" type="datetimeFigureOut">
              <a:rPr lang="ru-RU"/>
              <a:pPr>
                <a:defRPr/>
              </a:pPr>
              <a:t>14.11.2012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C8ABE3-529C-444E-88F9-B56959B9F5D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82BB931-F612-48A3-B7E9-504B5167ADEE}" type="datetimeFigureOut">
              <a:rPr lang="ru-RU"/>
              <a:pPr>
                <a:defRPr/>
              </a:pPr>
              <a:t>14.11.2012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02CE87-27D6-46FF-8E4A-91F56BD93C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90B0BDD-BED4-4924-98DC-BBCA975B3CB3}" type="datetimeFigureOut">
              <a:rPr lang="ru-RU"/>
              <a:pPr>
                <a:defRPr/>
              </a:pPr>
              <a:t>14.11.2012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5D2BC82-2DF1-445A-BE5B-28DE5B5D72E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46C49E90-E241-4CDD-9D0A-DFD441521923}" type="datetimeFigureOut">
              <a:rPr lang="ru-RU"/>
              <a:pPr>
                <a:defRPr/>
              </a:pPr>
              <a:t>14.11.2012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34DED0-1DC6-4B22-BC70-91EE320C5C9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C408CC0-753F-4A2F-AD8E-24671218B781}" type="datetimeFigureOut">
              <a:rPr lang="ru-RU"/>
              <a:pPr>
                <a:defRPr/>
              </a:pPr>
              <a:t>14.11.2012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49D1CED-3795-4680-AF8C-EBEBC54A116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F01B122E-6979-43D2-9D09-879F1C3E2A59}" type="datetimeFigureOut">
              <a:rPr lang="ru-RU"/>
              <a:pPr>
                <a:defRPr/>
              </a:pPr>
              <a:t>14.11.2012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0F28ED3-A06E-48C2-89D7-7B824AC21EE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AB0DAA8D-26B8-4044-9246-A49F0C521D6F}" type="datetimeFigureOut">
              <a:rPr lang="ru-RU"/>
              <a:pPr>
                <a:defRPr/>
              </a:pPr>
              <a:t>14.11.2012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236110C-8605-4961-BFDD-AB4FFC179D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114C76-9147-4E9F-A0C8-B37B349E884F}" type="datetimeFigureOut">
              <a:rPr lang="ru-RU"/>
              <a:pPr>
                <a:defRPr/>
              </a:pPr>
              <a:t>14.11.2012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F5B1D92-004C-47D3-BE07-001854180F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E1712B8-A663-42EC-B4D6-C81B3C964117}" type="datetimeFigureOut">
              <a:rPr lang="ru-RU"/>
              <a:pPr>
                <a:defRPr/>
              </a:pPr>
              <a:t>14.11.2012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12BCA83-C204-4C67-9077-E2C87E61F9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2310202-08BC-4CDF-88D0-512F53D37EFE}" type="datetimeFigureOut">
              <a:rPr lang="ru-RU"/>
              <a:pPr>
                <a:defRPr/>
              </a:pPr>
              <a:t>14.11.2012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8F4D97D-B5BF-4100-9A19-28910DB1214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40AC7159-7008-486D-B18A-FE68317A7349}" type="datetimeFigureOut">
              <a:rPr lang="ru-RU"/>
              <a:pPr>
                <a:defRPr/>
              </a:pPr>
              <a:t>14.11.2012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BDAC8573-B0E9-40D6-BA76-3C4460C099C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hkolazhizni.ru/archive/0/n-5949/"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hkolazhizni.ru/tag/%E1%F0%E0%E7%E8%EB%E8%FF/" TargetMode="Externa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hyperlink" Target="http://shkolazhizni.ru/archive/0/n-1209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kolazhizni.ru/tag/%E1%F0%E0%E7%E8%EB%E8%FF/" TargetMode="Externa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hyperlink" Target="http://shkolazhizni.ru/archive/0/n-1209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857250"/>
            <a:ext cx="7772400" cy="2743200"/>
          </a:xfrm>
        </p:spPr>
        <p:txBody>
          <a:bodyPr/>
          <a:lstStyle/>
          <a:p>
            <a:pPr eaLnBrk="1" hangingPunct="1"/>
            <a:r>
              <a:rPr lang="ru-RU" sz="6000" dirty="0" smtClean="0"/>
              <a:t>Необычные </a:t>
            </a:r>
            <a:r>
              <a:rPr lang="ru-RU" sz="6000" dirty="0" smtClean="0"/>
              <a:t>деревья</a:t>
            </a:r>
            <a:br>
              <a:rPr lang="ru-RU" sz="6000" dirty="0" smtClean="0"/>
            </a:br>
            <a:r>
              <a:rPr lang="ru-RU" sz="6000" dirty="0" smtClean="0"/>
              <a:t>мира</a:t>
            </a:r>
            <a:br>
              <a:rPr lang="ru-RU" sz="6000" dirty="0" smtClean="0"/>
            </a:br>
            <a:r>
              <a:rPr lang="ru-RU" sz="6000" dirty="0" smtClean="0"/>
              <a:t/>
            </a:r>
            <a:br>
              <a:rPr lang="ru-RU" sz="6000" dirty="0" smtClean="0"/>
            </a:br>
            <a:endParaRPr lang="ru-RU" sz="60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156" y="2510712"/>
            <a:ext cx="4700563" cy="365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3050"/>
            <a:ext cx="8186738" cy="584200"/>
          </a:xfrm>
        </p:spPr>
        <p:txBody>
          <a:bodyPr/>
          <a:lstStyle/>
          <a:p>
            <a:pPr algn="ctr" eaLnBrk="1" hangingPunct="1"/>
            <a:r>
              <a:rPr lang="ru-RU" sz="5400" smtClean="0"/>
              <a:t>Железное дерево</a:t>
            </a:r>
          </a:p>
        </p:txBody>
      </p:sp>
      <p:pic>
        <p:nvPicPr>
          <p:cNvPr id="25603" name="Picture 2"/>
          <p:cNvPicPr>
            <a:picLocks noGrp="1" noChangeAspect="1" noChangeArrowheads="1"/>
          </p:cNvPicPr>
          <p:nvPr>
            <p:ph idx="1"/>
          </p:nvPr>
        </p:nvPicPr>
        <p:blipFill>
          <a:blip r:embed="rId2" cstate="email"/>
          <a:srcRect/>
          <a:stretch>
            <a:fillRect/>
          </a:stretch>
        </p:blipFill>
        <p:spPr>
          <a:xfrm>
            <a:off x="4357688" y="1000125"/>
            <a:ext cx="4286250" cy="5643563"/>
          </a:xfrm>
        </p:spPr>
      </p:pic>
      <p:sp>
        <p:nvSpPr>
          <p:cNvPr id="25604" name="Текст 4"/>
          <p:cNvSpPr>
            <a:spLocks noGrp="1"/>
          </p:cNvSpPr>
          <p:nvPr>
            <p:ph type="body" sz="half" idx="2"/>
          </p:nvPr>
        </p:nvSpPr>
        <p:spPr>
          <a:xfrm>
            <a:off x="457200" y="1285875"/>
            <a:ext cx="3614738" cy="4840288"/>
          </a:xfrm>
        </p:spPr>
        <p:txBody>
          <a:bodyPr/>
          <a:lstStyle/>
          <a:p>
            <a:pPr algn="just" eaLnBrk="1" hangingPunct="1"/>
            <a:r>
              <a:rPr lang="ru-RU" sz="1600" smtClean="0"/>
              <a:t>     Деревья тверже железа растут в Азербайджане и в Иране, и называются </a:t>
            </a:r>
            <a:r>
              <a:rPr lang="ru-RU" sz="1600" b="1" smtClean="0"/>
              <a:t>темир-агач</a:t>
            </a:r>
            <a:r>
              <a:rPr lang="ru-RU" sz="1600" smtClean="0"/>
              <a:t> (дамирагач), что в переводе означает «железное дерево». </a:t>
            </a:r>
          </a:p>
          <a:p>
            <a:pPr algn="just" eaLnBrk="1" hangingPunct="1"/>
            <a:endParaRPr lang="ru-RU" sz="1600" smtClean="0"/>
          </a:p>
          <a:p>
            <a:pPr algn="just" eaLnBrk="1" hangingPunct="1"/>
            <a:r>
              <a:rPr lang="ru-RU" sz="1600" smtClean="0"/>
              <a:t>     Его древесина очень тяжелая, поэтому быстро тонет в воде.</a:t>
            </a:r>
          </a:p>
          <a:p>
            <a:pPr algn="just" eaLnBrk="1" hangingPunct="1"/>
            <a:endParaRPr lang="ru-RU" sz="1600" smtClean="0"/>
          </a:p>
          <a:p>
            <a:pPr algn="just" eaLnBrk="1" hangingPunct="1"/>
            <a:r>
              <a:rPr lang="ru-RU" sz="1600" smtClean="0"/>
              <a:t>     Оно интересно тем, что имеет свойство образовывать непроходимые чащи. Ветви соседних деревьев, которые касаются друг друга, сразу срастаются, и образуют причудливые сплетения. Темир-агач часто используют для сооружения живых ограждений, которые со временем становятся все более крепкими.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3050"/>
            <a:ext cx="8115300" cy="727075"/>
          </a:xfrm>
        </p:spPr>
        <p:txBody>
          <a:bodyPr/>
          <a:lstStyle/>
          <a:p>
            <a:pPr algn="ctr" eaLnBrk="1" hangingPunct="1"/>
            <a:r>
              <a:rPr lang="ru-RU" sz="4800" smtClean="0"/>
              <a:t>Молочное дерево</a:t>
            </a:r>
          </a:p>
        </p:txBody>
      </p:sp>
      <p:pic>
        <p:nvPicPr>
          <p:cNvPr id="27651" name="Picture 2"/>
          <p:cNvPicPr>
            <a:picLocks noGrp="1" noChangeAspect="1" noChangeArrowheads="1"/>
          </p:cNvPicPr>
          <p:nvPr>
            <p:ph idx="1"/>
          </p:nvPr>
        </p:nvPicPr>
        <p:blipFill>
          <a:blip r:embed="rId2" cstate="email"/>
          <a:srcRect/>
          <a:stretch>
            <a:fillRect/>
          </a:stretch>
        </p:blipFill>
        <p:spPr>
          <a:xfrm>
            <a:off x="4625975" y="1285875"/>
            <a:ext cx="4017963" cy="5357813"/>
          </a:xfrm>
        </p:spPr>
      </p:pic>
      <p:sp>
        <p:nvSpPr>
          <p:cNvPr id="27652" name="Текст 4"/>
          <p:cNvSpPr>
            <a:spLocks noGrp="1"/>
          </p:cNvSpPr>
          <p:nvPr>
            <p:ph type="body" sz="half" idx="2"/>
          </p:nvPr>
        </p:nvSpPr>
        <p:spPr/>
        <p:txBody>
          <a:bodyPr/>
          <a:lstStyle/>
          <a:p>
            <a:pPr eaLnBrk="1" hangingPunct="1"/>
            <a:r>
              <a:rPr lang="ru-RU" b="1" smtClean="0"/>
              <a:t>«Молочные» деревья</a:t>
            </a:r>
            <a:r>
              <a:rPr lang="ru-RU" smtClean="0"/>
              <a:t> растут в странах Центральной и Южной Америки. Это невысокие деревья с блестящими и толстыми листьями с несъедобными плодами. Местные жители употребляют сок этого растения как </a:t>
            </a:r>
            <a:r>
              <a:rPr lang="ru-RU" u="sng" smtClean="0">
                <a:hlinkClick r:id="rId3" tooltip="Статья &quot;Полезно ли молоко?&quot; "/>
              </a:rPr>
              <a:t>молоко</a:t>
            </a:r>
            <a:r>
              <a:rPr lang="ru-RU" smtClean="0"/>
              <a:t>. Но вытекает оно из дерева достаточно медленно: из одного надреза за 1 час вытекает 1 литр сока. К тому же употреблять этот напиток нужно сразу, так как он быстро портится. При испарении из сока выделяется воск, из которого местные жители делают свечи. Кроме всего, древесина из этих деревьев прекрасно подходит в качестве строительного материала.</a:t>
            </a:r>
            <a:br>
              <a:rPr lang="ru-RU" smtClean="0"/>
            </a:br>
            <a:r>
              <a:rPr lang="ru-RU" smtClean="0"/>
              <a:t/>
            </a:r>
            <a:br>
              <a:rPr lang="ru-RU" smtClean="0"/>
            </a:br>
            <a:endParaRPr lang="ru-RU"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3050"/>
            <a:ext cx="8186738" cy="584200"/>
          </a:xfrm>
        </p:spPr>
        <p:txBody>
          <a:bodyPr/>
          <a:lstStyle/>
          <a:p>
            <a:pPr algn="ctr" eaLnBrk="1" hangingPunct="1"/>
            <a:r>
              <a:rPr lang="ru-RU" sz="2800" smtClean="0"/>
              <a:t>«Хлопчатобумажные» или «шерстяные» деревья </a:t>
            </a:r>
          </a:p>
        </p:txBody>
      </p:sp>
      <p:pic>
        <p:nvPicPr>
          <p:cNvPr id="28675" name="Picture 2"/>
          <p:cNvPicPr>
            <a:picLocks noGrp="1" noChangeAspect="1" noChangeArrowheads="1"/>
          </p:cNvPicPr>
          <p:nvPr>
            <p:ph idx="1"/>
          </p:nvPr>
        </p:nvPicPr>
        <p:blipFill>
          <a:blip r:embed="rId2"/>
          <a:srcRect/>
          <a:stretch>
            <a:fillRect/>
          </a:stretch>
        </p:blipFill>
        <p:spPr>
          <a:xfrm>
            <a:off x="3643313" y="1643063"/>
            <a:ext cx="5357812" cy="4368800"/>
          </a:xfrm>
        </p:spPr>
      </p:pic>
      <p:sp>
        <p:nvSpPr>
          <p:cNvPr id="28676" name="Текст 3"/>
          <p:cNvSpPr>
            <a:spLocks noGrp="1"/>
          </p:cNvSpPr>
          <p:nvPr>
            <p:ph type="body" sz="half" idx="2"/>
          </p:nvPr>
        </p:nvSpPr>
        <p:spPr/>
        <p:txBody>
          <a:bodyPr/>
          <a:lstStyle/>
          <a:p>
            <a:pPr eaLnBrk="1" hangingPunct="1"/>
            <a:r>
              <a:rPr lang="ru-RU" smtClean="0"/>
              <a:t>В </a:t>
            </a:r>
            <a:r>
              <a:rPr lang="ru-RU" u="sng" smtClean="0">
                <a:hlinkClick r:id="rId3" tooltip="Статьи по теме &quot;бразилия&quot; "/>
              </a:rPr>
              <a:t>Бразилии</a:t>
            </a:r>
            <a:r>
              <a:rPr lang="ru-RU" smtClean="0"/>
              <a:t> растут деревья, которые очень похожи на большие кадки высотой в 20 метров, называются они </a:t>
            </a:r>
            <a:r>
              <a:rPr lang="ru-RU" b="1" smtClean="0"/>
              <a:t>«хлопчатобумажными»</a:t>
            </a:r>
            <a:r>
              <a:rPr lang="ru-RU" smtClean="0"/>
              <a:t> или </a:t>
            </a:r>
            <a:r>
              <a:rPr lang="ru-RU" b="1" smtClean="0"/>
              <a:t>«шерстяными» деревьями</a:t>
            </a:r>
            <a:r>
              <a:rPr lang="ru-RU" smtClean="0"/>
              <a:t>. В период цветения ветви, которые отходят от верхней суженной части «кадки», покрываются большим количеством </a:t>
            </a:r>
            <a:r>
              <a:rPr lang="ru-RU" u="sng" smtClean="0">
                <a:hlinkClick r:id="rId4" tooltip="Статья &quot;Как вырастить цветки-фонарики?&quot; "/>
              </a:rPr>
              <a:t>красивых цветов</a:t>
            </a:r>
            <a:r>
              <a:rPr lang="ru-RU" smtClean="0"/>
              <a:t>. Семена «хлопчатобумажного» дерева рассеиваются с помощью ветра. К каждому семечку присоединен «парашютик», который помогает держаться ему в воздухе и с легкостью преодолевать большие расстояния. Люди собирают семена с этого оригинального дерева и отделяют волокна «парашютов», а затем изготовляют из них ткань.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3050"/>
            <a:ext cx="8186738" cy="584200"/>
          </a:xfrm>
        </p:spPr>
        <p:txBody>
          <a:bodyPr/>
          <a:lstStyle/>
          <a:p>
            <a:pPr algn="ctr" eaLnBrk="1" hangingPunct="1"/>
            <a:r>
              <a:rPr lang="ru-RU" sz="2800" smtClean="0"/>
              <a:t>«Хлопчатобумажные» или «шерстяные» деревья </a:t>
            </a:r>
          </a:p>
        </p:txBody>
      </p:sp>
      <p:pic>
        <p:nvPicPr>
          <p:cNvPr id="28675" name="Picture 2"/>
          <p:cNvPicPr>
            <a:picLocks noGrp="1" noChangeAspect="1" noChangeArrowheads="1"/>
          </p:cNvPicPr>
          <p:nvPr>
            <p:ph idx="1"/>
          </p:nvPr>
        </p:nvPicPr>
        <p:blipFill>
          <a:blip r:embed="rId2"/>
          <a:srcRect/>
          <a:stretch>
            <a:fillRect/>
          </a:stretch>
        </p:blipFill>
        <p:spPr>
          <a:xfrm>
            <a:off x="3643313" y="1643063"/>
            <a:ext cx="5357812" cy="4368800"/>
          </a:xfrm>
        </p:spPr>
      </p:pic>
      <p:sp>
        <p:nvSpPr>
          <p:cNvPr id="28676" name="Текст 3"/>
          <p:cNvSpPr>
            <a:spLocks noGrp="1"/>
          </p:cNvSpPr>
          <p:nvPr>
            <p:ph type="body" sz="half" idx="2"/>
          </p:nvPr>
        </p:nvSpPr>
        <p:spPr/>
        <p:txBody>
          <a:bodyPr/>
          <a:lstStyle/>
          <a:p>
            <a:pPr eaLnBrk="1" hangingPunct="1"/>
            <a:r>
              <a:rPr lang="ru-RU" smtClean="0"/>
              <a:t>В </a:t>
            </a:r>
            <a:r>
              <a:rPr lang="ru-RU" u="sng" smtClean="0">
                <a:hlinkClick r:id="rId3" tooltip="Статьи по теме &quot;бразилия&quot; "/>
              </a:rPr>
              <a:t>Бразилии</a:t>
            </a:r>
            <a:r>
              <a:rPr lang="ru-RU" smtClean="0"/>
              <a:t> растут деревья, которые очень похожи на большие кадки высотой в 20 метров, называются они </a:t>
            </a:r>
            <a:r>
              <a:rPr lang="ru-RU" b="1" smtClean="0"/>
              <a:t>«хлопчатобумажными»</a:t>
            </a:r>
            <a:r>
              <a:rPr lang="ru-RU" smtClean="0"/>
              <a:t> или </a:t>
            </a:r>
            <a:r>
              <a:rPr lang="ru-RU" b="1" smtClean="0"/>
              <a:t>«шерстяными» деревьями</a:t>
            </a:r>
            <a:r>
              <a:rPr lang="ru-RU" smtClean="0"/>
              <a:t>. В период цветения ветви, которые отходят от верхней суженной части «кадки», покрываются большим количеством </a:t>
            </a:r>
            <a:r>
              <a:rPr lang="ru-RU" u="sng" smtClean="0">
                <a:hlinkClick r:id="rId4" tooltip="Статья &quot;Как вырастить цветки-фонарики?&quot; "/>
              </a:rPr>
              <a:t>красивых цветов</a:t>
            </a:r>
            <a:r>
              <a:rPr lang="ru-RU" smtClean="0"/>
              <a:t>. Семена «хлопчатобумажного» дерева рассеиваются с помощью ветра. К каждому семечку присоединен «парашютик», который помогает держаться ему в воздухе и с легкостью преодолевать большие расстояния. Люди собирают семена с этого оригинального дерева и отделяют волокна «парашютов», а затем изготовляют из них ткань.</a:t>
            </a:r>
          </a:p>
        </p:txBody>
      </p:sp>
    </p:spTree>
    <p:extLst>
      <p:ext uri="{BB962C8B-B14F-4D97-AF65-F5344CB8AC3E}">
        <p14:creationId xmlns:p14="http://schemas.microsoft.com/office/powerpoint/2010/main" val="428853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r" eaLnBrk="1" hangingPunct="1"/>
            <a:r>
              <a:rPr lang="ru-RU" dirty="0" smtClean="0"/>
              <a:t>Гигантский бамбук – </a:t>
            </a:r>
            <a:br>
              <a:rPr lang="ru-RU" dirty="0" smtClean="0"/>
            </a:br>
            <a:r>
              <a:rPr lang="ru-RU" sz="1600" dirty="0" smtClean="0"/>
              <a:t>может вырасти до 7 метров за 2 недели</a:t>
            </a:r>
          </a:p>
        </p:txBody>
      </p:sp>
      <p:pic>
        <p:nvPicPr>
          <p:cNvPr id="15363" name="Picture 2"/>
          <p:cNvPicPr>
            <a:picLocks noGrp="1" noChangeAspect="1" noChangeArrowheads="1"/>
          </p:cNvPicPr>
          <p:nvPr>
            <p:ph idx="1"/>
          </p:nvPr>
        </p:nvPicPr>
        <p:blipFill>
          <a:blip r:embed="rId2"/>
          <a:srcRect/>
          <a:stretch>
            <a:fillRect/>
          </a:stretch>
        </p:blipFill>
        <p:spPr>
          <a:xfrm>
            <a:off x="500063" y="0"/>
            <a:ext cx="2357437" cy="6858000"/>
          </a:xfrm>
        </p:spPr>
      </p:pic>
      <p:pic>
        <p:nvPicPr>
          <p:cNvPr id="15364" name="Picture 3"/>
          <p:cNvPicPr>
            <a:picLocks noChangeAspect="1" noChangeArrowheads="1"/>
          </p:cNvPicPr>
          <p:nvPr/>
        </p:nvPicPr>
        <p:blipFill>
          <a:blip r:embed="rId3"/>
          <a:srcRect/>
          <a:stretch>
            <a:fillRect/>
          </a:stretch>
        </p:blipFill>
        <p:spPr bwMode="auto">
          <a:xfrm>
            <a:off x="4071938" y="1571625"/>
            <a:ext cx="4286250" cy="528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r>
              <a:rPr lang="ru-RU" dirty="0" smtClean="0"/>
              <a:t>Баобаб</a:t>
            </a:r>
            <a:endParaRPr lang="ru-RU" sz="2200" dirty="0" smtClean="0"/>
          </a:p>
        </p:txBody>
      </p:sp>
      <p:pic>
        <p:nvPicPr>
          <p:cNvPr id="1028" name="Picture 4" descr="&amp;Bcy;&amp;acy;&amp;ocy;&amp;bcy;&amp;acy;&amp;b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7" name="Текст 4"/>
          <p:cNvSpPr txBox="1">
            <a:spLocks/>
          </p:cNvSpPr>
          <p:nvPr/>
        </p:nvSpPr>
        <p:spPr>
          <a:xfrm>
            <a:off x="6103121" y="1124744"/>
            <a:ext cx="3008313" cy="46910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ru-RU" sz="1600" dirty="0"/>
              <a:t>Родиной баобаба считается </a:t>
            </a:r>
            <a:r>
              <a:rPr lang="ru-RU" sz="1600" dirty="0" smtClean="0"/>
              <a:t>Мадагаскар</a:t>
            </a:r>
          </a:p>
          <a:p>
            <a:pPr eaLnBrk="1" hangingPunct="1"/>
            <a:endParaRPr lang="ru-RU" sz="1600" dirty="0" smtClean="0"/>
          </a:p>
        </p:txBody>
      </p:sp>
      <p:sp>
        <p:nvSpPr>
          <p:cNvPr id="8" name="Прямоугольник 7"/>
          <p:cNvSpPr/>
          <p:nvPr/>
        </p:nvSpPr>
        <p:spPr>
          <a:xfrm>
            <a:off x="6405690" y="1795840"/>
            <a:ext cx="2705744" cy="4524315"/>
          </a:xfrm>
          <a:prstGeom prst="rect">
            <a:avLst/>
          </a:prstGeom>
        </p:spPr>
        <p:txBody>
          <a:bodyPr wrap="square">
            <a:spAutoFit/>
          </a:bodyPr>
          <a:lstStyle/>
          <a:p>
            <a:r>
              <a:rPr lang="ru-RU" dirty="0"/>
              <a:t>Удивительный баобаб или "обезьянье хлебное дерево" может вырасти до 30 м в высоту и 11 м в ширину</a:t>
            </a:r>
            <a:r>
              <a:rPr lang="ru-RU" dirty="0" smtClean="0"/>
              <a:t>.</a:t>
            </a:r>
            <a:r>
              <a:rPr lang="ru-RU" dirty="0"/>
              <a:t> Дерево баобаба может вместить до 120000 л воды, чтобы пережить тяжелые условия засухи. Некоторые стволы настолько большие, что внутри дерева живут люди. </a:t>
            </a:r>
            <a:br>
              <a:rPr lang="ru-RU" dirty="0"/>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r>
              <a:rPr lang="ru-RU" smtClean="0"/>
              <a:t>Секвойя – </a:t>
            </a:r>
            <a:r>
              <a:rPr lang="ru-RU" sz="2200" smtClean="0"/>
              <a:t>это растение вырастает на Земле выше всех - </a:t>
            </a:r>
            <a:r>
              <a:rPr lang="ru-RU" sz="2400" smtClean="0"/>
              <a:t>115,5 метров </a:t>
            </a:r>
            <a:endParaRPr lang="ru-RU" sz="2200" smtClean="0"/>
          </a:p>
        </p:txBody>
      </p:sp>
      <p:pic>
        <p:nvPicPr>
          <p:cNvPr id="16387" name="Picture 2"/>
          <p:cNvPicPr>
            <a:picLocks noGrp="1" noChangeAspect="1" noChangeArrowheads="1"/>
          </p:cNvPicPr>
          <p:nvPr>
            <p:ph idx="1"/>
          </p:nvPr>
        </p:nvPicPr>
        <p:blipFill>
          <a:blip r:embed="rId2"/>
          <a:srcRect/>
          <a:stretch>
            <a:fillRect/>
          </a:stretch>
        </p:blipFill>
        <p:spPr>
          <a:xfrm>
            <a:off x="500063" y="1428750"/>
            <a:ext cx="2928937" cy="5072063"/>
          </a:xfrm>
        </p:spPr>
      </p:pic>
      <p:pic>
        <p:nvPicPr>
          <p:cNvPr id="16388" name="Picture 3"/>
          <p:cNvPicPr>
            <a:picLocks noChangeAspect="1" noChangeArrowheads="1"/>
          </p:cNvPicPr>
          <p:nvPr/>
        </p:nvPicPr>
        <p:blipFill>
          <a:blip r:embed="rId3"/>
          <a:srcRect/>
          <a:stretch>
            <a:fillRect/>
          </a:stretch>
        </p:blipFill>
        <p:spPr bwMode="auto">
          <a:xfrm>
            <a:off x="5072063" y="1357313"/>
            <a:ext cx="3286125" cy="5119687"/>
          </a:xfrm>
          <a:prstGeom prst="rect">
            <a:avLst/>
          </a:prstGeom>
          <a:noFill/>
          <a:ln w="9525">
            <a:noFill/>
            <a:miter lim="800000"/>
            <a:headEnd/>
            <a:tailEnd/>
          </a:ln>
        </p:spPr>
      </p:pic>
    </p:spTree>
    <p:extLst>
      <p:ext uri="{BB962C8B-B14F-4D97-AF65-F5344CB8AC3E}">
        <p14:creationId xmlns:p14="http://schemas.microsoft.com/office/powerpoint/2010/main" val="15316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14313"/>
            <a:ext cx="7972425" cy="928687"/>
          </a:xfrm>
        </p:spPr>
        <p:txBody>
          <a:bodyPr/>
          <a:lstStyle/>
          <a:p>
            <a:pPr eaLnBrk="1" hangingPunct="1"/>
            <a:r>
              <a:rPr lang="ru-RU" sz="3600" smtClean="0"/>
              <a:t>Баньян: </a:t>
            </a:r>
            <a:r>
              <a:rPr lang="ru-RU" sz="3200" smtClean="0"/>
              <a:t>дерево, под которым можно долго гулять!</a:t>
            </a:r>
          </a:p>
        </p:txBody>
      </p:sp>
      <p:pic>
        <p:nvPicPr>
          <p:cNvPr id="17411" name="Picture 2"/>
          <p:cNvPicPr>
            <a:picLocks noGrp="1" noChangeAspect="1" noChangeArrowheads="1"/>
          </p:cNvPicPr>
          <p:nvPr>
            <p:ph idx="1"/>
          </p:nvPr>
        </p:nvPicPr>
        <p:blipFill>
          <a:blip r:embed="rId2"/>
          <a:srcRect/>
          <a:stretch>
            <a:fillRect/>
          </a:stretch>
        </p:blipFill>
        <p:spPr>
          <a:xfrm>
            <a:off x="3571875" y="1857375"/>
            <a:ext cx="5357813" cy="3786188"/>
          </a:xfrm>
        </p:spPr>
      </p:pic>
      <p:sp>
        <p:nvSpPr>
          <p:cNvPr id="17412" name="Текст 4"/>
          <p:cNvSpPr>
            <a:spLocks noGrp="1"/>
          </p:cNvSpPr>
          <p:nvPr>
            <p:ph type="body" sz="half" idx="2"/>
          </p:nvPr>
        </p:nvSpPr>
        <p:spPr/>
        <p:txBody>
          <a:bodyPr/>
          <a:lstStyle/>
          <a:p>
            <a:pPr eaLnBrk="1" hangingPunct="1"/>
            <a:r>
              <a:rPr lang="ru-RU" dirty="0" err="1" smtClean="0"/>
              <a:t>Баньян,начинает</a:t>
            </a:r>
            <a:r>
              <a:rPr lang="ru-RU" dirty="0" smtClean="0"/>
              <a:t> свою жизнь как эпифит, на другом дереве. Обосновавшись на нем, он выпускает воздушные корни, тянущиеся к земле. Эти корни, утолщаясь, превращаются во множество стволов, поддерживающих тяжелые ветви баньяна. Старые его экземпляры могут достигать 30 м в высоту и занимать площадь в несколько гектаров. Выглядит это как целый лес. но на самом деле весь "лес" состоит из одного-единственного дерева.</a:t>
            </a:r>
          </a:p>
          <a:p>
            <a:pPr eaLnBrk="1" hangingPunct="1"/>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8229600" cy="796925"/>
          </a:xfrm>
        </p:spPr>
        <p:txBody>
          <a:bodyPr/>
          <a:lstStyle/>
          <a:p>
            <a:pPr eaLnBrk="1" hangingPunct="1"/>
            <a:r>
              <a:rPr lang="ru-RU" b="1" smtClean="0"/>
              <a:t>Дерево-лес</a:t>
            </a:r>
          </a:p>
        </p:txBody>
      </p:sp>
      <p:pic>
        <p:nvPicPr>
          <p:cNvPr id="18435" name="Picture 3"/>
          <p:cNvPicPr>
            <a:picLocks noGrp="1" noChangeAspect="1" noChangeArrowheads="1"/>
          </p:cNvPicPr>
          <p:nvPr>
            <p:ph idx="1"/>
          </p:nvPr>
        </p:nvPicPr>
        <p:blipFill>
          <a:blip r:embed="rId2"/>
          <a:srcRect/>
          <a:stretch>
            <a:fillRect/>
          </a:stretch>
        </p:blipFill>
        <p:spPr>
          <a:xfrm>
            <a:off x="571500" y="1500188"/>
            <a:ext cx="7929563" cy="50720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214438" y="273050"/>
            <a:ext cx="6715125" cy="1162050"/>
          </a:xfrm>
        </p:spPr>
        <p:txBody>
          <a:bodyPr/>
          <a:lstStyle/>
          <a:p>
            <a:pPr algn="ctr" eaLnBrk="1" hangingPunct="1"/>
            <a:r>
              <a:rPr lang="ru-RU" sz="4800" smtClean="0"/>
              <a:t>Колбасное дерево</a:t>
            </a:r>
          </a:p>
        </p:txBody>
      </p:sp>
      <p:pic>
        <p:nvPicPr>
          <p:cNvPr id="20483" name="Picture 2"/>
          <p:cNvPicPr>
            <a:picLocks noGrp="1" noChangeAspect="1" noChangeArrowheads="1"/>
          </p:cNvPicPr>
          <p:nvPr>
            <p:ph idx="1"/>
          </p:nvPr>
        </p:nvPicPr>
        <p:blipFill>
          <a:blip r:embed="rId2"/>
          <a:srcRect/>
          <a:stretch>
            <a:fillRect/>
          </a:stretch>
        </p:blipFill>
        <p:spPr>
          <a:xfrm>
            <a:off x="4357688" y="1571625"/>
            <a:ext cx="3643312" cy="5000625"/>
          </a:xfrm>
        </p:spPr>
      </p:pic>
      <p:sp>
        <p:nvSpPr>
          <p:cNvPr id="20484" name="Текст 4"/>
          <p:cNvSpPr>
            <a:spLocks noGrp="1"/>
          </p:cNvSpPr>
          <p:nvPr>
            <p:ph type="body" sz="half" idx="2"/>
          </p:nvPr>
        </p:nvSpPr>
        <p:spPr>
          <a:xfrm>
            <a:off x="457200" y="1500188"/>
            <a:ext cx="3008313" cy="4625975"/>
          </a:xfrm>
        </p:spPr>
        <p:txBody>
          <a:bodyPr/>
          <a:lstStyle/>
          <a:p>
            <a:pPr eaLnBrk="1" hangingPunct="1"/>
            <a:r>
              <a:rPr lang="ru-RU" sz="1600" smtClean="0"/>
              <a:t>На территории экваториальной Африки на высоких деревьях растут несъедобные плоды, которые очень напоминают ливерную колбасу. </a:t>
            </a:r>
          </a:p>
          <a:p>
            <a:pPr eaLnBrk="1" hangingPunct="1"/>
            <a:r>
              <a:rPr lang="ru-RU" sz="1600" smtClean="0"/>
              <a:t>Плоды кигелии совершенно несъедобны. Увесистые колбаски могут достигать в длину полуметра, но едят их разве что гиппопотамы, и попугаи выковыривают семена. </a:t>
            </a:r>
          </a:p>
          <a:p>
            <a:pPr eaLnBrk="1" hangingPunct="1"/>
            <a:r>
              <a:rPr lang="ru-RU" sz="1600" smtClean="0"/>
              <a:t>Из их плодов местные жители изготавливают украшения, посуду и чашки. Иногда плоды разрисовывают и подвешивают к потолку в качестве амулетов.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274638"/>
            <a:ext cx="8229600" cy="654050"/>
          </a:xfrm>
        </p:spPr>
        <p:txBody>
          <a:bodyPr/>
          <a:lstStyle/>
          <a:p>
            <a:pPr eaLnBrk="1" hangingPunct="1"/>
            <a:r>
              <a:rPr lang="ru-RU" smtClean="0"/>
              <a:t>Колбасное дерево</a:t>
            </a:r>
          </a:p>
        </p:txBody>
      </p:sp>
      <p:pic>
        <p:nvPicPr>
          <p:cNvPr id="21507" name="Picture 2"/>
          <p:cNvPicPr>
            <a:picLocks noGrp="1" noChangeAspect="1" noChangeArrowheads="1"/>
          </p:cNvPicPr>
          <p:nvPr>
            <p:ph idx="1"/>
          </p:nvPr>
        </p:nvPicPr>
        <p:blipFill>
          <a:blip r:embed="rId2"/>
          <a:srcRect/>
          <a:stretch>
            <a:fillRect/>
          </a:stretch>
        </p:blipFill>
        <p:spPr>
          <a:xfrm>
            <a:off x="1071563" y="1214438"/>
            <a:ext cx="7072312" cy="54292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3050"/>
            <a:ext cx="8186738" cy="727075"/>
          </a:xfrm>
        </p:spPr>
        <p:txBody>
          <a:bodyPr/>
          <a:lstStyle/>
          <a:p>
            <a:pPr algn="ctr" eaLnBrk="1" hangingPunct="1"/>
            <a:r>
              <a:rPr lang="ru-RU" sz="4400" smtClean="0"/>
              <a:t>Дерево- «колодец»</a:t>
            </a:r>
          </a:p>
        </p:txBody>
      </p:sp>
      <p:pic>
        <p:nvPicPr>
          <p:cNvPr id="23555" name="Picture 3"/>
          <p:cNvPicPr>
            <a:picLocks noGrp="1" noChangeAspect="1" noChangeArrowheads="1"/>
          </p:cNvPicPr>
          <p:nvPr>
            <p:ph idx="1"/>
          </p:nvPr>
        </p:nvPicPr>
        <p:blipFill>
          <a:blip r:embed="rId2"/>
          <a:srcRect/>
          <a:stretch>
            <a:fillRect/>
          </a:stretch>
        </p:blipFill>
        <p:spPr>
          <a:xfrm>
            <a:off x="4429125" y="1143000"/>
            <a:ext cx="4171950" cy="5715000"/>
          </a:xfrm>
        </p:spPr>
      </p:pic>
      <p:sp>
        <p:nvSpPr>
          <p:cNvPr id="23556" name="Текст 6"/>
          <p:cNvSpPr>
            <a:spLocks noGrp="1"/>
          </p:cNvSpPr>
          <p:nvPr>
            <p:ph type="body" sz="half" idx="2"/>
          </p:nvPr>
        </p:nvSpPr>
        <p:spPr/>
        <p:txBody>
          <a:bodyPr/>
          <a:lstStyle/>
          <a:p>
            <a:pPr eaLnBrk="1" hangingPunct="1"/>
            <a:r>
              <a:rPr lang="ru-RU" sz="1600" smtClean="0"/>
              <a:t>Это дерево можно увидеть в засушливых районах острова Мадагаскар. У этого невысокого дерева (4 м) нет ветвей, а огромные листья растут из ствола. Они свернуты трубочкой и имеют длину 7 метров. В середине трубочки находится чистая и прохладная вода, которую растение получает из почвы. В таком дереве может находиться до 25 литров воды.</a:t>
            </a:r>
          </a:p>
          <a:p>
            <a:pPr eaLnBrk="1" hangingPunct="1"/>
            <a:endParaRPr lang="ru-RU" sz="1600" smtClean="0"/>
          </a:p>
        </p:txBody>
      </p:sp>
    </p:spTree>
  </p:cSld>
  <p:clrMapOvr>
    <a:masterClrMapping/>
  </p:clrMapOvr>
</p:sld>
</file>

<file path=ppt/theme/theme1.xml><?xml version="1.0" encoding="utf-8"?>
<a:theme xmlns:a="http://schemas.openxmlformats.org/drawingml/2006/main" name="Ландшафт">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Ландшафт</Template>
  <TotalTime>330</TotalTime>
  <Words>679</Words>
  <Application>Microsoft Office PowerPoint</Application>
  <PresentationFormat>Экран (4:3)</PresentationFormat>
  <Paragraphs>28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Ландшафт</vt:lpstr>
      <vt:lpstr>Необычные деревья мира  </vt:lpstr>
      <vt:lpstr>Гигантский бамбук –  может вырасти до 7 метров за 2 недели</vt:lpstr>
      <vt:lpstr>Баобаб</vt:lpstr>
      <vt:lpstr>Секвойя – это растение вырастает на Земле выше всех - 115,5 метров </vt:lpstr>
      <vt:lpstr>Баньян: дерево, под которым можно долго гулять!</vt:lpstr>
      <vt:lpstr>Дерево-лес</vt:lpstr>
      <vt:lpstr>Колбасное дерево</vt:lpstr>
      <vt:lpstr>Колбасное дерево</vt:lpstr>
      <vt:lpstr>Дерево- «колодец»</vt:lpstr>
      <vt:lpstr>Железное дерево</vt:lpstr>
      <vt:lpstr>Молочное дерево</vt:lpstr>
      <vt:lpstr>«Хлопчатобумажные» или «шерстяные» деревья </vt:lpstr>
      <vt:lpstr>«Хлопчатобумажные» или «шерстяные» деревья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Необычные деревья</dc:title>
  <dc:creator>Uzer</dc:creator>
  <cp:lastModifiedBy>User</cp:lastModifiedBy>
  <cp:revision>40</cp:revision>
  <dcterms:created xsi:type="dcterms:W3CDTF">2009-11-17T14:35:04Z</dcterms:created>
  <dcterms:modified xsi:type="dcterms:W3CDTF">2012-11-14T15:49:01Z</dcterms:modified>
</cp:coreProperties>
</file>