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47CD-B97F-4027-B107-763393823B8F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E5CE-1F76-402B-AFF9-182779B5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F47-67B1-4D73-9C01-35664C98B1B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3CE4-6BB7-49BA-A38D-6C0840EF2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61E4-04CB-4F82-A035-68A9968EB5C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65F8-853E-403D-8B43-5BAD65948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6A08-3439-4A2F-A02A-0E27A5A20397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38A6-7A54-494A-A1F2-8FEF701C9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E79D-6584-4E19-8F24-D9887010719F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2FEB-5E47-41C8-86C5-B9306ED1C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305D-AE2B-4524-8D37-F2D80ECFB5A4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9C8E-8DCE-4B05-B2C9-782D1E41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FDCF-AD38-4C7E-B1CB-2D1665466E58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F5B3-5EE3-4671-BCB3-A2BF097B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3E9D-7F57-4350-9A35-4AC9AC9E60B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18C3-71D1-4772-B103-E1DE44636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9789-F0B8-4AC7-A47D-7CC120EC04B0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EB19-E506-4A60-9E44-25A2AB36E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A07C-06E1-4628-AC91-39C950FFE11E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B2F6-94F4-44A5-9707-3E409BE23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F66B-E9E9-450A-AC56-A5CD94FD52C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6E9A-C755-4361-A2E3-9CDEBDBF9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FD233-05E6-440A-8E76-836BD817151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604D3-DCE8-41F4-9D03-F83C0F37A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313" y="2071688"/>
            <a:ext cx="65722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  <a:cs typeface="+mn-cs"/>
              </a:rPr>
              <a:t>Интеграция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  <a:cs typeface="+mn-cs"/>
              </a:rPr>
              <a:t>образовательных областей «Художественное творчество» и «Коммуникация»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www.tvoyrebenok.ru/images/presentation/nice/b/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2500306"/>
            <a:ext cx="508939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педагог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дополнительного образования 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Мальцева Марианна Сергеевна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г.Покачи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Тюменская область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voyrebenok.ru/images/presentation/color/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571500" y="2214563"/>
            <a:ext cx="8172450" cy="46434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b="1" smtClean="0">
                <a:solidFill>
                  <a:srgbClr val="FFFF00"/>
                </a:solidFill>
                <a:latin typeface="AGReverance" pitchFamily="2" charset="0"/>
              </a:rPr>
              <a:t>«Творчество-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новое».</a:t>
            </a:r>
            <a:br>
              <a:rPr lang="ru-RU" b="1" smtClean="0">
                <a:solidFill>
                  <a:srgbClr val="FFFF00"/>
                </a:solidFill>
                <a:latin typeface="AGReverance" pitchFamily="2" charset="0"/>
              </a:rPr>
            </a:br>
            <a:r>
              <a:rPr lang="ru-RU" b="1" smtClean="0">
                <a:solidFill>
                  <a:srgbClr val="FFFF00"/>
                </a:solidFill>
                <a:latin typeface="AGReverance" pitchFamily="2" charset="0"/>
              </a:rPr>
              <a:t>			Л.С. Выготский </a:t>
            </a:r>
            <a:br>
              <a:rPr lang="ru-RU" b="1" smtClean="0">
                <a:solidFill>
                  <a:srgbClr val="FFFF00"/>
                </a:solidFill>
                <a:latin typeface="AGReverance" pitchFamily="2" charset="0"/>
              </a:rPr>
            </a:br>
            <a:endParaRPr lang="ru-RU" b="1" smtClean="0">
              <a:solidFill>
                <a:srgbClr val="FFFF00"/>
              </a:solidFill>
              <a:latin typeface="AGReverance" pitchFamily="2" charset="0"/>
            </a:endParaRPr>
          </a:p>
        </p:txBody>
      </p:sp>
    </p:spTree>
  </p:cSld>
  <p:clrMapOvr>
    <a:masterClrMapping/>
  </p:clrMapOvr>
  <p:transition spd="med" advClick="0" advTm="5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34254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214313"/>
            <a:ext cx="84296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GReverance" pitchFamily="2" charset="0"/>
                <a:cs typeface="+mn-cs"/>
              </a:rPr>
              <a:t>Цель: </a:t>
            </a:r>
            <a:r>
              <a:rPr lang="ru-RU" sz="2000" b="1" dirty="0">
                <a:latin typeface="AGReverance" pitchFamily="2" charset="0"/>
                <a:cs typeface="+mn-cs"/>
              </a:rPr>
              <a:t>Развитие творческих, художественно–эстетических, способностей, творческого воображения. Совершенствование навыков рисования. Создавать новое, используя нетрадиционные техники изображения.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GReverance" pitchFamily="2" charset="0"/>
                <a:cs typeface="+mn-cs"/>
              </a:rPr>
              <a:t>Задачи: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1. Формировать у детей художественно – творческие способности и активность в достижении цели.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2. Развивать свободу изобразительных движений руки, плавность, ритм движений.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3. Развивать речь и творческое воображение.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4. Развивать представления о цвете и его оттенках.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5. Обучать детей техническим навыкам и умениям, от которых зависит качество и разнообразие изображаемых ребенком образов и объектов. Вызывать положительное, эмоциональное отношение к рисованию.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6. Обучить техническим, изобразительным навыкам и умениям в нетрадиционной технике.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7. Видеть красоту созданного изображения.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8. Расширять знания об изобразительном искусстве, обогащать представление о предметах и явлениях действительности.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GReverance" pitchFamily="2" charset="0"/>
                <a:cs typeface="+mn-cs"/>
              </a:rPr>
              <a:t>9. Формировать свободное владение изобразительными материалами. </a:t>
            </a:r>
            <a:endParaRPr lang="ru-RU" sz="2000" b="1" dirty="0">
              <a:latin typeface="AGReverance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voyrebenok.ru/images/presentation/color/b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500063"/>
          <a:ext cx="8643966" cy="622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83"/>
                <a:gridCol w="4321983"/>
              </a:tblGrid>
              <a:tr h="5652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 интеграции образовательной  области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«Художественное творчество»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821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задачам и содержанию психолого-педагогической работы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средствам организации и оптимизации образовательного процесса</a:t>
                      </a:r>
                      <a:endParaRPr lang="ru-RU" dirty="0"/>
                    </a:p>
                  </a:txBody>
                  <a:tcPr anchor="ctr"/>
                </a:tc>
              </a:tr>
              <a:tr h="4771614">
                <a:tc>
                  <a:txBody>
                    <a:bodyPr/>
                    <a:lstStyle/>
                    <a:p>
                      <a:pPr algn="l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«Коммуникация»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(развитие свободного общения со взрослыми и детьми по поводу процесса и результатов продуктивной деятельности)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l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«Познание»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(формирование целостной картины мира, расширение кругозора в части изобразительного искусства, творчества)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l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«Безопасность»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(формирование основ безопасности собственной жизнедеятельности в различных видах продуктивной деятельности)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l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«Труд»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(формирование трудовых умений и навыков, адекватных возрасту воспитанников, трудолюбия в различных видах продуктивной деятельности)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l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«Музыка», «Чтение художественной литературы», «Физическая культура»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(развитие детского творчества, приобщение к различным видам искусства)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и результаты всех областей Программы могут быть обогащены и закреплены с использованием средств продуктивной деятельности детей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«Музыка», «Чтение художественной литературы»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(использование музыкальных и художественных произведений для обогащения содержания области «Художественное творчество»)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36" name="Прямоугольник 6"/>
          <p:cNvSpPr>
            <a:spLocks noChangeArrowheads="1"/>
          </p:cNvSpPr>
          <p:nvPr/>
        </p:nvSpPr>
        <p:spPr bwMode="auto">
          <a:xfrm>
            <a:off x="2714625" y="142875"/>
            <a:ext cx="381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Интеграция с другими областями: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voyrebenok.ru/images/presentation/color/b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188" y="-2244725"/>
            <a:ext cx="86439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sz="2400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endParaRPr lang="ru-RU" b="1" dirty="0">
              <a:latin typeface="AGReverance" pitchFamily="2" charset="0"/>
              <a:ea typeface="Times New Roman" pitchFamily="18" charset="0"/>
            </a:endParaRPr>
          </a:p>
          <a:p>
            <a:pPr indent="449263" algn="ctr"/>
            <a:r>
              <a:rPr lang="ru-RU" b="1" dirty="0">
                <a:solidFill>
                  <a:srgbClr val="C00000"/>
                </a:solidFill>
                <a:latin typeface="a_AntiqueTitulGr" pitchFamily="82" charset="-52"/>
                <a:ea typeface="Times New Roman" pitchFamily="18" charset="0"/>
              </a:rPr>
              <a:t>ИНТЕГРАЦИЯ ОБРАЗОВАТЕЛЬНЫХ ОБЛАСТЕЙ </a:t>
            </a:r>
          </a:p>
          <a:p>
            <a:pPr indent="449263" algn="ctr"/>
            <a:r>
              <a:rPr lang="ru-RU" sz="2400" b="1" dirty="0">
                <a:solidFill>
                  <a:srgbClr val="C00000"/>
                </a:solidFill>
                <a:latin typeface="Calligraph" pitchFamily="82" charset="0"/>
                <a:ea typeface="Times New Roman" pitchFamily="18" charset="0"/>
              </a:rPr>
              <a:t>«Художественное творчество»    и   «Коммуникация»</a:t>
            </a:r>
          </a:p>
          <a:p>
            <a:pPr indent="449263"/>
            <a:endParaRPr lang="ru-RU" b="1" dirty="0">
              <a:latin typeface="a_AntiqueTitulGr" pitchFamily="82" charset="-52"/>
              <a:ea typeface="Times New Roman" pitchFamily="18" charset="0"/>
            </a:endParaRPr>
          </a:p>
          <a:p>
            <a:pPr indent="449263" algn="just"/>
            <a:r>
              <a:rPr lang="ru-RU" sz="2000" b="1" dirty="0">
                <a:latin typeface="AGReverance" pitchFamily="2" charset="0"/>
                <a:ea typeface="Times New Roman" pitchFamily="18" charset="0"/>
              </a:rPr>
              <a:t>Интеграция образовательных областей коммуникации и художественного творчества позволяет систематизировать образовательную деятельность для развития познавательной  активности и творческой индивидуальности. Речь детей становится более богатой под воздействием, как содержания материала, так и приемов, которые заставляют детей думать, совершать поиск.</a:t>
            </a:r>
            <a:r>
              <a:rPr lang="ru-RU" sz="2000" dirty="0"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000" b="1" dirty="0">
                <a:latin typeface="AGReverance" pitchFamily="2" charset="0"/>
                <a:ea typeface="Times New Roman" pitchFamily="18" charset="0"/>
              </a:rPr>
              <a:t>В результате интеграции  областей художественного творчества и коммуникации повышается интерес к образовательной деятельности.</a:t>
            </a:r>
          </a:p>
          <a:p>
            <a:pPr indent="449263" algn="just"/>
            <a:endParaRPr lang="ru-RU" sz="2000" b="1" dirty="0">
              <a:latin typeface="AGReverance" pitchFamily="2" charset="0"/>
              <a:ea typeface="Times New Roman" pitchFamily="18" charset="0"/>
            </a:endParaRPr>
          </a:p>
          <a:p>
            <a:pPr indent="449263" algn="just" eaLnBrk="0" hangingPunct="0"/>
            <a:endParaRPr lang="ru-RU" sz="2000" dirty="0">
              <a:latin typeface="AGReverance" pitchFamily="2" charset="0"/>
              <a:ea typeface="Times New Roman" pitchFamily="18" charset="0"/>
            </a:endParaRPr>
          </a:p>
        </p:txBody>
      </p:sp>
      <p:pic>
        <p:nvPicPr>
          <p:cNvPr id="6148" name="Picture 2" descr="http://mdou172.edu.yar.ru/images/deti_5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86512" y="4214818"/>
            <a:ext cx="3071802" cy="31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voyrebenok.ru/images/presentation/color/b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7250" y="269875"/>
            <a:ext cx="8001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endParaRPr lang="ru-RU" sz="2000" b="1">
              <a:solidFill>
                <a:srgbClr val="002776"/>
              </a:solidFill>
              <a:latin typeface="AGReverance" pitchFamily="2" charset="0"/>
              <a:ea typeface="Microsoft Himalaya" pitchFamily="2" charset="0"/>
              <a:cs typeface="Microsoft Himalaya" pitchFamily="2" charset="0"/>
            </a:endParaRPr>
          </a:p>
          <a:p>
            <a:pPr indent="449263" algn="just"/>
            <a:endParaRPr lang="ru-RU" sz="2000" b="1">
              <a:solidFill>
                <a:srgbClr val="002776"/>
              </a:solidFill>
              <a:latin typeface="AGReverance" pitchFamily="2" charset="0"/>
              <a:ea typeface="Microsoft Himalaya" pitchFamily="2" charset="0"/>
              <a:cs typeface="Microsoft Himalaya" pitchFamily="2" charset="0"/>
            </a:endParaRPr>
          </a:p>
          <a:p>
            <a:pPr indent="449263" algn="ctr"/>
            <a:r>
              <a:rPr lang="ru-RU" sz="2000" b="1">
                <a:solidFill>
                  <a:srgbClr val="68007F"/>
                </a:solidFill>
                <a:latin typeface="Calligraph" pitchFamily="82" charset="0"/>
              </a:rPr>
              <a:t>«Художественный образ как результат интеграции»</a:t>
            </a:r>
            <a:endParaRPr lang="ru-RU" sz="2000">
              <a:solidFill>
                <a:srgbClr val="68007F"/>
              </a:solidFill>
              <a:latin typeface="Calligraph" pitchFamily="82" charset="0"/>
            </a:endParaRPr>
          </a:p>
          <a:p>
            <a:pPr indent="449263" algn="just"/>
            <a:r>
              <a:rPr lang="ru-RU" sz="2000" b="1">
                <a:solidFill>
                  <a:srgbClr val="002776"/>
                </a:solidFill>
                <a:latin typeface="AGReverance" pitchFamily="2" charset="0"/>
                <a:ea typeface="Microsoft Himalaya" pitchFamily="2" charset="0"/>
                <a:cs typeface="Microsoft Himalaya" pitchFamily="2" charset="0"/>
              </a:rPr>
              <a:t>Формирование у детей старшего дошкольного возраста навыков и умений построения рассуждений имеет важное теоретическое и практическое значение для повышения качества речевого развития детей.</a:t>
            </a:r>
          </a:p>
          <a:p>
            <a:pPr indent="449263" algn="just" eaLnBrk="0" hangingPunct="0"/>
            <a:r>
              <a:rPr lang="ru-RU" sz="2000" b="1">
                <a:solidFill>
                  <a:srgbClr val="002776"/>
                </a:solidFill>
                <a:latin typeface="AGReverance" pitchFamily="2" charset="0"/>
                <a:ea typeface="Microsoft Himalaya" pitchFamily="2" charset="0"/>
                <a:cs typeface="Microsoft Himalaya" pitchFamily="2" charset="0"/>
              </a:rPr>
              <a:t>У старших дошкольников есть природное тяготение (побуждение), интуитивная языковая способность высказывать рассуждения, но в условиях спонтанной речи эти монологи несовершенны в структурном и языковом оформлении. Поэтому дошкольники нуждаются в квалифицированной помощи педагога.</a:t>
            </a:r>
          </a:p>
          <a:p>
            <a:pPr indent="449263" algn="just" eaLnBrk="0" hangingPunct="0"/>
            <a:r>
              <a:rPr lang="ru-RU" sz="2000" b="1">
                <a:solidFill>
                  <a:srgbClr val="002776"/>
                </a:solidFill>
                <a:latin typeface="AGReverance" pitchFamily="2" charset="0"/>
                <a:ea typeface="Microsoft Himalaya" pitchFamily="2" charset="0"/>
                <a:cs typeface="Microsoft Himalaya" pitchFamily="2" charset="0"/>
              </a:rPr>
              <a:t>В современной педагогической практике широко используется иллюстративный принцип для активизации взаимосвязи с изобразительным искусством в процессе приобщения дошкольника к речевой культуре.</a:t>
            </a:r>
          </a:p>
          <a:p>
            <a:pPr indent="449263" algn="just" eaLnBrk="0" hangingPunct="0"/>
            <a:r>
              <a:rPr lang="ru-RU" sz="2000" b="1">
                <a:solidFill>
                  <a:srgbClr val="002776"/>
                </a:solidFill>
                <a:latin typeface="AGReverance" pitchFamily="2" charset="0"/>
                <a:ea typeface="Microsoft Himalaya" pitchFamily="2" charset="0"/>
                <a:cs typeface="Microsoft Himalaya" pitchFamily="2" charset="0"/>
              </a:rPr>
              <a:t> 	В целях более глубокого и творческого освоения речевых навыков необходимо  привлекать произведения изобразительного искусства.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voyrebenok.ru/images/presentation/color/b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50" y="758825"/>
            <a:ext cx="85010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000">
                <a:solidFill>
                  <a:srgbClr val="68007F"/>
                </a:solidFill>
                <a:latin typeface="Calligraph" pitchFamily="82" charset="0"/>
                <a:cs typeface="Times New Roman" pitchFamily="18" charset="0"/>
              </a:rPr>
              <a:t>«Истоки творческих способностей и дарования детей – на кончиках их пальцев. </a:t>
            </a:r>
            <a:endParaRPr lang="ru-RU" sz="2000">
              <a:solidFill>
                <a:srgbClr val="68007F"/>
              </a:solidFill>
              <a:latin typeface="Calligraph" pitchFamily="82" charset="0"/>
            </a:endParaRPr>
          </a:p>
          <a:p>
            <a:pPr algn="r" eaLnBrk="0" hangingPunct="0"/>
            <a:r>
              <a:rPr lang="ru-RU" sz="2000">
                <a:solidFill>
                  <a:srgbClr val="68007F"/>
                </a:solidFill>
                <a:latin typeface="Calligraph" pitchFamily="82" charset="0"/>
                <a:cs typeface="Times New Roman" pitchFamily="18" charset="0"/>
              </a:rPr>
              <a:t>Другими словами: чем больше мастерства в детской руке, тем умнее ребенок». </a:t>
            </a:r>
            <a:endParaRPr lang="ru-RU" sz="2000">
              <a:solidFill>
                <a:srgbClr val="68007F"/>
              </a:solidFill>
              <a:latin typeface="Calligraph" pitchFamily="82" charset="0"/>
            </a:endParaRPr>
          </a:p>
          <a:p>
            <a:pPr algn="r" eaLnBrk="0" hangingPunct="0"/>
            <a:r>
              <a:rPr lang="ru-RU" sz="2000">
                <a:solidFill>
                  <a:srgbClr val="68007F"/>
                </a:solidFill>
                <a:latin typeface="Calligraph" pitchFamily="82" charset="0"/>
                <a:cs typeface="Times New Roman" pitchFamily="18" charset="0"/>
              </a:rPr>
              <a:t>/В. А. Сухомлинский/ </a:t>
            </a:r>
            <a:endParaRPr lang="ru-RU" sz="2000">
              <a:solidFill>
                <a:srgbClr val="68007F"/>
              </a:solidFill>
              <a:latin typeface="Calligraph" pitchFamily="82" charset="0"/>
            </a:endParaRPr>
          </a:p>
          <a:p>
            <a:pPr algn="r" eaLnBrk="0" hangingPunct="0"/>
            <a:endParaRPr lang="ru-RU" sz="2000">
              <a:solidFill>
                <a:srgbClr val="68007F"/>
              </a:solidFill>
              <a:latin typeface="a_Algerius" pitchFamily="82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30400"/>
            <a:ext cx="4826000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25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71750" y="142875"/>
            <a:ext cx="444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accent2"/>
                </a:solidFill>
                <a:latin typeface="Calibri" pitchFamily="34" charset="0"/>
              </a:rPr>
              <a:t>Формы образовательной деятельности</a:t>
            </a:r>
            <a:r>
              <a:rPr lang="ru-RU" sz="1200" b="1" i="1">
                <a:solidFill>
                  <a:schemeClr val="accent2"/>
                </a:solidFill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</p:txBody>
      </p:sp>
      <p:graphicFrame>
        <p:nvGraphicFramePr>
          <p:cNvPr id="6" name="Group 253"/>
          <p:cNvGraphicFramePr>
            <a:graphicFrameLocks noGrp="1"/>
          </p:cNvGraphicFramePr>
          <p:nvPr/>
        </p:nvGraphicFramePr>
        <p:xfrm>
          <a:off x="1187450" y="981075"/>
          <a:ext cx="7632700" cy="4754880"/>
        </p:xfrm>
        <a:graphic>
          <a:graphicData uri="http://schemas.openxmlformats.org/drawingml/2006/table">
            <a:tbl>
              <a:tblPr/>
              <a:tblGrid>
                <a:gridCol w="1944688"/>
                <a:gridCol w="2160587"/>
                <a:gridCol w="1800225"/>
                <a:gridCol w="172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деятельность в режимных моментах (ОД в РМ)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семьей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Наблюдение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Рассматривание эстетически привлекательных объектов природы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Игровое упражнение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Проблемная ситуация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Конструирование из песка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Обсуждение (произведений искусства, средств выразительности и др.)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коллекций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Занятия (рисование, аппликация,  худож. конструирование, лепка)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Изготовление украшений, декораций, подарков, предметов для игр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Экспериментирование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эстетически привлекательных объектов природы, быта, произведений искусства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Игры (дидактические, строительные, сюжетно-ролевые)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Тематические досуги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Выставки работ декоративно-прикладного искусства, репродукций произведений живописи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Проектная деятельность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коллекций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Украшение личных предметов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Игры (дидактические, строительные, сюжетно-ролевые)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эстетически привлекательных объектов природы, быта, произведений искусства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Самостоятельная изобразительная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соответствующей предметно-развивающей среды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Проектная деятельность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Экскурсии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Прогулки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коллекций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0" name="Picture 7" descr="http://f.mypage.ru/53a18143f3b99b31f477844ec69541c3_7199846b66dd4191ada68e06c83ac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643314"/>
            <a:ext cx="20986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428875" y="3786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71678"/>
            <a:ext cx="6000792" cy="2000261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a_Algerius" pitchFamily="82" charset="-52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695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Arial</vt:lpstr>
      <vt:lpstr>AGReverance</vt:lpstr>
      <vt:lpstr>Times New Roman</vt:lpstr>
      <vt:lpstr>a_AntiqueTitulGr</vt:lpstr>
      <vt:lpstr>Calligraph</vt:lpstr>
      <vt:lpstr>Microsoft Himalaya</vt:lpstr>
      <vt:lpstr>a_Algerius</vt:lpstr>
      <vt:lpstr>Тема Office</vt:lpstr>
      <vt:lpstr>Слайд 1</vt:lpstr>
      <vt:lpstr>«Творчество-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новое».    Л.С. Выготский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</cp:revision>
  <dcterms:created xsi:type="dcterms:W3CDTF">2013-03-26T17:59:13Z</dcterms:created>
  <dcterms:modified xsi:type="dcterms:W3CDTF">2013-09-08T15:41:09Z</dcterms:modified>
</cp:coreProperties>
</file>