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43610-6CAC-4F08-B4AD-C111511D7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6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97D0-7EDB-43F0-933B-C538E0E8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7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CEF30A3-6EC7-483E-BDF2-626B5D31835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3EAEC6-BA9C-4194-8C00-8713767413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jpeg"/><Relationship Id="rId18" Type="http://schemas.openxmlformats.org/officeDocument/2006/relationships/image" Target="../media/image17.jpeg"/><Relationship Id="rId3" Type="http://schemas.openxmlformats.org/officeDocument/2006/relationships/slide" Target="slide4.xml"/><Relationship Id="rId21" Type="http://schemas.openxmlformats.org/officeDocument/2006/relationships/image" Target="../media/image20.jpeg"/><Relationship Id="rId7" Type="http://schemas.openxmlformats.org/officeDocument/2006/relationships/slide" Target="slide6.xml"/><Relationship Id="rId12" Type="http://schemas.openxmlformats.org/officeDocument/2006/relationships/image" Target="../media/image12.jpeg"/><Relationship Id="rId17" Type="http://schemas.openxmlformats.org/officeDocument/2006/relationships/image" Target="../media/image16.jpeg"/><Relationship Id="rId2" Type="http://schemas.openxmlformats.org/officeDocument/2006/relationships/image" Target="../media/image7.jpeg"/><Relationship Id="rId16" Type="http://schemas.openxmlformats.org/officeDocument/2006/relationships/image" Target="../media/image6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1.jpeg"/><Relationship Id="rId5" Type="http://schemas.openxmlformats.org/officeDocument/2006/relationships/slide" Target="slide5.xml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8.jpeg"/><Relationship Id="rId4" Type="http://schemas.openxmlformats.org/officeDocument/2006/relationships/image" Target="../media/image8.jpeg"/><Relationship Id="rId9" Type="http://schemas.openxmlformats.org/officeDocument/2006/relationships/slide" Target="slide7.xml"/><Relationship Id="rId14" Type="http://schemas.openxmlformats.org/officeDocument/2006/relationships/image" Target="../media/image14.jpeg"/><Relationship Id="rId2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109V.wa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022l.wa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a125.wa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Кустарники Югры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Демонстрационный материал 1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53732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59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3241675" cy="658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Кустарники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31913" y="4797425"/>
            <a:ext cx="59039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  </a:t>
            </a:r>
            <a:r>
              <a:rPr lang="ru-RU" sz="1800">
                <a:solidFill>
                  <a:srgbClr val="000000"/>
                </a:solidFill>
              </a:rPr>
              <a:t>Каждый из стволиков живет 10-40 лет, продолжительность жизни всего кустарника может достигать несколько сотен лет.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4643438" y="1052513"/>
            <a:ext cx="0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411413" y="1844675"/>
            <a:ext cx="453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Имеют главный побег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643438" y="2349500"/>
            <a:ext cx="0" cy="71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16013" y="3068638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На 3-10 год жизни из спящих почек у его основания начинают расти новые стволики, перегоняющие главный и сменяющие друг друга.</a:t>
            </a:r>
          </a:p>
        </p:txBody>
      </p:sp>
      <p:pic>
        <p:nvPicPr>
          <p:cNvPr id="6154" name="Picture 10" descr="sad19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49275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кустарник"/>
          <p:cNvPicPr>
            <a:picLocks noChangeAspect="1" noChangeArrowheads="1" noCrop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17637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ChernikaPl"/>
          <p:cNvPicPr>
            <a:picLocks noChangeAspect="1" noChangeArrowheads="1"/>
          </p:cNvPicPr>
          <p:nvPr/>
        </p:nvPicPr>
        <p:blipFill>
          <a:blip r:embed="rId4">
            <a:lum contrast="36000"/>
          </a:blip>
          <a:srcRect/>
          <a:stretch>
            <a:fillRect/>
          </a:stretch>
        </p:blipFill>
        <p:spPr bwMode="auto">
          <a:xfrm>
            <a:off x="179388" y="620713"/>
            <a:ext cx="22320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158" name="Picture 14" descr="полоска из цветов 2"/>
          <p:cNvPicPr>
            <a:picLocks noChangeAspect="1" noChangeArrowheads="1" noCrop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малина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7286644" y="4357694"/>
            <a:ext cx="1515652" cy="147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435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 animBg="1"/>
      <p:bldP spid="6151" grpId="0"/>
      <p:bldP spid="6152" grpId="0" animBg="1"/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6" name="Picture 6" descr="багульник болотный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3782"/>
          <a:stretch>
            <a:fillRect/>
          </a:stretch>
        </p:blipFill>
        <p:spPr bwMode="auto">
          <a:xfrm>
            <a:off x="3714744" y="214290"/>
            <a:ext cx="982663" cy="14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3500438" y="1643063"/>
            <a:ext cx="165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rId3" action="ppaction://hlinksldjump"/>
              </a:rPr>
              <a:t>багульник</a:t>
            </a:r>
            <a:endParaRPr lang="ru-RU" sz="2000" b="1"/>
          </a:p>
        </p:txBody>
      </p:sp>
      <p:pic>
        <p:nvPicPr>
          <p:cNvPr id="133128" name="Picture 8" descr="брусника 2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b="4001"/>
          <a:stretch>
            <a:fillRect/>
          </a:stretch>
        </p:blipFill>
        <p:spPr bwMode="auto">
          <a:xfrm>
            <a:off x="338367" y="285728"/>
            <a:ext cx="227002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857250" y="1785938"/>
            <a:ext cx="1500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rId5" action="ppaction://hlinksldjump"/>
              </a:rPr>
              <a:t>брусника</a:t>
            </a:r>
            <a:endParaRPr lang="ru-RU" sz="2000" b="1"/>
          </a:p>
        </p:txBody>
      </p:sp>
      <p:pic>
        <p:nvPicPr>
          <p:cNvPr id="133130" name="Picture 10" descr="Golubika"/>
          <p:cNvPicPr>
            <a:picLocks noChangeAspect="1" noChangeArrowheads="1"/>
          </p:cNvPicPr>
          <p:nvPr/>
        </p:nvPicPr>
        <p:blipFill>
          <a:blip r:embed="rId6">
            <a:lum contrast="42000"/>
          </a:blip>
          <a:srcRect/>
          <a:stretch>
            <a:fillRect/>
          </a:stretch>
        </p:blipFill>
        <p:spPr bwMode="auto">
          <a:xfrm>
            <a:off x="323850" y="2205038"/>
            <a:ext cx="85407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146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rId7" action="ppaction://hlinksldjump"/>
              </a:rPr>
              <a:t>голубика</a:t>
            </a:r>
            <a:endParaRPr lang="ru-RU" sz="2000" b="1"/>
          </a:p>
        </p:txBody>
      </p:sp>
      <p:pic>
        <p:nvPicPr>
          <p:cNvPr id="133132" name="Picture 12" descr="ChernikaPl"/>
          <p:cNvPicPr>
            <a:picLocks noChangeAspect="1" noChangeArrowheads="1"/>
          </p:cNvPicPr>
          <p:nvPr/>
        </p:nvPicPr>
        <p:blipFill>
          <a:blip r:embed="rId8">
            <a:lum contrast="42000"/>
          </a:blip>
          <a:srcRect/>
          <a:stretch>
            <a:fillRect/>
          </a:stretch>
        </p:blipFill>
        <p:spPr bwMode="auto">
          <a:xfrm>
            <a:off x="5076825" y="188913"/>
            <a:ext cx="19446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5143500" y="1357313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hlinkClick r:id="rId9" action="ppaction://hlinksldjump"/>
              </a:rPr>
              <a:t>черника</a:t>
            </a:r>
            <a:endParaRPr lang="ru-RU" sz="2000" b="1"/>
          </a:p>
        </p:txBody>
      </p:sp>
      <p:pic>
        <p:nvPicPr>
          <p:cNvPr id="133134" name="Picture 14" descr="0264"/>
          <p:cNvPicPr>
            <a:picLocks noChangeAspect="1" noChangeArrowheads="1"/>
          </p:cNvPicPr>
          <p:nvPr/>
        </p:nvPicPr>
        <p:blipFill>
          <a:blip r:embed="rId10">
            <a:lum contrast="18000"/>
          </a:blip>
          <a:srcRect l="4530" t="6608" r="4859" b="7488"/>
          <a:stretch>
            <a:fillRect/>
          </a:stretch>
        </p:blipFill>
        <p:spPr bwMode="auto">
          <a:xfrm>
            <a:off x="2143108" y="2071678"/>
            <a:ext cx="1791446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07" name="Text Box 15"/>
          <p:cNvSpPr txBox="1">
            <a:spLocks noChangeArrowheads="1"/>
          </p:cNvSpPr>
          <p:nvPr/>
        </p:nvSpPr>
        <p:spPr bwMode="auto">
          <a:xfrm>
            <a:off x="4000500" y="2428875"/>
            <a:ext cx="1214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rId9" action="ppaction://hlinksldjump"/>
              </a:rPr>
              <a:t>клюква</a:t>
            </a:r>
            <a:endParaRPr lang="ru-RU" sz="2000" b="1"/>
          </a:p>
        </p:txBody>
      </p:sp>
      <p:pic>
        <p:nvPicPr>
          <p:cNvPr id="133136" name="Picture 16" descr="водяника"/>
          <p:cNvPicPr>
            <a:picLocks noChangeAspect="1" noChangeArrowheads="1"/>
          </p:cNvPicPr>
          <p:nvPr/>
        </p:nvPicPr>
        <p:blipFill>
          <a:blip r:embed="rId11">
            <a:lum contrast="36000"/>
          </a:blip>
          <a:srcRect/>
          <a:stretch>
            <a:fillRect/>
          </a:stretch>
        </p:blipFill>
        <p:spPr bwMode="auto">
          <a:xfrm>
            <a:off x="7643834" y="2428868"/>
            <a:ext cx="131963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7631113" y="4000500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водяника</a:t>
            </a:r>
            <a:endParaRPr lang="ru-RU" sz="2000" b="1"/>
          </a:p>
        </p:txBody>
      </p:sp>
      <p:pic>
        <p:nvPicPr>
          <p:cNvPr id="133138" name="Picture 18" descr="жимолость 4"/>
          <p:cNvPicPr>
            <a:picLocks noChangeAspect="1" noChangeArrowheads="1"/>
          </p:cNvPicPr>
          <p:nvPr/>
        </p:nvPicPr>
        <p:blipFill>
          <a:blip r:embed="rId12">
            <a:lum contrast="12000"/>
          </a:blip>
          <a:srcRect/>
          <a:stretch>
            <a:fillRect/>
          </a:stretch>
        </p:blipFill>
        <p:spPr bwMode="auto">
          <a:xfrm>
            <a:off x="5715008" y="1857364"/>
            <a:ext cx="1092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11" name="Text Box 19"/>
          <p:cNvSpPr txBox="1">
            <a:spLocks noChangeArrowheads="1"/>
          </p:cNvSpPr>
          <p:nvPr/>
        </p:nvSpPr>
        <p:spPr bwMode="auto">
          <a:xfrm>
            <a:off x="5500688" y="3071813"/>
            <a:ext cx="156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жимолость</a:t>
            </a:r>
            <a:endParaRPr lang="ru-RU" sz="2000" b="1"/>
          </a:p>
        </p:txBody>
      </p:sp>
      <p:pic>
        <p:nvPicPr>
          <p:cNvPr id="133140" name="Picture 20" descr="калина"/>
          <p:cNvPicPr>
            <a:picLocks noChangeAspect="1" noChangeArrowheads="1"/>
          </p:cNvPicPr>
          <p:nvPr/>
        </p:nvPicPr>
        <p:blipFill>
          <a:blip r:embed="rId13">
            <a:lum contrast="18000"/>
          </a:blip>
          <a:srcRect/>
          <a:stretch>
            <a:fillRect/>
          </a:stretch>
        </p:blipFill>
        <p:spPr bwMode="auto">
          <a:xfrm>
            <a:off x="179388" y="3933825"/>
            <a:ext cx="1535092" cy="10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13" name="Text Box 21"/>
          <p:cNvSpPr txBox="1">
            <a:spLocks noChangeArrowheads="1"/>
          </p:cNvSpPr>
          <p:nvPr/>
        </p:nvSpPr>
        <p:spPr bwMode="auto">
          <a:xfrm>
            <a:off x="250825" y="4941888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калина</a:t>
            </a:r>
            <a:endParaRPr lang="ru-RU" sz="2000" b="1"/>
          </a:p>
        </p:txBody>
      </p:sp>
      <p:pic>
        <p:nvPicPr>
          <p:cNvPr id="133144" name="Picture 24" descr="костяника 3"/>
          <p:cNvPicPr>
            <a:picLocks noChangeAspect="1" noChangeArrowheads="1"/>
          </p:cNvPicPr>
          <p:nvPr/>
        </p:nvPicPr>
        <p:blipFill>
          <a:blip r:embed="rId14">
            <a:lum contrast="24000"/>
          </a:blip>
          <a:srcRect b="4469"/>
          <a:stretch>
            <a:fillRect/>
          </a:stretch>
        </p:blipFill>
        <p:spPr bwMode="auto">
          <a:xfrm>
            <a:off x="1928794" y="3357562"/>
            <a:ext cx="1997714" cy="140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15" name="Text Box 25"/>
          <p:cNvSpPr txBox="1">
            <a:spLocks noChangeArrowheads="1"/>
          </p:cNvSpPr>
          <p:nvPr/>
        </p:nvSpPr>
        <p:spPr bwMode="auto">
          <a:xfrm>
            <a:off x="2214563" y="4714875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костяника</a:t>
            </a:r>
            <a:endParaRPr lang="ru-RU" sz="2000" b="1"/>
          </a:p>
        </p:txBody>
      </p:sp>
      <p:pic>
        <p:nvPicPr>
          <p:cNvPr id="133146" name="Picture 26" descr="Ryabina"/>
          <p:cNvPicPr>
            <a:picLocks noChangeAspect="1" noChangeArrowheads="1"/>
          </p:cNvPicPr>
          <p:nvPr/>
        </p:nvPicPr>
        <p:blipFill>
          <a:blip r:embed="rId15">
            <a:lum contrast="24000"/>
          </a:blip>
          <a:srcRect/>
          <a:stretch>
            <a:fillRect/>
          </a:stretch>
        </p:blipFill>
        <p:spPr bwMode="auto">
          <a:xfrm>
            <a:off x="4293660" y="5072074"/>
            <a:ext cx="14223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17" name="Text Box 27"/>
          <p:cNvSpPr txBox="1">
            <a:spLocks noChangeArrowheads="1"/>
          </p:cNvSpPr>
          <p:nvPr/>
        </p:nvSpPr>
        <p:spPr bwMode="auto">
          <a:xfrm>
            <a:off x="4429125" y="6491288"/>
            <a:ext cx="1296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рябина</a:t>
            </a:r>
            <a:endParaRPr lang="ru-RU" sz="2000" b="1"/>
          </a:p>
        </p:txBody>
      </p:sp>
      <p:pic>
        <p:nvPicPr>
          <p:cNvPr id="133148" name="Picture 28" descr="малина"/>
          <p:cNvPicPr>
            <a:picLocks noChangeAspect="1" noChangeArrowheads="1"/>
          </p:cNvPicPr>
          <p:nvPr/>
        </p:nvPicPr>
        <p:blipFill>
          <a:blip r:embed="rId16">
            <a:lum contrast="30000"/>
          </a:blip>
          <a:srcRect/>
          <a:stretch>
            <a:fillRect/>
          </a:stretch>
        </p:blipFill>
        <p:spPr bwMode="auto">
          <a:xfrm>
            <a:off x="7429520" y="357166"/>
            <a:ext cx="1515652" cy="147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19" name="Text Box 29"/>
          <p:cNvSpPr txBox="1">
            <a:spLocks noChangeArrowheads="1"/>
          </p:cNvSpPr>
          <p:nvPr/>
        </p:nvSpPr>
        <p:spPr bwMode="auto">
          <a:xfrm>
            <a:off x="7500938" y="1857375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малина</a:t>
            </a:r>
            <a:endParaRPr lang="ru-RU" sz="2000" b="1"/>
          </a:p>
        </p:txBody>
      </p:sp>
      <p:pic>
        <p:nvPicPr>
          <p:cNvPr id="133150" name="Picture 30" descr="можжевельник сибирский"/>
          <p:cNvPicPr>
            <a:picLocks noChangeAspect="1" noChangeArrowheads="1"/>
          </p:cNvPicPr>
          <p:nvPr/>
        </p:nvPicPr>
        <p:blipFill>
          <a:blip r:embed="rId17">
            <a:lum contrast="36000"/>
          </a:blip>
          <a:srcRect b="6364"/>
          <a:stretch>
            <a:fillRect/>
          </a:stretch>
        </p:blipFill>
        <p:spPr bwMode="auto">
          <a:xfrm>
            <a:off x="6072198" y="3500438"/>
            <a:ext cx="106101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21" name="Text Box 31"/>
          <p:cNvSpPr txBox="1">
            <a:spLocks noChangeArrowheads="1"/>
          </p:cNvSpPr>
          <p:nvPr/>
        </p:nvSpPr>
        <p:spPr bwMode="auto">
          <a:xfrm>
            <a:off x="5715000" y="4857750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можжевельник</a:t>
            </a:r>
            <a:endParaRPr lang="ru-RU" sz="2000" b="1"/>
          </a:p>
        </p:txBody>
      </p:sp>
      <p:pic>
        <p:nvPicPr>
          <p:cNvPr id="133154" name="Picture 34" descr="ольховник кустарниковый"/>
          <p:cNvPicPr>
            <a:picLocks noChangeAspect="1" noChangeArrowheads="1"/>
          </p:cNvPicPr>
          <p:nvPr/>
        </p:nvPicPr>
        <p:blipFill>
          <a:blip r:embed="rId18">
            <a:lum contrast="24000"/>
          </a:blip>
          <a:srcRect b="6614"/>
          <a:stretch>
            <a:fillRect/>
          </a:stretch>
        </p:blipFill>
        <p:spPr bwMode="auto">
          <a:xfrm>
            <a:off x="285720" y="5500702"/>
            <a:ext cx="985838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23" name="Text Box 35"/>
          <p:cNvSpPr txBox="1">
            <a:spLocks noChangeArrowheads="1"/>
          </p:cNvSpPr>
          <p:nvPr/>
        </p:nvSpPr>
        <p:spPr bwMode="auto">
          <a:xfrm>
            <a:off x="1285875" y="6215063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ольха</a:t>
            </a:r>
            <a:endParaRPr lang="ru-RU" sz="2000" b="1"/>
          </a:p>
        </p:txBody>
      </p:sp>
      <p:pic>
        <p:nvPicPr>
          <p:cNvPr id="133156" name="Picture 36" descr="смородина черная"/>
          <p:cNvPicPr>
            <a:picLocks noChangeAspect="1" noChangeArrowheads="1"/>
          </p:cNvPicPr>
          <p:nvPr/>
        </p:nvPicPr>
        <p:blipFill>
          <a:blip r:embed="rId19">
            <a:lum contrast="24000"/>
          </a:blip>
          <a:srcRect b="7859"/>
          <a:stretch>
            <a:fillRect/>
          </a:stretch>
        </p:blipFill>
        <p:spPr bwMode="auto">
          <a:xfrm>
            <a:off x="2500298" y="5143512"/>
            <a:ext cx="1071570" cy="138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25" name="Text Box 37"/>
          <p:cNvSpPr txBox="1">
            <a:spLocks noChangeArrowheads="1"/>
          </p:cNvSpPr>
          <p:nvPr/>
        </p:nvSpPr>
        <p:spPr bwMode="auto">
          <a:xfrm>
            <a:off x="2357438" y="6457950"/>
            <a:ext cx="1438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смородина</a:t>
            </a:r>
            <a:endParaRPr lang="ru-RU" sz="2000" b="1"/>
          </a:p>
        </p:txBody>
      </p:sp>
      <p:pic>
        <p:nvPicPr>
          <p:cNvPr id="133158" name="Picture 38" descr="tolknyanka"/>
          <p:cNvPicPr>
            <a:picLocks noChangeAspect="1" noChangeArrowheads="1"/>
          </p:cNvPicPr>
          <p:nvPr/>
        </p:nvPicPr>
        <p:blipFill>
          <a:blip r:embed="rId20">
            <a:lum contrast="36000"/>
          </a:blip>
          <a:srcRect/>
          <a:stretch>
            <a:fillRect/>
          </a:stretch>
        </p:blipFill>
        <p:spPr bwMode="auto">
          <a:xfrm>
            <a:off x="6143636" y="5286388"/>
            <a:ext cx="10636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27" name="Text Box 39"/>
          <p:cNvSpPr txBox="1">
            <a:spLocks noChangeArrowheads="1"/>
          </p:cNvSpPr>
          <p:nvPr/>
        </p:nvSpPr>
        <p:spPr bwMode="auto">
          <a:xfrm>
            <a:off x="5786438" y="6457950"/>
            <a:ext cx="1728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толокнянка</a:t>
            </a:r>
            <a:endParaRPr lang="ru-RU" sz="2000" b="1"/>
          </a:p>
        </p:txBody>
      </p:sp>
      <p:pic>
        <p:nvPicPr>
          <p:cNvPr id="133160" name="Picture 40" descr="черемуха 3"/>
          <p:cNvPicPr>
            <a:picLocks noChangeAspect="1" noChangeArrowheads="1"/>
          </p:cNvPicPr>
          <p:nvPr/>
        </p:nvPicPr>
        <p:blipFill>
          <a:blip r:embed="rId21">
            <a:lum contrast="18000"/>
          </a:blip>
          <a:srcRect/>
          <a:stretch>
            <a:fillRect/>
          </a:stretch>
        </p:blipFill>
        <p:spPr bwMode="auto">
          <a:xfrm>
            <a:off x="7358082" y="5214950"/>
            <a:ext cx="1687288" cy="12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29" name="Text Box 41"/>
          <p:cNvSpPr txBox="1">
            <a:spLocks noChangeArrowheads="1"/>
          </p:cNvSpPr>
          <p:nvPr/>
        </p:nvSpPr>
        <p:spPr bwMode="auto">
          <a:xfrm>
            <a:off x="7572375" y="6457950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черёмуха</a:t>
            </a:r>
            <a:endParaRPr lang="ru-RU" sz="2000" b="1"/>
          </a:p>
        </p:txBody>
      </p:sp>
      <p:pic>
        <p:nvPicPr>
          <p:cNvPr id="133162" name="Picture 42" descr="шиповник"/>
          <p:cNvPicPr>
            <a:picLocks noChangeAspect="1" noChangeArrowheads="1"/>
          </p:cNvPicPr>
          <p:nvPr/>
        </p:nvPicPr>
        <p:blipFill>
          <a:blip r:embed="rId22">
            <a:lum contrast="18000"/>
          </a:blip>
          <a:srcRect/>
          <a:stretch>
            <a:fillRect/>
          </a:stretch>
        </p:blipFill>
        <p:spPr bwMode="auto">
          <a:xfrm>
            <a:off x="4214810" y="3429000"/>
            <a:ext cx="12239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4131" name="Text Box 43"/>
          <p:cNvSpPr txBox="1">
            <a:spLocks noChangeArrowheads="1"/>
          </p:cNvSpPr>
          <p:nvPr/>
        </p:nvSpPr>
        <p:spPr bwMode="auto">
          <a:xfrm>
            <a:off x="4143375" y="4572000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hlinkClick r:id="" action="ppaction://noaction"/>
              </a:rPr>
              <a:t>шиповник</a:t>
            </a:r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37866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3683000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hlinkClick r:id="rId3" action="ppaction://hlinksldjump"/>
              </a:rPr>
              <a:t>Багульник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20488" name="Picture 8" descr="багульни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188913"/>
            <a:ext cx="3084513" cy="4032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635375" y="5229225"/>
            <a:ext cx="5364163" cy="1465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Багульник – небольшое растение, вечнозелёный кустарничек, с узкими листьями, покрытыми снизу ржавыми волосками. Его цветы – белые, собранные в зонтик – красивы, особенно издали. Цветы багульника обладают сильным запахом.</a:t>
            </a:r>
          </a:p>
        </p:txBody>
      </p:sp>
      <p:pic>
        <p:nvPicPr>
          <p:cNvPr id="20490" name="Picture 10" descr="багульник 2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b="5454"/>
          <a:stretch>
            <a:fillRect/>
          </a:stretch>
        </p:blipFill>
        <p:spPr bwMode="auto">
          <a:xfrm>
            <a:off x="4427538" y="2276475"/>
            <a:ext cx="2168525" cy="272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491" name="Picture 11" descr="багульник болотный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 b="4093"/>
          <a:stretch>
            <a:fillRect/>
          </a:stretch>
        </p:blipFill>
        <p:spPr bwMode="auto">
          <a:xfrm>
            <a:off x="179388" y="1628775"/>
            <a:ext cx="3302000" cy="48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493" name="Picture 13" descr="Bagulnik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2500298" y="1071546"/>
            <a:ext cx="18254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0494" name="109V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7956550" y="4652963"/>
            <a:ext cx="71438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3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20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4"/>
                </p:tgtEl>
              </p:cMediaNode>
            </p:audio>
          </p:childTnLst>
        </p:cTn>
      </p:par>
    </p:tnLst>
    <p:bldLst>
      <p:bldP spid="204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0"/>
            <a:ext cx="2962275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hlinkClick r:id="rId3" action="ppaction://hlinksldjump"/>
              </a:rPr>
              <a:t>Брусника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22533" name="Picture 5" descr="7_Brus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lum contrast="24000"/>
          </a:blip>
          <a:srcRect/>
          <a:stretch>
            <a:fillRect/>
          </a:stretch>
        </p:blipFill>
        <p:spPr>
          <a:xfrm>
            <a:off x="250825" y="1052513"/>
            <a:ext cx="4392613" cy="3294062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2535" name="Picture 7" descr="BrusnTsvet-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30000"/>
          </a:blip>
          <a:srcRect/>
          <a:stretch>
            <a:fillRect/>
          </a:stretch>
        </p:blipFill>
        <p:spPr>
          <a:xfrm>
            <a:off x="468313" y="4508500"/>
            <a:ext cx="2952750" cy="2071688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2540" name="Picture 12" descr="брусника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lum contrast="24000"/>
          </a:blip>
          <a:srcRect b="5183"/>
          <a:stretch>
            <a:fillRect/>
          </a:stretch>
        </p:blipFill>
        <p:spPr>
          <a:xfrm>
            <a:off x="4932363" y="1916113"/>
            <a:ext cx="3960812" cy="2584457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084888" y="188913"/>
            <a:ext cx="2592387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Листики – с глянцем,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Ягодки – с румянцем,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А сами кусточки –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Не выше кочки.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671888" y="4652963"/>
            <a:ext cx="5329268" cy="2031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Брусника – полукустарниковое растение, предпочитает сухие солнечные поляны в хвойных и смешанных лесах, но может расти и на севере, и в тундре, и в тайге. Может жить эта ягода и на очень сухих почвах. Тут ей помогают листья, на которых находятся темные точечки. Оказывается, это специальные приспособления для всасывания воды.</a:t>
            </a:r>
          </a:p>
        </p:txBody>
      </p:sp>
      <p:pic>
        <p:nvPicPr>
          <p:cNvPr id="22544" name="022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4716463" y="3860800"/>
            <a:ext cx="714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22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4"/>
                </p:tgtEl>
              </p:cMediaNode>
            </p:audio>
          </p:childTnLst>
        </p:cTn>
      </p:par>
    </p:tnLst>
    <p:bldLst>
      <p:bldP spid="22532" grpId="0"/>
      <p:bldP spid="225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3898900" cy="847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0000"/>
                </a:solidFill>
                <a:hlinkClick r:id="rId2" action="ppaction://hlinksldjump"/>
              </a:rPr>
              <a:t>Голубика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26629" name="Picture 5" descr="голуб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30000"/>
          </a:blip>
          <a:srcRect b="5926"/>
          <a:stretch>
            <a:fillRect/>
          </a:stretch>
        </p:blipFill>
        <p:spPr>
          <a:xfrm>
            <a:off x="357158" y="1214422"/>
            <a:ext cx="5903912" cy="3805247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6631" name="Picture 7" descr="Golubi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5003800" y="188913"/>
            <a:ext cx="3987800" cy="2581275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57158" y="5214950"/>
            <a:ext cx="8424863" cy="14652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Голубика – ветвистый кустарничек с плотными кожистыми листочками и крупными </a:t>
            </a:r>
            <a:r>
              <a:rPr lang="ru-RU" sz="1800" dirty="0" err="1">
                <a:solidFill>
                  <a:srgbClr val="000000"/>
                </a:solidFill>
              </a:rPr>
              <a:t>голубыми</a:t>
            </a:r>
            <a:r>
              <a:rPr lang="ru-RU" sz="1800" dirty="0">
                <a:solidFill>
                  <a:srgbClr val="000000"/>
                </a:solidFill>
              </a:rPr>
              <a:t> ягодами, подёрнутыми легким восковым налётом. Голубика не только вкусна. В ее зеленоватой мякоти таится множество полезных веществ. Чаще всего голубику употребляют в свежем виде. Но она идет и на приготовление компотов, киселей, варенья.</a:t>
            </a:r>
          </a:p>
        </p:txBody>
      </p:sp>
      <p:pic>
        <p:nvPicPr>
          <p:cNvPr id="26637" name="Picture 13" descr="Golubika"/>
          <p:cNvPicPr>
            <a:picLocks noChangeAspect="1" noChangeArrowheads="1"/>
          </p:cNvPicPr>
          <p:nvPr/>
        </p:nvPicPr>
        <p:blipFill>
          <a:blip r:embed="rId5">
            <a:lum contrast="42000"/>
          </a:blip>
          <a:srcRect/>
          <a:stretch>
            <a:fillRect/>
          </a:stretch>
        </p:blipFill>
        <p:spPr bwMode="auto">
          <a:xfrm>
            <a:off x="6588125" y="2492375"/>
            <a:ext cx="18605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7014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300788" y="836613"/>
            <a:ext cx="2736850" cy="8747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hlinkClick r:id="rId3" action="ppaction://hlinksldjump"/>
              </a:rPr>
              <a:t>Черника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30725" name="Picture 5" descr="ChernikaPl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42000"/>
          </a:blip>
          <a:stretch>
            <a:fillRect/>
          </a:stretch>
        </p:blipFill>
        <p:spPr>
          <a:xfrm>
            <a:off x="457200" y="2580783"/>
            <a:ext cx="4038600" cy="2569559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0730" name="Picture 10" descr="Chernik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30000"/>
          </a:blip>
          <a:srcRect/>
          <a:stretch>
            <a:fillRect/>
          </a:stretch>
        </p:blipFill>
        <p:spPr>
          <a:xfrm>
            <a:off x="179388" y="188913"/>
            <a:ext cx="3600450" cy="2462212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851275" y="333375"/>
            <a:ext cx="30241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Под листом на каждой ветке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Сидят маленькие детки.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Тот, кто деток соберёт,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Руки вымажет и рот.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072198" y="2000240"/>
            <a:ext cx="2916237" cy="465457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Черника – маленький кустарничек с кожистыми листьями. Из ягод черники люди издавна готовили фиолетовую краску, которую использовали в кожевенной и пищевой промышленности. Черника – это целебное растение. Она всегда пользовалась в народе доброй славой, от многих болезней лечили листьями и ягодами, в которых содержится большое количество витаминов.</a:t>
            </a:r>
          </a:p>
        </p:txBody>
      </p:sp>
      <p:pic>
        <p:nvPicPr>
          <p:cNvPr id="30734" name="a125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563"/>
          <a:stretch>
            <a:fillRect/>
          </a:stretch>
        </p:blipFill>
        <p:spPr bwMode="auto">
          <a:xfrm>
            <a:off x="8459788" y="6165850"/>
            <a:ext cx="73025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5" dur="1" fill="hold"/>
                                        <p:tgtEl>
                                          <p:spTgt spid="3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34"/>
                </p:tgtEl>
              </p:cMediaNode>
            </p:audio>
          </p:childTnLst>
        </p:cTn>
      </p:par>
    </p:tnLst>
    <p:bldLst>
      <p:bldP spid="30724" grpId="0"/>
      <p:bldP spid="307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</TotalTime>
  <Words>314</Words>
  <Application>Microsoft Office PowerPoint</Application>
  <PresentationFormat>Экран (4:3)</PresentationFormat>
  <Paragraphs>40</Paragraphs>
  <Slides>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Кустарники Югры </vt:lpstr>
      <vt:lpstr>Кустарники</vt:lpstr>
      <vt:lpstr>Презентация PowerPoint</vt:lpstr>
      <vt:lpstr>Багульник</vt:lpstr>
      <vt:lpstr>Брусника</vt:lpstr>
      <vt:lpstr>Голубика</vt:lpstr>
      <vt:lpstr>Черника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Кустарники Югры </dc:title>
  <dc:creator>1</dc:creator>
  <cp:lastModifiedBy>1</cp:lastModifiedBy>
  <cp:revision>1</cp:revision>
  <dcterms:created xsi:type="dcterms:W3CDTF">2015-02-11T16:28:43Z</dcterms:created>
  <dcterms:modified xsi:type="dcterms:W3CDTF">2015-02-11T16:34:36Z</dcterms:modified>
</cp:coreProperties>
</file>