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D97D0-7EDB-43F0-933B-C538E0E8B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1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30E903-C83F-43EE-8661-29D3FEEEC9C0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21F4A4-52CC-4730-805A-A1776F3E25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audio" Target="file:///C:\Users\user\Documents\&#1056;&#1072;&#1089;&#1089;&#1082;&#1072;&#1079;&#1099;\FKLUK01S.wav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F044.wav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47L.wav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097.wav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046L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6;&#1080;&#1074;&#1086;&#1081;%20&#1084;&#1080;&#1088;\&#1053;&#1072;&#1075;&#1083;&#1103;&#1076;&#1085;&#1086;&#1077;%20&#1087;&#1086;&#1089;&#1086;&#1073;&#1080;&#1077;%202\&#1056;&#1072;&#1089;&#1090;&#1077;&#1085;&#1080;&#1103;\&#1050;&#1091;&#1089;&#1090;&#1072;&#1088;&#1085;&#1080;&#1082;&#1080;\a109.wav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Кустарники Югры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smtClean="0"/>
              <a:t>Демонстрационный материал 2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Перевозчикова Альбина </a:t>
            </a:r>
            <a:r>
              <a:rPr lang="ru-RU" dirty="0" err="1" smtClean="0"/>
              <a:t>Акрамовна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85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3419475" y="333375"/>
            <a:ext cx="26638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4" action="ppaction://hlinksldjump"/>
              </a:rPr>
              <a:t>Клюква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34821" name="Picture 5" descr="Klyukva=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lum contrast="24000"/>
          </a:blip>
          <a:stretch>
            <a:fillRect/>
          </a:stretch>
        </p:blipFill>
        <p:spPr>
          <a:xfrm>
            <a:off x="457200" y="2457101"/>
            <a:ext cx="4038600" cy="281692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4827" name="Picture 11" descr="026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lum contrast="18000"/>
          </a:blip>
          <a:srcRect l="3332" t="4422" r="7115" b="7470"/>
          <a:stretch>
            <a:fillRect/>
          </a:stretch>
        </p:blipFill>
        <p:spPr>
          <a:xfrm>
            <a:off x="214282" y="357166"/>
            <a:ext cx="3286148" cy="2218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4833" name="Picture 17" descr="клюква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>
            <a:lum contrast="12000"/>
          </a:blip>
          <a:srcRect/>
          <a:stretch>
            <a:fillRect/>
          </a:stretch>
        </p:blipFill>
        <p:spPr>
          <a:xfrm>
            <a:off x="6084888" y="1989138"/>
            <a:ext cx="2560637" cy="20161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975350" y="260350"/>
            <a:ext cx="31686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Что за бусинка вот тут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На стебле повисла?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Глянешь – слюнки потекут,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А раскусишь – кисло.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724525" y="4221163"/>
            <a:ext cx="3419475" cy="228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Клюква – стелющийся кустарничек. Она долго нежится на мягких моховых подушках в любимых ею болотных местах, прежде чем нальется соком. Собирают ее, только когда она вполне созреет, станет ярко-красной.</a:t>
            </a:r>
          </a:p>
        </p:txBody>
      </p:sp>
      <p:pic>
        <p:nvPicPr>
          <p:cNvPr id="34835" name="FKLU349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KLUK00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8101013" y="6237288"/>
            <a:ext cx="714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FKLUK01S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4572000" y="2060575"/>
            <a:ext cx="71438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FKLU357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FKLUK00S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2" b="76042"/>
          <a:stretch>
            <a:fillRect/>
          </a:stretch>
        </p:blipFill>
        <p:spPr bwMode="auto">
          <a:xfrm>
            <a:off x="7812088" y="6308725"/>
            <a:ext cx="73025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07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348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5"/>
                </p:tgtEl>
              </p:cMediaNode>
            </p:audio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6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37"/>
                </p:tgtEl>
              </p:cMediaNode>
            </p:audio>
          </p:childTnLst>
        </p:cTn>
      </p:par>
    </p:tnLst>
    <p:bldLst>
      <p:bldP spid="34820" grpId="0"/>
      <p:bldP spid="348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водяни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6000"/>
          </a:blip>
          <a:srcRect/>
          <a:stretch>
            <a:fillRect/>
          </a:stretch>
        </p:blipFill>
        <p:spPr>
          <a:xfrm>
            <a:off x="189469" y="1196975"/>
            <a:ext cx="4634944" cy="551817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4402137" cy="847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Водяника</a:t>
            </a:r>
            <a:endParaRPr lang="ru-RU" sz="5400" smtClean="0">
              <a:solidFill>
                <a:srgbClr val="FF0000"/>
              </a:solidFill>
            </a:endParaRP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000628" y="3857628"/>
            <a:ext cx="3960843" cy="2862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Водяника – это стелющийся вечнозелёный кустарник с ползучими деревянистыми ветвями. Листья овально-продолговатые, густо расположены на ветвях, цветы обоеполые. Плоды черные, размером чуть меньше брусники. Растет на торфяных болотах и в лесах. Водяника  - это лекарственное растение.</a:t>
            </a:r>
          </a:p>
        </p:txBody>
      </p:sp>
      <p:pic>
        <p:nvPicPr>
          <p:cNvPr id="39944" name="Picture 8" descr="водяника 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 b="4019"/>
          <a:stretch>
            <a:fillRect/>
          </a:stretch>
        </p:blipFill>
        <p:spPr bwMode="auto">
          <a:xfrm>
            <a:off x="5651500" y="260350"/>
            <a:ext cx="2552700" cy="352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0777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3419475" y="0"/>
            <a:ext cx="3527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3" action="ppaction://hlinksldjump"/>
              </a:rPr>
              <a:t>Жимолость</a:t>
            </a:r>
            <a:endParaRPr lang="ru-RU" sz="4800" smtClean="0">
              <a:solidFill>
                <a:srgbClr val="FF0000"/>
              </a:solidFill>
            </a:endParaRPr>
          </a:p>
        </p:txBody>
      </p:sp>
      <p:pic>
        <p:nvPicPr>
          <p:cNvPr id="43020" name="Picture 12" descr="Gimolost'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457200" y="2472245"/>
            <a:ext cx="4038600" cy="2786634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27" name="Picture 19" descr="жимолость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contrast="24000"/>
          </a:blip>
          <a:srcRect b="7891"/>
          <a:stretch>
            <a:fillRect/>
          </a:stretch>
        </p:blipFill>
        <p:spPr>
          <a:xfrm>
            <a:off x="5364163" y="1700213"/>
            <a:ext cx="2881312" cy="18716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091363" y="0"/>
            <a:ext cx="205263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У оградки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Плод есть сладкий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Плод тот сборный, 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Сизо-чёрный. </a:t>
            </a:r>
          </a:p>
        </p:txBody>
      </p:sp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6357950" y="3786190"/>
            <a:ext cx="2665443" cy="2862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Жимолость растет по опушкам и в оврагах, по берегам рек и в разреженных лесах. Особенно красиво это растение, когда распускаются белые, розовые, красные цветы. Да и яркие ягоды очень украшают кустарники.</a:t>
            </a:r>
          </a:p>
        </p:txBody>
      </p:sp>
      <p:pic>
        <p:nvPicPr>
          <p:cNvPr id="43032" name="Picture 24" descr="жимолость 5"/>
          <p:cNvPicPr>
            <a:picLocks noChangeAspect="1" noChangeArrowheads="1"/>
          </p:cNvPicPr>
          <p:nvPr/>
        </p:nvPicPr>
        <p:blipFill>
          <a:blip r:embed="rId6">
            <a:lum contrast="12000"/>
          </a:blip>
          <a:srcRect b="5060"/>
          <a:stretch>
            <a:fillRect/>
          </a:stretch>
        </p:blipFill>
        <p:spPr bwMode="auto">
          <a:xfrm>
            <a:off x="179388" y="188913"/>
            <a:ext cx="1546225" cy="202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34" name="Picture 26" descr="жимолость 3"/>
          <p:cNvPicPr>
            <a:picLocks noChangeAspect="1" noChangeArrowheads="1"/>
          </p:cNvPicPr>
          <p:nvPr/>
        </p:nvPicPr>
        <p:blipFill>
          <a:blip r:embed="rId7">
            <a:lum contrast="48000"/>
          </a:blip>
          <a:srcRect/>
          <a:stretch>
            <a:fillRect/>
          </a:stretch>
        </p:blipFill>
        <p:spPr bwMode="auto">
          <a:xfrm>
            <a:off x="1619250" y="549275"/>
            <a:ext cx="1655763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35" name="Picture 27" descr="жимолость 4"/>
          <p:cNvPicPr>
            <a:picLocks noChangeAspect="1" noChangeArrowheads="1"/>
          </p:cNvPicPr>
          <p:nvPr/>
        </p:nvPicPr>
        <p:blipFill>
          <a:blip r:embed="rId8">
            <a:lum contrast="12000"/>
          </a:blip>
          <a:srcRect/>
          <a:stretch>
            <a:fillRect/>
          </a:stretch>
        </p:blipFill>
        <p:spPr bwMode="auto">
          <a:xfrm>
            <a:off x="3995738" y="1052513"/>
            <a:ext cx="17367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43036" name="F04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3132138" y="1916113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9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43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6"/>
                </p:tgtEl>
              </p:cMediaNode>
            </p:audio>
          </p:childTnLst>
        </p:cTn>
      </p:par>
    </p:tnLst>
    <p:bldLst>
      <p:bldP spid="43012" grpId="0"/>
      <p:bldP spid="430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372225" y="260350"/>
            <a:ext cx="2771775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Калина</a:t>
            </a:r>
            <a:endParaRPr lang="ru-RU" sz="5400" smtClean="0">
              <a:solidFill>
                <a:srgbClr val="FF0000"/>
              </a:solidFill>
            </a:endParaRPr>
          </a:p>
        </p:txBody>
      </p:sp>
      <p:pic>
        <p:nvPicPr>
          <p:cNvPr id="48134" name="Picture 6" descr="Kalin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24716"/>
            <a:ext cx="3822700" cy="2556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калина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3168650" cy="220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284663" y="476250"/>
            <a:ext cx="2232025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Весной – белёная,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Летом – зелёная,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Осенью – калёная,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Зимой – хвалёная.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6516688" y="1341438"/>
            <a:ext cx="2627312" cy="53101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Калина – кустарник неприхотливый, растет на любой почве, его можно встретить повсюду, но чаще всего по оврагам, берегам рек и озер – он предпочитает сыроватые места. Осенью крупные листья калины румянятся, некоторые становятся даже красными, а ягоды просто полыхают. Наверное, за окраску, напоминающую цвет раскаленного металла, и дали кустарнику такое имя.</a:t>
            </a:r>
          </a:p>
        </p:txBody>
      </p:sp>
      <p:pic>
        <p:nvPicPr>
          <p:cNvPr id="48139" name="Picture 11" descr="калина 2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2"/>
          <a:stretch>
            <a:fillRect/>
          </a:stretch>
        </p:blipFill>
        <p:spPr bwMode="auto">
          <a:xfrm>
            <a:off x="1403350" y="188913"/>
            <a:ext cx="266382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047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4787900" y="2133600"/>
            <a:ext cx="71438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98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48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0"/>
                </p:tgtEl>
              </p:cMediaNode>
            </p:audio>
          </p:childTnLst>
        </p:cTn>
      </p:par>
    </p:tnLst>
    <p:bldLst>
      <p:bldP spid="48132" grpId="0"/>
      <p:bldP spid="48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9" name="Picture 5" descr="Kostyani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6000"/>
          </a:blip>
          <a:srcRect/>
          <a:stretch>
            <a:fillRect/>
          </a:stretch>
        </p:blipFill>
        <p:spPr>
          <a:xfrm>
            <a:off x="179388" y="1125538"/>
            <a:ext cx="3935412" cy="5589587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19588" cy="747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smtClean="0">
                <a:solidFill>
                  <a:srgbClr val="FF0000"/>
                </a:solidFill>
                <a:hlinkClick r:id="rId4" action="ppaction://hlinksldjump"/>
              </a:rPr>
              <a:t>Костяника</a:t>
            </a:r>
            <a:endParaRPr lang="ru-RU" sz="4800" smtClean="0">
              <a:solidFill>
                <a:srgbClr val="FF0000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286248" y="4071942"/>
            <a:ext cx="4718080" cy="258532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Костяника – травянистое, пищевое растение с коротким корневищем. Надземные побеги подразделяются на цветущие длинные стелющиеся и цветоносные прямостоячие. Плоды из 1-6 ярко-красных костянок. Растет в лесах, на лугах, в кустарниках, в темнохвойных лесах, на торфяных болотах. Костяника является лекарственным растением.</a:t>
            </a:r>
          </a:p>
        </p:txBody>
      </p:sp>
      <p:pic>
        <p:nvPicPr>
          <p:cNvPr id="57353" name="Picture 9" descr="костяника"/>
          <p:cNvPicPr>
            <a:picLocks noChangeAspect="1" noChangeArrowheads="1"/>
          </p:cNvPicPr>
          <p:nvPr/>
        </p:nvPicPr>
        <p:blipFill>
          <a:blip r:embed="rId5">
            <a:lum contrast="18000"/>
          </a:blip>
          <a:srcRect b="6460"/>
          <a:stretch>
            <a:fillRect/>
          </a:stretch>
        </p:blipFill>
        <p:spPr bwMode="auto">
          <a:xfrm>
            <a:off x="2916238" y="836613"/>
            <a:ext cx="388778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7355" name="Picture 11" descr="костяника 3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 b="6117"/>
          <a:stretch>
            <a:fillRect/>
          </a:stretch>
        </p:blipFill>
        <p:spPr bwMode="auto">
          <a:xfrm>
            <a:off x="5795963" y="188913"/>
            <a:ext cx="3132137" cy="216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7356" name="a09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7596188" y="3284538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57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56"/>
                </p:tgtEl>
              </p:cMediaNode>
            </p:audio>
          </p:childTnLst>
        </p:cTn>
      </p:par>
    </p:tnLst>
    <p:bldLst>
      <p:bldP spid="573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2519363" cy="9191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Рябина</a:t>
            </a:r>
            <a:endParaRPr lang="ru-RU" sz="5400" smtClean="0">
              <a:solidFill>
                <a:srgbClr val="FF0000"/>
              </a:solidFill>
            </a:endParaRPr>
          </a:p>
        </p:txBody>
      </p:sp>
      <p:pic>
        <p:nvPicPr>
          <p:cNvPr id="59397" name="Picture 5" descr="Ryabin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36000"/>
          </a:blip>
          <a:stretch>
            <a:fillRect/>
          </a:stretch>
        </p:blipFill>
        <p:spPr>
          <a:xfrm>
            <a:off x="1327492" y="2679700"/>
            <a:ext cx="2520265" cy="34464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9399" name="Picture 7" descr="Ryabina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250825" y="188913"/>
            <a:ext cx="2592388" cy="273526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6000750" y="285750"/>
            <a:ext cx="2263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/>
              <a:t>Ягоды – не сладость,</a:t>
            </a:r>
          </a:p>
          <a:p>
            <a:pPr eaLnBrk="1" hangingPunct="1"/>
            <a:r>
              <a:rPr lang="ru-RU" sz="1800"/>
              <a:t>Зато – глазу радость,</a:t>
            </a:r>
          </a:p>
          <a:p>
            <a:pPr eaLnBrk="1" hangingPunct="1"/>
            <a:r>
              <a:rPr lang="ru-RU" sz="1800"/>
              <a:t>И садам украшение,</a:t>
            </a:r>
          </a:p>
          <a:p>
            <a:pPr eaLnBrk="1" hangingPunct="1"/>
            <a:r>
              <a:rPr lang="ru-RU" sz="1800"/>
              <a:t>И дроздам угощение.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000628" y="1857364"/>
            <a:ext cx="3929090" cy="48013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Рябина –  кустарник в наших таежных лесах, но в европейской зоне – дерево. Плоды рябины не так вкусны, зато очень полезны. Витаминов в них больше, чем в лимоне, есть и другие очень полезные для жизни вещества. К тому же они не осыпаются, не засыхают и не гниют. Даже мороз им не страшен. Наоборот, прихваченные морозцем ягоды становятся вкуснее. Для многих обитателей леса ягоды рябины очень важны: выручают они белок и бурундуков. Прибегают к рябине подобрать упавшие ягоды зайцы и лисы, волки, медведи и лоси. А для птиц она часто просто спасение от голода.</a:t>
            </a:r>
          </a:p>
        </p:txBody>
      </p:sp>
      <p:pic>
        <p:nvPicPr>
          <p:cNvPr id="59404" name="046L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563"/>
          <a:stretch>
            <a:fillRect/>
          </a:stretch>
        </p:blipFill>
        <p:spPr bwMode="auto">
          <a:xfrm>
            <a:off x="5364163" y="1557338"/>
            <a:ext cx="7143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9" dur="1" fill="hold"/>
                                        <p:tgtEl>
                                          <p:spTgt spid="594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404"/>
                </p:tgtEl>
              </p:cMediaNode>
            </p:audio>
          </p:childTnLst>
        </p:cTn>
      </p:par>
    </p:tnLst>
    <p:bldLst>
      <p:bldP spid="59396" grpId="0"/>
      <p:bldP spid="594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043363" cy="6921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rgbClr val="FF0000"/>
                </a:solidFill>
                <a:hlinkClick r:id="rId3" action="ppaction://hlinksldjump"/>
              </a:rPr>
              <a:t>Малина</a:t>
            </a:r>
            <a:endParaRPr lang="ru-RU" sz="5400" smtClean="0">
              <a:solidFill>
                <a:srgbClr val="FF0000"/>
              </a:solidFill>
            </a:endParaRPr>
          </a:p>
        </p:txBody>
      </p:sp>
      <p:pic>
        <p:nvPicPr>
          <p:cNvPr id="61445" name="Picture 5" descr="малин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lum contrast="30000"/>
          </a:blip>
          <a:srcRect/>
          <a:stretch>
            <a:fillRect/>
          </a:stretch>
        </p:blipFill>
        <p:spPr>
          <a:xfrm>
            <a:off x="4929190" y="857233"/>
            <a:ext cx="3530598" cy="3439542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1447" name="Picture 7" descr="малина 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lum contrast="24000"/>
          </a:blip>
          <a:srcRect/>
          <a:stretch>
            <a:fillRect/>
          </a:stretch>
        </p:blipFill>
        <p:spPr>
          <a:xfrm>
            <a:off x="179388" y="1628775"/>
            <a:ext cx="3913187" cy="5084763"/>
          </a:xfr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23850" y="0"/>
            <a:ext cx="2881313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/>
              <a:t>Летом рад я свежей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Ягоде медвежьей.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А сушеная в запас</a:t>
            </a:r>
          </a:p>
          <a:p>
            <a:pPr eaLnBrk="1" hangingPunct="1">
              <a:spcBef>
                <a:spcPct val="50000"/>
              </a:spcBef>
            </a:pPr>
            <a:r>
              <a:rPr lang="ru-RU" sz="1800"/>
              <a:t>От простуды лечит нас.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246563" y="4357694"/>
            <a:ext cx="4754593" cy="22891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dirty="0">
                <a:solidFill>
                  <a:srgbClr val="000000"/>
                </a:solidFill>
              </a:rPr>
              <a:t>Малина – это полукустарник. Ягоды   состоят из множества сросшихся крохотных ягодок-малюток. Отсюда и ее название: «мал», то есть малы. Хоть в каждой ягодке есть семена, малина обычно размножается не семенами, а корневыми отпрысками. Малина зацветает поздно, в начале июня, когда погода уже установилась. Зато цветет очень долго…</a:t>
            </a:r>
          </a:p>
        </p:txBody>
      </p:sp>
      <p:pic>
        <p:nvPicPr>
          <p:cNvPr id="61451" name="a109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76042"/>
          <a:stretch>
            <a:fillRect/>
          </a:stretch>
        </p:blipFill>
        <p:spPr bwMode="auto">
          <a:xfrm>
            <a:off x="3779838" y="692150"/>
            <a:ext cx="71437" cy="7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7" dur="1" fill="hold"/>
                                        <p:tgtEl>
                                          <p:spTgt spid="614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51"/>
                </p:tgtEl>
              </p:cMediaNode>
            </p:audio>
          </p:childTnLst>
        </p:cTn>
      </p:par>
    </p:tnLst>
    <p:bldLst>
      <p:bldP spid="61444" grpId="0"/>
      <p:bldP spid="6144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496</Words>
  <Application>Microsoft Office PowerPoint</Application>
  <PresentationFormat>Экран (4:3)</PresentationFormat>
  <Paragraphs>37</Paragraphs>
  <Slides>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Кустарники Югры</vt:lpstr>
      <vt:lpstr>Клюква</vt:lpstr>
      <vt:lpstr>Водяника</vt:lpstr>
      <vt:lpstr>Жимолость</vt:lpstr>
      <vt:lpstr>Калина</vt:lpstr>
      <vt:lpstr>Костяника</vt:lpstr>
      <vt:lpstr>Рябина</vt:lpstr>
      <vt:lpstr>Малина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Кустарники Югры</dc:title>
  <dc:creator>1</dc:creator>
  <cp:lastModifiedBy>1</cp:lastModifiedBy>
  <cp:revision>1</cp:revision>
  <dcterms:created xsi:type="dcterms:W3CDTF">2015-02-11T16:34:55Z</dcterms:created>
  <dcterms:modified xsi:type="dcterms:W3CDTF">2015-02-11T16:37:19Z</dcterms:modified>
</cp:coreProperties>
</file>