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E3AC-439A-4E47-A3BB-F9C5B258E0D5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6E11-F080-4CCC-8A9F-0D7078788C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E3AC-439A-4E47-A3BB-F9C5B258E0D5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6E11-F080-4CCC-8A9F-0D7078788C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E3AC-439A-4E47-A3BB-F9C5B258E0D5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6E11-F080-4CCC-8A9F-0D7078788C2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43610-6CAC-4F08-B4AD-C111511D7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699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D97D0-7EDB-43F0-933B-C538E0E8B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40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E3AC-439A-4E47-A3BB-F9C5B258E0D5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6E11-F080-4CCC-8A9F-0D7078788C2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E3AC-439A-4E47-A3BB-F9C5B258E0D5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6E11-F080-4CCC-8A9F-0D7078788C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E3AC-439A-4E47-A3BB-F9C5B258E0D5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6E11-F080-4CCC-8A9F-0D7078788C2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E3AC-439A-4E47-A3BB-F9C5B258E0D5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6E11-F080-4CCC-8A9F-0D7078788C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E3AC-439A-4E47-A3BB-F9C5B258E0D5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6E11-F080-4CCC-8A9F-0D7078788C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E3AC-439A-4E47-A3BB-F9C5B258E0D5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6E11-F080-4CCC-8A9F-0D7078788C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E3AC-439A-4E47-A3BB-F9C5B258E0D5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6E11-F080-4CCC-8A9F-0D7078788C2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FE3AC-439A-4E47-A3BB-F9C5B258E0D5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6E11-F080-4CCC-8A9F-0D7078788C2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1BFE3AC-439A-4E47-A3BB-F9C5B258E0D5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1876E11-F080-4CCC-8A9F-0D7078788C2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56;&#1072;&#1089;&#1090;&#1077;&#1085;&#1080;&#1103;\&#1050;&#1091;&#1089;&#1090;&#1072;&#1088;&#1085;&#1080;&#1082;&#1080;\a109.wav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56;&#1072;&#1089;&#1090;&#1077;&#1085;&#1080;&#1103;\&#1050;&#1091;&#1089;&#1090;&#1072;&#1088;&#1085;&#1080;&#1082;&#1080;\008I.wav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56;&#1072;&#1089;&#1090;&#1077;&#1085;&#1080;&#1103;\&#1050;&#1091;&#1089;&#1090;&#1072;&#1088;&#1085;&#1080;&#1082;&#1080;\026I.wav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56;&#1072;&#1089;&#1090;&#1077;&#1085;&#1080;&#1103;\&#1050;&#1091;&#1089;&#1090;&#1072;&#1088;&#1085;&#1080;&#1082;&#1080;\a120.wav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56;&#1072;&#1089;&#1090;&#1077;&#1085;&#1080;&#1103;\&#1050;&#1091;&#1089;&#1090;&#1072;&#1088;&#1085;&#1080;&#1082;&#1080;\088L.wav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56;&#1072;&#1089;&#1090;&#1077;&#1085;&#1080;&#1103;\&#1050;&#1091;&#1089;&#1090;&#1072;&#1088;&#1085;&#1080;&#1082;&#1080;\FCHER00.wav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56;&#1072;&#1089;&#1090;&#1077;&#1085;&#1080;&#1103;\&#1050;&#1091;&#1089;&#1090;&#1072;&#1088;&#1085;&#1080;&#1082;&#1080;\a077%230.wav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Кустарники Югры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Демонстрационный материал 3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796136" y="5445224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Перевозчикова Альбина </a:t>
            </a:r>
            <a:r>
              <a:rPr lang="ru-RU" dirty="0" err="1" smtClean="0"/>
              <a:t>Акрамовна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9210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0" y="0"/>
            <a:ext cx="4043363" cy="6921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smtClean="0">
                <a:solidFill>
                  <a:srgbClr val="FF0000"/>
                </a:solidFill>
                <a:hlinkClick r:id="rId3" action="ppaction://hlinksldjump"/>
              </a:rPr>
              <a:t>Малина</a:t>
            </a:r>
            <a:endParaRPr lang="ru-RU" sz="5400" smtClean="0">
              <a:solidFill>
                <a:srgbClr val="FF0000"/>
              </a:solidFill>
            </a:endParaRPr>
          </a:p>
        </p:txBody>
      </p:sp>
      <p:pic>
        <p:nvPicPr>
          <p:cNvPr id="61445" name="Picture 5" descr="малина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lum contrast="30000"/>
          </a:blip>
          <a:srcRect/>
          <a:stretch>
            <a:fillRect/>
          </a:stretch>
        </p:blipFill>
        <p:spPr>
          <a:xfrm>
            <a:off x="4929190" y="857233"/>
            <a:ext cx="3530598" cy="3439542"/>
          </a:xfr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61447" name="Picture 7" descr="малина 1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5">
            <a:lum contrast="24000"/>
          </a:blip>
          <a:srcRect/>
          <a:stretch>
            <a:fillRect/>
          </a:stretch>
        </p:blipFill>
        <p:spPr>
          <a:xfrm>
            <a:off x="179388" y="1628775"/>
            <a:ext cx="3913187" cy="5084763"/>
          </a:xfr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323850" y="0"/>
            <a:ext cx="2881313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/>
              <a:t>Летом рад я свежей</a:t>
            </a:r>
          </a:p>
          <a:p>
            <a:pPr eaLnBrk="1" hangingPunct="1">
              <a:spcBef>
                <a:spcPct val="50000"/>
              </a:spcBef>
            </a:pPr>
            <a:r>
              <a:rPr lang="ru-RU" sz="1800"/>
              <a:t>Ягоде медвежьей.</a:t>
            </a:r>
          </a:p>
          <a:p>
            <a:pPr eaLnBrk="1" hangingPunct="1">
              <a:spcBef>
                <a:spcPct val="50000"/>
              </a:spcBef>
            </a:pPr>
            <a:r>
              <a:rPr lang="ru-RU" sz="1800"/>
              <a:t>А сушеная в запас</a:t>
            </a:r>
          </a:p>
          <a:p>
            <a:pPr eaLnBrk="1" hangingPunct="1">
              <a:spcBef>
                <a:spcPct val="50000"/>
              </a:spcBef>
            </a:pPr>
            <a:r>
              <a:rPr lang="ru-RU" sz="1800"/>
              <a:t>От простуды лечит нас.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4246563" y="4357694"/>
            <a:ext cx="4754593" cy="22891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800" dirty="0">
                <a:solidFill>
                  <a:srgbClr val="000000"/>
                </a:solidFill>
              </a:rPr>
              <a:t>Малина – это полукустарник. Ягоды   состоят из множества сросшихся крохотных ягодок-малюток. Отсюда и ее название: «мал», то есть малы. Хоть в каждой ягодке есть семена, малина обычно размножается не семенами, а корневыми отпрысками. Малина зацветает поздно, в начале июня, когда погода уже установилась. Зато цветет очень долго…</a:t>
            </a:r>
          </a:p>
        </p:txBody>
      </p:sp>
      <p:pic>
        <p:nvPicPr>
          <p:cNvPr id="61451" name="a109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63" b="76042"/>
          <a:stretch>
            <a:fillRect/>
          </a:stretch>
        </p:blipFill>
        <p:spPr bwMode="auto">
          <a:xfrm>
            <a:off x="3779838" y="692150"/>
            <a:ext cx="71437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03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7" dur="1" fill="hold"/>
                                        <p:tgtEl>
                                          <p:spTgt spid="614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51"/>
                </p:tgtEl>
              </p:cMediaNode>
            </p:audio>
          </p:childTnLst>
        </p:cTn>
      </p:par>
    </p:tnLst>
    <p:bldLst>
      <p:bldP spid="61444" grpId="0"/>
      <p:bldP spid="614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2484438" y="404813"/>
            <a:ext cx="4246562" cy="7191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mtClean="0">
                <a:solidFill>
                  <a:srgbClr val="FF0000"/>
                </a:solidFill>
                <a:hlinkClick r:id="rId3" action="ppaction://hlinksldjump"/>
              </a:rPr>
              <a:t>Можжевельник</a:t>
            </a:r>
            <a:endParaRPr lang="ru-RU" smtClean="0">
              <a:solidFill>
                <a:srgbClr val="FF0000"/>
              </a:solidFill>
            </a:endParaRPr>
          </a:p>
        </p:txBody>
      </p:sp>
      <p:pic>
        <p:nvPicPr>
          <p:cNvPr id="63495" name="Picture 7" descr="можжевельник сибирский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lum contrast="36000"/>
          </a:blip>
          <a:srcRect b="3906"/>
          <a:stretch>
            <a:fillRect/>
          </a:stretch>
        </p:blipFill>
        <p:spPr>
          <a:xfrm>
            <a:off x="857224" y="1357298"/>
            <a:ext cx="4059238" cy="5326155"/>
          </a:xfr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6911975" y="0"/>
            <a:ext cx="2232025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/>
              <a:t>У маленькой ёлки</a:t>
            </a:r>
          </a:p>
          <a:p>
            <a:pPr eaLnBrk="1" hangingPunct="1">
              <a:spcBef>
                <a:spcPct val="50000"/>
              </a:spcBef>
            </a:pPr>
            <a:r>
              <a:rPr lang="ru-RU" sz="1800"/>
              <a:t>Колкие иголки,</a:t>
            </a:r>
          </a:p>
          <a:p>
            <a:pPr eaLnBrk="1" hangingPunct="1">
              <a:spcBef>
                <a:spcPct val="50000"/>
              </a:spcBef>
            </a:pPr>
            <a:r>
              <a:rPr lang="ru-RU" sz="1800"/>
              <a:t>Шарики синие,</a:t>
            </a:r>
          </a:p>
          <a:p>
            <a:pPr eaLnBrk="1" hangingPunct="1">
              <a:spcBef>
                <a:spcPct val="50000"/>
              </a:spcBef>
            </a:pPr>
            <a:r>
              <a:rPr lang="ru-RU" sz="1800"/>
              <a:t>Словно бы в инее.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5076825" y="2781300"/>
            <a:ext cx="3889375" cy="36623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800" dirty="0">
                <a:solidFill>
                  <a:srgbClr val="000000"/>
                </a:solidFill>
              </a:rPr>
              <a:t>Можжевельник – единственный хвойный кустарник наших лесов, он – единственный родственник теплолюбивых кипарисов. На его ветках не шишки, а висящие на короткой ножке ягоды. Правда, это видоизмененные шишки. Размером они с большую горошину, на вкус сладковато-пряные. Причем на одной ветке красуются разом и еще не зрелые, и полузрелые, и совсем спелые: они созревают только на третий год.</a:t>
            </a:r>
          </a:p>
        </p:txBody>
      </p:sp>
      <p:pic>
        <p:nvPicPr>
          <p:cNvPr id="63500" name="Picture 12" descr="можжевельник 2"/>
          <p:cNvPicPr>
            <a:picLocks noChangeAspect="1" noChangeArrowheads="1"/>
          </p:cNvPicPr>
          <p:nvPr/>
        </p:nvPicPr>
        <p:blipFill>
          <a:blip r:embed="rId5">
            <a:lum contrast="24000"/>
          </a:blip>
          <a:srcRect/>
          <a:stretch>
            <a:fillRect/>
          </a:stretch>
        </p:blipFill>
        <p:spPr bwMode="auto">
          <a:xfrm>
            <a:off x="179388" y="188913"/>
            <a:ext cx="21526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63501" name="008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42" b="76563"/>
          <a:stretch>
            <a:fillRect/>
          </a:stretch>
        </p:blipFill>
        <p:spPr bwMode="auto">
          <a:xfrm>
            <a:off x="7019925" y="2133600"/>
            <a:ext cx="73025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9" dur="1" fill="hold"/>
                                        <p:tgtEl>
                                          <p:spTgt spid="635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501"/>
                </p:tgtEl>
              </p:cMediaNode>
            </p:audio>
          </p:childTnLst>
        </p:cTn>
      </p:par>
    </p:tnLst>
    <p:bldLst>
      <p:bldP spid="63492" grpId="0"/>
      <p:bldP spid="634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3059113" y="0"/>
            <a:ext cx="2447925" cy="919163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smtClean="0">
                <a:solidFill>
                  <a:srgbClr val="FF0000"/>
                </a:solidFill>
                <a:hlinkClick r:id="rId3" action="ppaction://hlinksldjump"/>
              </a:rPr>
              <a:t>Ольха</a:t>
            </a:r>
            <a:endParaRPr lang="ru-RU" sz="5400" smtClean="0">
              <a:solidFill>
                <a:srgbClr val="FF0000"/>
              </a:solidFill>
            </a:endParaRPr>
          </a:p>
        </p:txBody>
      </p:sp>
      <p:pic>
        <p:nvPicPr>
          <p:cNvPr id="69650" name="Picture 18" descr="ольха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lum contrast="18000"/>
          </a:blip>
          <a:srcRect/>
          <a:stretch>
            <a:fillRect/>
          </a:stretch>
        </p:blipFill>
        <p:spPr>
          <a:xfrm>
            <a:off x="179388" y="188913"/>
            <a:ext cx="1800225" cy="1744662"/>
          </a:xfr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69640" name="Picture 8" descr="ольх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lum contrast="24000"/>
          </a:blip>
          <a:srcRect/>
          <a:stretch>
            <a:fillRect/>
          </a:stretch>
        </p:blipFill>
        <p:spPr>
          <a:xfrm>
            <a:off x="323850" y="981075"/>
            <a:ext cx="4300538" cy="5732463"/>
          </a:xfr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69642" name="Picture 10" descr="Olkh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lum contrast="24000"/>
          </a:blip>
          <a:srcRect/>
          <a:stretch>
            <a:fillRect/>
          </a:stretch>
        </p:blipFill>
        <p:spPr>
          <a:xfrm>
            <a:off x="3708400" y="908050"/>
            <a:ext cx="2952750" cy="2049463"/>
          </a:xfr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69647" name="Picture 15" descr="ольховник кустарниковый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>
            <a:lum contrast="24000"/>
          </a:blip>
          <a:srcRect b="5289"/>
          <a:stretch>
            <a:fillRect/>
          </a:stretch>
        </p:blipFill>
        <p:spPr>
          <a:xfrm>
            <a:off x="6804025" y="1700213"/>
            <a:ext cx="2154238" cy="2728919"/>
          </a:xfr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7054850" y="0"/>
            <a:ext cx="208915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/>
              <a:t>Есть серёжки,</a:t>
            </a:r>
          </a:p>
          <a:p>
            <a:pPr eaLnBrk="1" hangingPunct="1">
              <a:spcBef>
                <a:spcPct val="50000"/>
              </a:spcBef>
            </a:pPr>
            <a:r>
              <a:rPr lang="ru-RU" sz="1800"/>
              <a:t>Да не девчонка.</a:t>
            </a:r>
          </a:p>
          <a:p>
            <a:pPr eaLnBrk="1" hangingPunct="1">
              <a:spcBef>
                <a:spcPct val="50000"/>
              </a:spcBef>
            </a:pPr>
            <a:r>
              <a:rPr lang="ru-RU" sz="1800"/>
              <a:t>Есть и шишки,</a:t>
            </a:r>
          </a:p>
          <a:p>
            <a:pPr eaLnBrk="1" hangingPunct="1">
              <a:spcBef>
                <a:spcPct val="50000"/>
              </a:spcBef>
            </a:pPr>
            <a:r>
              <a:rPr lang="ru-RU" sz="1800"/>
              <a:t>Да не сосенка.</a:t>
            </a:r>
          </a:p>
        </p:txBody>
      </p:sp>
      <p:sp>
        <p:nvSpPr>
          <p:cNvPr id="69652" name="Text Box 20"/>
          <p:cNvSpPr txBox="1">
            <a:spLocks noChangeArrowheads="1"/>
          </p:cNvSpPr>
          <p:nvPr/>
        </p:nvSpPr>
        <p:spPr bwMode="auto">
          <a:xfrm>
            <a:off x="4859338" y="4652963"/>
            <a:ext cx="4105275" cy="17399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800" dirty="0">
                <a:solidFill>
                  <a:srgbClr val="000000"/>
                </a:solidFill>
              </a:rPr>
              <a:t>Ольха – это листопадное однодомное дерево или кустарник. Листья держатся на ольхе до поздней осени и опадают зелёными, им не свойственно золотиться, подобно листьям осин и берез. Ольха – влаголюбивое дерево.</a:t>
            </a:r>
          </a:p>
        </p:txBody>
      </p:sp>
      <p:pic>
        <p:nvPicPr>
          <p:cNvPr id="69653" name="026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63" b="76042"/>
          <a:stretch>
            <a:fillRect/>
          </a:stretch>
        </p:blipFill>
        <p:spPr bwMode="auto">
          <a:xfrm>
            <a:off x="5508625" y="3284538"/>
            <a:ext cx="71438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97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9" dur="1" fill="hold"/>
                                        <p:tgtEl>
                                          <p:spTgt spid="696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9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653"/>
                </p:tgtEl>
              </p:cMediaNode>
            </p:audio>
          </p:childTnLst>
        </p:cTn>
      </p:par>
    </p:tnLst>
    <p:bldLst>
      <p:bldP spid="69636" grpId="0"/>
      <p:bldP spid="696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356100" y="0"/>
            <a:ext cx="4643438" cy="11969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mtClean="0">
                <a:solidFill>
                  <a:srgbClr val="FF0000"/>
                </a:solidFill>
                <a:hlinkClick r:id="rId3" action="ppaction://hlinksldjump"/>
              </a:rPr>
              <a:t>Смородина </a:t>
            </a:r>
            <a:br>
              <a:rPr lang="ru-RU" smtClean="0">
                <a:solidFill>
                  <a:srgbClr val="FF0000"/>
                </a:solidFill>
                <a:hlinkClick r:id="rId3" action="ppaction://hlinksldjump"/>
              </a:rPr>
            </a:br>
            <a:r>
              <a:rPr lang="ru-RU" smtClean="0">
                <a:solidFill>
                  <a:srgbClr val="FF0000"/>
                </a:solidFill>
                <a:hlinkClick r:id="rId3" action="ppaction://hlinksldjump"/>
              </a:rPr>
              <a:t>черная и красная</a:t>
            </a:r>
            <a:endParaRPr lang="ru-RU" smtClean="0">
              <a:solidFill>
                <a:srgbClr val="FF0000"/>
              </a:solidFill>
            </a:endParaRPr>
          </a:p>
        </p:txBody>
      </p:sp>
      <p:pic>
        <p:nvPicPr>
          <p:cNvPr id="74770" name="Picture 18" descr="смородина черная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lum contrast="24000"/>
          </a:blip>
          <a:srcRect b="4424"/>
          <a:stretch>
            <a:fillRect/>
          </a:stretch>
        </p:blipFill>
        <p:spPr>
          <a:xfrm>
            <a:off x="2771775" y="765175"/>
            <a:ext cx="1560513" cy="2092321"/>
          </a:xfr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74759" name="Picture 7" descr="KrSmo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lum contrast="30000"/>
          </a:blip>
          <a:stretch>
            <a:fillRect/>
          </a:stretch>
        </p:blipFill>
        <p:spPr>
          <a:xfrm>
            <a:off x="5002737" y="1600200"/>
            <a:ext cx="3329525" cy="2189163"/>
          </a:xfr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74761" name="Picture 9" descr="SmorCh=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lum contrast="12000"/>
          </a:blip>
          <a:srcRect/>
          <a:stretch>
            <a:fillRect/>
          </a:stretch>
        </p:blipFill>
        <p:spPr>
          <a:xfrm>
            <a:off x="179388" y="2205038"/>
            <a:ext cx="4176712" cy="2949575"/>
          </a:xfr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74767" name="Picture 15" descr="smorodina_krasnay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>
            <a:lum contrast="18000"/>
          </a:blip>
          <a:srcRect/>
          <a:stretch>
            <a:fillRect/>
          </a:stretch>
        </p:blipFill>
        <p:spPr>
          <a:xfrm>
            <a:off x="7092950" y="1412875"/>
            <a:ext cx="1641475" cy="2189163"/>
          </a:xfr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323850" y="260350"/>
            <a:ext cx="2735263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/>
              <a:t>Две сестрицы</a:t>
            </a:r>
          </a:p>
          <a:p>
            <a:pPr eaLnBrk="1" hangingPunct="1">
              <a:spcBef>
                <a:spcPct val="50000"/>
              </a:spcBef>
            </a:pPr>
            <a:r>
              <a:rPr lang="ru-RU" sz="1800"/>
              <a:t>Летом зелены,</a:t>
            </a:r>
          </a:p>
          <a:p>
            <a:pPr eaLnBrk="1" hangingPunct="1">
              <a:spcBef>
                <a:spcPct val="50000"/>
              </a:spcBef>
            </a:pPr>
            <a:r>
              <a:rPr lang="ru-RU" sz="1800"/>
              <a:t>К осени одна краснеет,</a:t>
            </a:r>
          </a:p>
          <a:p>
            <a:pPr eaLnBrk="1" hangingPunct="1">
              <a:spcBef>
                <a:spcPct val="50000"/>
              </a:spcBef>
            </a:pPr>
            <a:r>
              <a:rPr lang="ru-RU" sz="1800"/>
              <a:t>Другая – чернеет.</a:t>
            </a:r>
          </a:p>
        </p:txBody>
      </p:sp>
      <p:sp>
        <p:nvSpPr>
          <p:cNvPr id="74772" name="Text Box 20"/>
          <p:cNvSpPr txBox="1">
            <a:spLocks noChangeArrowheads="1"/>
          </p:cNvSpPr>
          <p:nvPr/>
        </p:nvSpPr>
        <p:spPr bwMode="auto">
          <a:xfrm>
            <a:off x="0" y="5229225"/>
            <a:ext cx="9144000" cy="14652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800" dirty="0">
                <a:solidFill>
                  <a:srgbClr val="000000"/>
                </a:solidFill>
              </a:rPr>
              <a:t>Смородина красная и черная – кустарниковые растения, высотой 1-2 м с гладкими побегами, с черешковыми пальчато-лопастными листьями. Плоды – круглые красные или черные ягоды. В округе встречаются во влажных лиственных лесах, в зарослях кустарников, по берегам рек, около болот. Ягоды смородины содержат витамин С, органические кислоты. Смородина является лекарственным растением.</a:t>
            </a:r>
          </a:p>
        </p:txBody>
      </p:sp>
      <p:pic>
        <p:nvPicPr>
          <p:cNvPr id="74773" name="a120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63" b="76563"/>
          <a:stretch>
            <a:fillRect/>
          </a:stretch>
        </p:blipFill>
        <p:spPr bwMode="auto">
          <a:xfrm>
            <a:off x="8604250" y="6165850"/>
            <a:ext cx="71438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80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7" dur="1" fill="hold"/>
                                        <p:tgtEl>
                                          <p:spTgt spid="747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10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1000"/>
                                        <p:tgtEl>
                                          <p:spTgt spid="7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9" dur="1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1000"/>
                                        <p:tgtEl>
                                          <p:spTgt spid="7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773"/>
                </p:tgtEl>
              </p:cMediaNode>
            </p:audio>
          </p:childTnLst>
        </p:cTn>
      </p:par>
    </p:tnLst>
    <p:bldLst>
      <p:bldP spid="74756" grpId="0"/>
      <p:bldP spid="747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9366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smtClean="0">
                <a:solidFill>
                  <a:srgbClr val="FF0000"/>
                </a:solidFill>
                <a:hlinkClick r:id="rId3" action="ppaction://hlinksldjump"/>
              </a:rPr>
              <a:t>Толокнянка обыкновенная</a:t>
            </a:r>
            <a:endParaRPr lang="ru-RU" sz="4800" smtClean="0">
              <a:solidFill>
                <a:srgbClr val="FF0000"/>
              </a:solidFill>
            </a:endParaRPr>
          </a:p>
        </p:txBody>
      </p:sp>
      <p:pic>
        <p:nvPicPr>
          <p:cNvPr id="80901" name="Picture 5" descr="tolknyanka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lum contrast="36000"/>
          </a:blip>
          <a:stretch>
            <a:fillRect/>
          </a:stretch>
        </p:blipFill>
        <p:spPr>
          <a:xfrm>
            <a:off x="1554162" y="3283744"/>
            <a:ext cx="2066925" cy="2238375"/>
          </a:xfr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80904" name="Picture 8" descr="толокнянка обыкновенная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5">
            <a:lum contrast="6000"/>
          </a:blip>
          <a:srcRect b="3875"/>
          <a:stretch>
            <a:fillRect/>
          </a:stretch>
        </p:blipFill>
        <p:spPr>
          <a:xfrm>
            <a:off x="179388" y="1052513"/>
            <a:ext cx="2571750" cy="3662371"/>
          </a:xfr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6588125" y="1916113"/>
            <a:ext cx="2411413" cy="424731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800" dirty="0">
                <a:solidFill>
                  <a:srgbClr val="000000"/>
                </a:solidFill>
              </a:rPr>
              <a:t>Толокнянка – вечнозеленый распростертый кустарничек, в обиходе называемый медвежьей ягодой. Произрастает в сосняках лишайниковых </a:t>
            </a:r>
            <a:r>
              <a:rPr lang="ru-RU" sz="1800">
                <a:solidFill>
                  <a:srgbClr val="000000"/>
                </a:solidFill>
              </a:rPr>
              <a:t>по всей </a:t>
            </a:r>
            <a:r>
              <a:rPr lang="ru-RU" sz="1800" dirty="0">
                <a:solidFill>
                  <a:srgbClr val="000000"/>
                </a:solidFill>
              </a:rPr>
              <a:t>территории нашего округа. Толокнянка является ценным лекарственным растением.</a:t>
            </a:r>
          </a:p>
        </p:txBody>
      </p:sp>
      <p:pic>
        <p:nvPicPr>
          <p:cNvPr id="80907" name="088L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42" b="76563"/>
          <a:stretch>
            <a:fillRect/>
          </a:stretch>
        </p:blipFill>
        <p:spPr bwMode="auto">
          <a:xfrm>
            <a:off x="827088" y="5373688"/>
            <a:ext cx="73025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68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809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907"/>
                </p:tgtEl>
              </p:cMediaNode>
            </p:audio>
          </p:childTnLst>
        </p:cTn>
      </p:par>
    </p:tnLst>
    <p:bldLst>
      <p:bldP spid="809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2051050" y="333375"/>
            <a:ext cx="4176713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  <a:hlinkClick r:id="rId3" action="ppaction://hlinksldjump"/>
              </a:rPr>
              <a:t>Черёмуха </a:t>
            </a:r>
            <a:br>
              <a:rPr lang="ru-RU" dirty="0" smtClean="0">
                <a:solidFill>
                  <a:srgbClr val="FF0000"/>
                </a:solidFill>
                <a:hlinkClick r:id="rId3" action="ppaction://hlinksldjump"/>
              </a:rPr>
            </a:br>
            <a:r>
              <a:rPr lang="ru-RU" dirty="0" smtClean="0">
                <a:solidFill>
                  <a:srgbClr val="FF0000"/>
                </a:solidFill>
                <a:hlinkClick r:id="rId3" action="ppaction://hlinksldjump"/>
              </a:rPr>
              <a:t>обыкновенная</a:t>
            </a: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82949" name="Picture 5" descr="черемух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lum contrast="24000"/>
          </a:blip>
          <a:srcRect/>
          <a:stretch>
            <a:fillRect/>
          </a:stretch>
        </p:blipFill>
        <p:spPr>
          <a:xfrm>
            <a:off x="285720" y="1714488"/>
            <a:ext cx="3705225" cy="4941887"/>
          </a:xfr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82951" name="Picture 7" descr="черемуха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lum contrast="12000"/>
          </a:blip>
          <a:srcRect/>
          <a:stretch>
            <a:fillRect/>
          </a:stretch>
        </p:blipFill>
        <p:spPr>
          <a:xfrm>
            <a:off x="179388" y="188913"/>
            <a:ext cx="1890712" cy="2520950"/>
          </a:xfr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82953" name="Picture 9" descr="черемуха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lum contrast="18000"/>
          </a:blip>
          <a:srcRect/>
          <a:stretch>
            <a:fillRect/>
          </a:stretch>
        </p:blipFill>
        <p:spPr>
          <a:xfrm>
            <a:off x="3708400" y="2060575"/>
            <a:ext cx="2438400" cy="1778000"/>
          </a:xfr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82958" name="Picture 14" descr="CherPl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>
            <a:lum contrast="30000"/>
          </a:blip>
          <a:srcRect/>
          <a:stretch>
            <a:fillRect/>
          </a:stretch>
        </p:blipFill>
        <p:spPr>
          <a:xfrm>
            <a:off x="6156325" y="188913"/>
            <a:ext cx="2736850" cy="1785937"/>
          </a:xfr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6227763" y="2071688"/>
            <a:ext cx="2916237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ru-RU" sz="1800"/>
              <a:t>Будто снежный шар бела,</a:t>
            </a:r>
          </a:p>
          <a:p>
            <a:pPr eaLnBrk="1" hangingPunct="1">
              <a:spcBef>
                <a:spcPts val="600"/>
              </a:spcBef>
            </a:pPr>
            <a:r>
              <a:rPr lang="ru-RU" sz="1800"/>
              <a:t>По весне она цвела,</a:t>
            </a:r>
          </a:p>
          <a:p>
            <a:pPr eaLnBrk="1" hangingPunct="1">
              <a:spcBef>
                <a:spcPts val="600"/>
              </a:spcBef>
            </a:pPr>
            <a:r>
              <a:rPr lang="ru-RU" sz="1800"/>
              <a:t>Нежный запах источала,</a:t>
            </a:r>
          </a:p>
          <a:p>
            <a:pPr eaLnBrk="1" hangingPunct="1">
              <a:spcBef>
                <a:spcPts val="600"/>
              </a:spcBef>
            </a:pPr>
            <a:r>
              <a:rPr lang="ru-RU" sz="1800"/>
              <a:t>А когда пора настала,</a:t>
            </a:r>
          </a:p>
          <a:p>
            <a:pPr eaLnBrk="1" hangingPunct="1">
              <a:spcBef>
                <a:spcPts val="600"/>
              </a:spcBef>
            </a:pPr>
            <a:r>
              <a:rPr lang="ru-RU" sz="1800"/>
              <a:t>Разом сделалась она</a:t>
            </a:r>
          </a:p>
          <a:p>
            <a:pPr eaLnBrk="1" hangingPunct="1">
              <a:spcBef>
                <a:spcPts val="600"/>
              </a:spcBef>
            </a:pPr>
            <a:r>
              <a:rPr lang="ru-RU" sz="1800"/>
              <a:t>Вся от ягоды черна.</a:t>
            </a:r>
          </a:p>
        </p:txBody>
      </p:sp>
      <p:sp>
        <p:nvSpPr>
          <p:cNvPr id="82961" name="Text Box 17"/>
          <p:cNvSpPr txBox="1">
            <a:spLocks noChangeArrowheads="1"/>
          </p:cNvSpPr>
          <p:nvPr/>
        </p:nvSpPr>
        <p:spPr bwMode="auto">
          <a:xfrm>
            <a:off x="4140200" y="4286256"/>
            <a:ext cx="5003800" cy="230832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800" dirty="0">
                <a:solidFill>
                  <a:srgbClr val="000000"/>
                </a:solidFill>
              </a:rPr>
              <a:t>Черёмуха – высокий кустарник или дерево. Плоды – черные шаровидные костянки с вяжущим вкусом. Черёмуха очищает воздух от бактерий, выделяя особые летучие вещества – фитонциды, а также уничтожает мух, клещей, комаров. Черемуху используют в медицине, т.к. ее плоды содержат яблочную и лимонную кислоты, дубильные вещества и эфирное масло.</a:t>
            </a:r>
          </a:p>
        </p:txBody>
      </p:sp>
      <p:pic>
        <p:nvPicPr>
          <p:cNvPr id="82962" name="FCHER00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42" b="76563"/>
          <a:stretch>
            <a:fillRect/>
          </a:stretch>
        </p:blipFill>
        <p:spPr bwMode="auto">
          <a:xfrm>
            <a:off x="5003800" y="4149725"/>
            <a:ext cx="73025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14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82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7" dur="1" fill="hold"/>
                                        <p:tgtEl>
                                          <p:spTgt spid="829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1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10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29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962"/>
                </p:tgtEl>
              </p:cMediaNode>
            </p:audio>
          </p:childTnLst>
        </p:cTn>
      </p:par>
    </p:tnLst>
    <p:bldLst>
      <p:bldP spid="82948" grpId="0"/>
      <p:bldP spid="829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>
          <a:xfrm>
            <a:off x="4859338" y="188913"/>
            <a:ext cx="3455987" cy="5746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mtClean="0">
                <a:solidFill>
                  <a:srgbClr val="FF0000"/>
                </a:solidFill>
                <a:hlinkClick r:id="rId3" action="ppaction://hlinksldjump"/>
              </a:rPr>
              <a:t>Шиповник</a:t>
            </a:r>
            <a:endParaRPr lang="ru-RU" smtClean="0">
              <a:solidFill>
                <a:srgbClr val="FF0000"/>
              </a:solidFill>
            </a:endParaRPr>
          </a:p>
        </p:txBody>
      </p:sp>
      <p:pic>
        <p:nvPicPr>
          <p:cNvPr id="89101" name="Picture 13" descr="шиповник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lum contrast="18000"/>
          </a:blip>
          <a:srcRect/>
          <a:stretch>
            <a:fillRect/>
          </a:stretch>
        </p:blipFill>
        <p:spPr>
          <a:xfrm>
            <a:off x="179388" y="333375"/>
            <a:ext cx="3960812" cy="3727450"/>
          </a:xfr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89095" name="Picture 7" descr="56_ShipPlo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lum contrast="30000"/>
          </a:blip>
          <a:srcRect/>
          <a:stretch>
            <a:fillRect/>
          </a:stretch>
        </p:blipFill>
        <p:spPr>
          <a:xfrm>
            <a:off x="2714612" y="4500570"/>
            <a:ext cx="1296988" cy="2016125"/>
          </a:xfr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89097" name="Picture 9" descr="79Shipovnik=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lum contrast="18000"/>
          </a:blip>
          <a:srcRect/>
          <a:stretch>
            <a:fillRect/>
          </a:stretch>
        </p:blipFill>
        <p:spPr>
          <a:xfrm>
            <a:off x="4787900" y="908050"/>
            <a:ext cx="3671888" cy="2466975"/>
          </a:xfr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250825" y="4581525"/>
            <a:ext cx="2376488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/>
              <a:t>На кусте растут цветы</a:t>
            </a:r>
          </a:p>
          <a:p>
            <a:pPr eaLnBrk="1" hangingPunct="1">
              <a:spcBef>
                <a:spcPct val="50000"/>
              </a:spcBef>
            </a:pPr>
            <a:r>
              <a:rPr lang="ru-RU" sz="1800"/>
              <a:t>Просто чудо красоты:</a:t>
            </a:r>
          </a:p>
          <a:p>
            <a:pPr eaLnBrk="1" hangingPunct="1">
              <a:spcBef>
                <a:spcPct val="50000"/>
              </a:spcBef>
            </a:pPr>
            <a:r>
              <a:rPr lang="ru-RU" sz="1800"/>
              <a:t>Яркие, пахучие,</a:t>
            </a:r>
          </a:p>
          <a:p>
            <a:pPr eaLnBrk="1" hangingPunct="1">
              <a:spcBef>
                <a:spcPct val="50000"/>
              </a:spcBef>
            </a:pPr>
            <a:r>
              <a:rPr lang="ru-RU" sz="1800"/>
              <a:t>Ай-ай-ай! Колючие!</a:t>
            </a:r>
          </a:p>
        </p:txBody>
      </p:sp>
      <p:sp>
        <p:nvSpPr>
          <p:cNvPr id="89103" name="Text Box 15"/>
          <p:cNvSpPr txBox="1">
            <a:spLocks noChangeArrowheads="1"/>
          </p:cNvSpPr>
          <p:nvPr/>
        </p:nvSpPr>
        <p:spPr bwMode="auto">
          <a:xfrm>
            <a:off x="4175125" y="3470275"/>
            <a:ext cx="4968875" cy="33877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800" dirty="0">
                <a:solidFill>
                  <a:srgbClr val="000000"/>
                </a:solidFill>
              </a:rPr>
              <a:t>Шиповник – кустарник с красно-коричневыми тонкими ветвями, несущими небольшие отогнутые шипы. На территории округа произрастают 2 близких вида: шиповник иглистый и майский. Цветки одиночные, реже по 2-3 с розовым венчиком. Плоды красные. Популярен благодаря высокому содержанию в плодах витаминов, особенно витамина С. Широко используется в медицинской практике для получения различных препаратов. Шиповник является ближайшим родственником роз.</a:t>
            </a:r>
          </a:p>
        </p:txBody>
      </p:sp>
      <p:pic>
        <p:nvPicPr>
          <p:cNvPr id="89104" name="a077#0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63" b="76042"/>
          <a:stretch>
            <a:fillRect/>
          </a:stretch>
        </p:blipFill>
        <p:spPr bwMode="auto">
          <a:xfrm>
            <a:off x="1908175" y="6308725"/>
            <a:ext cx="71438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38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7" dur="1" fill="hold"/>
                                        <p:tgtEl>
                                          <p:spTgt spid="89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10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104"/>
                </p:tgtEl>
              </p:cMediaNode>
            </p:audio>
          </p:childTnLst>
        </p:cTn>
      </p:par>
    </p:tnLst>
    <p:bldLst>
      <p:bldP spid="89092" grpId="0"/>
      <p:bldP spid="8910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</TotalTime>
  <Words>498</Words>
  <Application>Microsoft Office PowerPoint</Application>
  <PresentationFormat>Экран (4:3)</PresentationFormat>
  <Paragraphs>43</Paragraphs>
  <Slides>8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Кустарники Югры</vt:lpstr>
      <vt:lpstr>Малина</vt:lpstr>
      <vt:lpstr>Можжевельник</vt:lpstr>
      <vt:lpstr>Ольха</vt:lpstr>
      <vt:lpstr>Смородина  черная и красная</vt:lpstr>
      <vt:lpstr>Толокнянка обыкновенная</vt:lpstr>
      <vt:lpstr>Черёмуха  обыкновенная</vt:lpstr>
      <vt:lpstr>Шиповник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Кустарники Югры</dc:title>
  <dc:creator>1</dc:creator>
  <cp:lastModifiedBy>1</cp:lastModifiedBy>
  <cp:revision>1</cp:revision>
  <dcterms:created xsi:type="dcterms:W3CDTF">2015-02-11T16:37:33Z</dcterms:created>
  <dcterms:modified xsi:type="dcterms:W3CDTF">2015-02-11T16:39:49Z</dcterms:modified>
</cp:coreProperties>
</file>