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DEE09B-8B7F-4145-AC20-7BF54AE7C36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F4BEAF-D5C2-498E-8421-115FFF61F4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cuments\&#1052;&#1091;&#1079;&#1099;&#1082;&#1072;\Vivaldi11.wma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18" Type="http://schemas.openxmlformats.org/officeDocument/2006/relationships/slide" Target="slide7.xml"/><Relationship Id="rId3" Type="http://schemas.openxmlformats.org/officeDocument/2006/relationships/image" Target="../media/image8.jpeg"/><Relationship Id="rId21" Type="http://schemas.openxmlformats.org/officeDocument/2006/relationships/image" Target="../media/image21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slide" Target="slide4.xml"/><Relationship Id="rId16" Type="http://schemas.openxmlformats.org/officeDocument/2006/relationships/slide" Target="slide8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19" Type="http://schemas.openxmlformats.org/officeDocument/2006/relationships/image" Target="../media/image20.jpeg"/><Relationship Id="rId4" Type="http://schemas.openxmlformats.org/officeDocument/2006/relationships/image" Target="../media/image9.png"/><Relationship Id="rId9" Type="http://schemas.openxmlformats.org/officeDocument/2006/relationships/slide" Target="slide3.xml"/><Relationship Id="rId14" Type="http://schemas.openxmlformats.org/officeDocument/2006/relationships/slide" Target="slide5.xml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30K.wa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FMASHG00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a121.wav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a122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%202\&#1053;&#1072;&#1075;&#1083;&#1103;&#1076;&#1085;&#1086;&#1077;%20&#1087;&#1086;&#1089;&#1086;&#1073;&#1080;&#1077;%202\&#1056;&#1072;&#1089;&#1090;&#1077;&#1085;&#1080;&#1103;\&#1058;&#1088;&#1072;&#1074;&#1099;\025L.wav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284985"/>
            <a:ext cx="8458200" cy="100811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Демонстрационный материал 1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28800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Травянистые растения 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2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7162800" cy="914400"/>
          </a:xfrm>
        </p:spPr>
        <p:txBody>
          <a:bodyPr/>
          <a:lstStyle/>
          <a:p>
            <a:pPr eaLnBrk="1" hangingPunct="1"/>
            <a:r>
              <a:rPr lang="ru-RU" sz="4600" b="1" smtClean="0">
                <a:solidFill>
                  <a:srgbClr val="000099"/>
                </a:solidFill>
              </a:rPr>
              <a:t>Травянистые растения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1600200"/>
            <a:ext cx="42672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0000"/>
                </a:solidFill>
              </a:rPr>
              <a:t>Что такое фотосинтез?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Растения сделали возможным существование жизни на Земле – такой, какой мы ее знаем. Растительный покров обеспечивает нас кислородом благодаря процессу фотосинтеза. Ежегодно зеленые растения производят в атмосферу миллиарды тонн кислорода.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800600" y="1066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rgbClr val="FF0000"/>
                </a:solidFill>
              </a:rPr>
              <a:t>Процесс фотосинтеза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7818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76800" y="2057400"/>
            <a:ext cx="3962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0"/>
              <a:t> </a:t>
            </a:r>
            <a:r>
              <a:rPr lang="ru-RU" b="0">
                <a:solidFill>
                  <a:srgbClr val="000000"/>
                </a:solidFill>
              </a:rPr>
              <a:t>Под действием солнечного света зеленый пигмент растений (хлорофилл) производит из неорганических веществ органические, необходимые для питания и роста.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781800" y="3886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105400" y="4495800"/>
            <a:ext cx="38909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0"/>
              <a:t> </a:t>
            </a:r>
            <a:r>
              <a:rPr lang="ru-RU" b="0">
                <a:solidFill>
                  <a:srgbClr val="000000"/>
                </a:solidFill>
              </a:rPr>
              <a:t>Растения поглощают углекислый газ, который образуется при выдохе животных и людей, а выделяют кислород – без него дыхание стало бы невозможным.</a:t>
            </a:r>
          </a:p>
        </p:txBody>
      </p:sp>
      <p:pic>
        <p:nvPicPr>
          <p:cNvPr id="5135" name="Picture 15" descr="подснежн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кустарник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2954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цветы 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nature5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Vivaldi1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2819400" y="5029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27270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6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9"/>
                </p:tgtEl>
              </p:cMediaNode>
            </p:audio>
          </p:childTnLst>
        </p:cTn>
      </p:par>
    </p:tnLst>
    <p:bldLst>
      <p:bldP spid="5124" grpId="0"/>
      <p:bldP spid="5125" grpId="0"/>
      <p:bldP spid="5128" grpId="0"/>
      <p:bldP spid="5129" grpId="0" animBg="1"/>
      <p:bldP spid="5131" grpId="0"/>
      <p:bldP spid="5132" grpId="0" animBg="1"/>
      <p:bldP spid="5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hlinkClick r:id="rId2" action="ppaction://hlinksldjump"/>
              </a:rPr>
              <a:t>Растения рудеральные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0400" y="4019550"/>
            <a:ext cx="5943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(Рудералы, сорняки). Представители флоры, приспособленные для произрастания в местах с разрушенным растительным покровом. По скорости распространения они значительно превосходят другие растения, благодаря высокой семенной приспособленности для переноса семян на большие расстояния. Попадая в почву, семена рудеральных растений долго сохраняют всхожесть, обладают высокой скоростью продуктивности и  неприхотливостью к внешним условиям.</a:t>
            </a:r>
          </a:p>
        </p:txBody>
      </p:sp>
      <p:pic>
        <p:nvPicPr>
          <p:cNvPr id="7174" name="Picture 6" descr="клевер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93186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8600" y="6096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rId2" action="ppaction://hlinksldjump"/>
              </a:rPr>
              <a:t>клевер</a:t>
            </a:r>
            <a:endParaRPr lang="ru-RU"/>
          </a:p>
        </p:txBody>
      </p:sp>
      <p:pic>
        <p:nvPicPr>
          <p:cNvPr id="7176" name="Picture 8" descr="донник белый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914400"/>
            <a:ext cx="9144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629400" y="533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донник</a:t>
            </a:r>
          </a:p>
        </p:txBody>
      </p:sp>
      <p:pic>
        <p:nvPicPr>
          <p:cNvPr id="7178" name="Picture 10" descr="лапчатк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10668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0" y="1905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лапчатка</a:t>
            </a:r>
          </a:p>
        </p:txBody>
      </p:sp>
      <p:pic>
        <p:nvPicPr>
          <p:cNvPr id="7180" name="Picture 12" descr="лопух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7588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105400" y="685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лопух</a:t>
            </a:r>
          </a:p>
        </p:txBody>
      </p:sp>
      <p:pic>
        <p:nvPicPr>
          <p:cNvPr id="7182" name="Picture 14" descr="мать-и-мачеха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100965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0" y="23622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мать-и-мачеха</a:t>
            </a:r>
          </a:p>
        </p:txBody>
      </p:sp>
      <p:pic>
        <p:nvPicPr>
          <p:cNvPr id="7184" name="Picture 16" descr="мышиный горошек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114300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600200" y="7620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rId9" action="ppaction://hlinksldjump"/>
              </a:rPr>
              <a:t>горошек мышиный</a:t>
            </a:r>
            <a:endParaRPr lang="ru-RU"/>
          </a:p>
        </p:txBody>
      </p:sp>
      <p:pic>
        <p:nvPicPr>
          <p:cNvPr id="7186" name="Picture 18" descr="одуванчик лекарственный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10668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048000" y="685800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одуванчик лекарственный</a:t>
            </a:r>
          </a:p>
        </p:txBody>
      </p:sp>
      <p:pic>
        <p:nvPicPr>
          <p:cNvPr id="7188" name="Picture 20" descr="осот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10668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953000" y="2362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осот</a:t>
            </a:r>
          </a:p>
        </p:txBody>
      </p:sp>
      <p:pic>
        <p:nvPicPr>
          <p:cNvPr id="7190" name="Picture 22" descr="пастушья сумка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685800"/>
            <a:ext cx="8096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7848600" y="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пастушья сумка</a:t>
            </a:r>
          </a:p>
        </p:txBody>
      </p:sp>
      <p:pic>
        <p:nvPicPr>
          <p:cNvPr id="7192" name="Picture 24" descr="подорожник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8858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600200" y="44958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rId14" action="ppaction://hlinksldjump"/>
              </a:rPr>
              <a:t>подорожник</a:t>
            </a:r>
            <a:endParaRPr lang="ru-RU"/>
          </a:p>
        </p:txBody>
      </p:sp>
      <p:pic>
        <p:nvPicPr>
          <p:cNvPr id="7194" name="Picture 26" descr="полынь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10604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905000" y="2438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rId16" action="ppaction://hlinksldjump"/>
              </a:rPr>
              <a:t>полынь</a:t>
            </a:r>
            <a:endParaRPr lang="ru-RU"/>
          </a:p>
        </p:txBody>
      </p:sp>
      <p:pic>
        <p:nvPicPr>
          <p:cNvPr id="7196" name="Picture 28" descr="ромашка пахучая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12192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152400" y="41910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rId18" action="ppaction://hlinksldjump"/>
              </a:rPr>
              <a:t>ромашка</a:t>
            </a:r>
            <a:endParaRPr lang="ru-RU"/>
          </a:p>
        </p:txBody>
      </p:sp>
      <p:pic>
        <p:nvPicPr>
          <p:cNvPr id="7198" name="Picture 30" descr="тысячелистник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2286000"/>
            <a:ext cx="14478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7086600" y="32766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rId20" action="ppaction://hlinksldjump"/>
              </a:rPr>
              <a:t>тысячелистник</a:t>
            </a:r>
            <a:endParaRPr lang="ru-RU"/>
          </a:p>
        </p:txBody>
      </p:sp>
      <p:pic>
        <p:nvPicPr>
          <p:cNvPr id="7200" name="Picture 32" descr="хвощ полевой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81438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3352800" y="22860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hlinkClick r:id="rId14" action="ppaction://hlinksldjump"/>
              </a:rPr>
              <a:t>хвощ</a:t>
            </a:r>
            <a:endParaRPr lang="ru-RU"/>
          </a:p>
        </p:txBody>
      </p:sp>
      <p:pic>
        <p:nvPicPr>
          <p:cNvPr id="7202" name="Picture 34" descr="ястребинка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9906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295400" y="6400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hlinkClick r:id="" action="ppaction://noaction"/>
              </a:rPr>
              <a:t>ястребинка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7892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5" grpId="0"/>
      <p:bldP spid="7179" grpId="0"/>
      <p:bldP spid="7185" grpId="0"/>
      <p:bldP spid="7187" grpId="0"/>
      <p:bldP spid="7191" grpId="0"/>
      <p:bldP spid="7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657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  <a:t>Хвощ </a:t>
            </a:r>
            <a:b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</a:br>
            <a: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  <a:t>полевой</a:t>
            </a:r>
            <a:endParaRPr lang="ru-RU" sz="4800" b="1" smtClean="0">
              <a:solidFill>
                <a:srgbClr val="FF0000"/>
              </a:solidFill>
            </a:endParaRPr>
          </a:p>
        </p:txBody>
      </p:sp>
      <p:pic>
        <p:nvPicPr>
          <p:cNvPr id="38917" name="Picture 5" descr="хвощ болотный"/>
          <p:cNvPicPr>
            <a:picLocks noChangeAspect="1"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3923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Хвощ болотный</a:t>
            </a:r>
          </a:p>
        </p:txBody>
      </p:sp>
      <p:pic>
        <p:nvPicPr>
          <p:cNvPr id="38919" name="Picture 7" descr="хвощ лесной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13430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590800" y="2057400"/>
            <a:ext cx="1600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Хвощ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лесной</a:t>
            </a:r>
          </a:p>
        </p:txBody>
      </p:sp>
      <p:pic>
        <p:nvPicPr>
          <p:cNvPr id="38921" name="Picture 9" descr="хвощ полевой"/>
          <p:cNvPicPr>
            <a:picLocks noChangeAspect="1" noChangeArrowheads="1"/>
          </p:cNvPicPr>
          <p:nvPr/>
        </p:nvPicPr>
        <p:blipFill>
          <a:blip r:embed="rId6" cstate="screen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289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705600" y="1524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Хвощ полевой</a:t>
            </a:r>
          </a:p>
        </p:txBody>
      </p:sp>
      <p:pic>
        <p:nvPicPr>
          <p:cNvPr id="38923" name="Picture 11" descr="хвощ речной"/>
          <p:cNvPicPr>
            <a:picLocks noChangeAspect="1" noChangeArrowheads="1"/>
          </p:cNvPicPr>
          <p:nvPr/>
        </p:nvPicPr>
        <p:blipFill>
          <a:blip r:embed="rId7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20843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572000" y="20574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Хвощ речной</a:t>
            </a:r>
          </a:p>
        </p:txBody>
      </p:sp>
      <p:pic>
        <p:nvPicPr>
          <p:cNvPr id="38925" name="030K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315200" y="5791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0" y="0"/>
            <a:ext cx="2743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Ветки – бесплодны,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Листья – негодны,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А трава – живучая,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В поле всех замучила.</a:t>
            </a:r>
          </a:p>
        </p:txBody>
      </p:sp>
    </p:spTree>
    <p:extLst>
      <p:ext uri="{BB962C8B-B14F-4D97-AF65-F5344CB8AC3E}">
        <p14:creationId xmlns:p14="http://schemas.microsoft.com/office/powerpoint/2010/main" val="239507704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389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25"/>
                </p:tgtEl>
              </p:cMediaNode>
            </p:audio>
          </p:childTnLst>
        </p:cTn>
      </p:par>
    </p:tnLst>
    <p:bldLst>
      <p:bldP spid="38916" grpId="0"/>
      <p:bldP spid="38918" grpId="0"/>
      <p:bldP spid="38920" grpId="0"/>
      <p:bldP spid="38922" grpId="0"/>
      <p:bldP spid="38924" grpId="0"/>
      <p:bldP spid="389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4648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latin typeface="Batang" pitchFamily="18" charset="-127"/>
                <a:hlinkClick r:id="rId3" action="ppaction://hlinksldjump"/>
              </a:rPr>
              <a:t>Горошек </a:t>
            </a:r>
            <a:br>
              <a:rPr lang="ru-RU" sz="4800" b="1" smtClean="0">
                <a:solidFill>
                  <a:srgbClr val="FF0000"/>
                </a:solidFill>
                <a:latin typeface="Batang" pitchFamily="18" charset="-127"/>
                <a:hlinkClick r:id="rId3" action="ppaction://hlinksldjump"/>
              </a:rPr>
            </a:br>
            <a:r>
              <a:rPr lang="ru-RU" sz="4800" b="1" smtClean="0">
                <a:solidFill>
                  <a:srgbClr val="FF0000"/>
                </a:solidFill>
                <a:latin typeface="Batang" pitchFamily="18" charset="-127"/>
                <a:hlinkClick r:id="rId3" action="ppaction://hlinksldjump"/>
              </a:rPr>
              <a:t>мышиный</a:t>
            </a:r>
            <a:endParaRPr lang="ru-RU" sz="4800" b="1" smtClean="0">
              <a:solidFill>
                <a:srgbClr val="FF0000"/>
              </a:solidFill>
              <a:latin typeface="Batang" pitchFamily="18" charset="-127"/>
            </a:endParaRPr>
          </a:p>
        </p:txBody>
      </p:sp>
      <p:pic>
        <p:nvPicPr>
          <p:cNvPr id="40965" name="Picture 5" descr="мышиный горошек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97"/>
          <a:stretch>
            <a:fillRect/>
          </a:stretch>
        </p:blipFill>
        <p:spPr bwMode="auto">
          <a:xfrm>
            <a:off x="2482947" y="1524000"/>
            <a:ext cx="589905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0966" name="FMASHG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229600" y="4419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0"/>
            <a:ext cx="2895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У травки-кудрявки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Кисточки лиловые,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В них цветки медовые,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А у листа верхушка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Нитка-завитушка.</a:t>
            </a:r>
          </a:p>
        </p:txBody>
      </p:sp>
    </p:spTree>
    <p:extLst>
      <p:ext uri="{BB962C8B-B14F-4D97-AF65-F5344CB8AC3E}">
        <p14:creationId xmlns:p14="http://schemas.microsoft.com/office/powerpoint/2010/main" val="400084758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audio>
          </p:childTnLst>
        </p:cTn>
      </p:par>
    </p:tnLst>
    <p:bldLst>
      <p:bldP spid="40964" grpId="0"/>
      <p:bldP spid="409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50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FF0000"/>
                </a:solidFill>
                <a:hlinkClick r:id="rId3" action="ppaction://hlinksldjump"/>
              </a:rPr>
              <a:t>Клевер</a:t>
            </a:r>
            <a:r>
              <a:rPr lang="ru-RU" smtClean="0">
                <a:hlinkClick r:id="rId3" action="ppaction://hlinksldjump"/>
              </a:rPr>
              <a:t> </a:t>
            </a:r>
            <a:endParaRPr lang="ru-RU" smtClean="0"/>
          </a:p>
        </p:txBody>
      </p:sp>
      <p:pic>
        <p:nvPicPr>
          <p:cNvPr id="43013" name="Picture 5" descr="клевер"/>
          <p:cNvPicPr>
            <a:picLocks noChangeAspect="1" noChangeArrowheads="1"/>
          </p:cNvPicPr>
          <p:nvPr/>
        </p:nvPicPr>
        <p:blipFill>
          <a:blip r:embed="rId4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14" name="Picture 6" descr="клевер 2"/>
          <p:cNvPicPr>
            <a:picLocks noChangeAspect="1" noChangeArrowheads="1"/>
          </p:cNvPicPr>
          <p:nvPr/>
        </p:nvPicPr>
        <p:blipFill>
          <a:blip r:embed="rId5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26781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15" name="Picture 7" descr="клевер 3"/>
          <p:cNvPicPr>
            <a:picLocks noChangeAspect="1" noChangeArrowheads="1"/>
          </p:cNvPicPr>
          <p:nvPr/>
        </p:nvPicPr>
        <p:blipFill>
          <a:blip r:embed="rId6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414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17" name="Picture 9" descr="клевер луговой"/>
          <p:cNvPicPr>
            <a:picLocks noChangeAspect="1" noChangeArrowheads="1"/>
          </p:cNvPicPr>
          <p:nvPr/>
        </p:nvPicPr>
        <p:blipFill>
          <a:blip r:embed="rId7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02"/>
          <a:stretch>
            <a:fillRect/>
          </a:stretch>
        </p:blipFill>
        <p:spPr bwMode="auto">
          <a:xfrm>
            <a:off x="228600" y="11430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18" name="a12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85417"/>
          <a:stretch>
            <a:fillRect/>
          </a:stretch>
        </p:blipFill>
        <p:spPr bwMode="auto">
          <a:xfrm>
            <a:off x="8382000" y="1447800"/>
            <a:ext cx="762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876800" y="0"/>
            <a:ext cx="2286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В поле у овражка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FF9900"/>
                </a:solidFill>
              </a:rPr>
              <a:t>Красная кашка.</a:t>
            </a:r>
          </a:p>
        </p:txBody>
      </p:sp>
    </p:spTree>
    <p:extLst>
      <p:ext uri="{BB962C8B-B14F-4D97-AF65-F5344CB8AC3E}">
        <p14:creationId xmlns:p14="http://schemas.microsoft.com/office/powerpoint/2010/main" val="194467745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43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8"/>
                </p:tgtEl>
              </p:cMediaNode>
            </p:audio>
          </p:childTnLst>
        </p:cTn>
      </p:par>
    </p:tnLst>
    <p:bldLst>
      <p:bldP spid="43012" grpId="0"/>
      <p:bldP spid="430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2672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  <a:t>Подорожник </a:t>
            </a:r>
            <a:b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</a:br>
            <a:r>
              <a:rPr lang="ru-RU" sz="4800" b="1" smtClean="0">
                <a:solidFill>
                  <a:srgbClr val="FF0000"/>
                </a:solidFill>
                <a:hlinkClick r:id="rId3" action="ppaction://hlinksldjump"/>
              </a:rPr>
              <a:t>большой</a:t>
            </a:r>
            <a:endParaRPr lang="ru-RU" sz="4800" b="1" smtClean="0">
              <a:solidFill>
                <a:srgbClr val="FF0000"/>
              </a:solidFill>
            </a:endParaRPr>
          </a:p>
        </p:txBody>
      </p:sp>
      <p:pic>
        <p:nvPicPr>
          <p:cNvPr id="45061" name="Picture 5" descr="подорожник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2480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5062" name="Picture 6" descr="подорожник большой"/>
          <p:cNvPicPr>
            <a:picLocks noChangeAspect="1" noChangeArrowheads="1"/>
          </p:cNvPicPr>
          <p:nvPr/>
        </p:nvPicPr>
        <p:blipFill>
          <a:blip r:embed="rId5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74"/>
          <a:stretch>
            <a:fillRect/>
          </a:stretch>
        </p:blipFill>
        <p:spPr bwMode="auto">
          <a:xfrm>
            <a:off x="4480361" y="152400"/>
            <a:ext cx="44350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5063" name="a12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1295400" y="5638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105400" y="4267200"/>
            <a:ext cx="3124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Тонкий стебель у дорожки.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На конце его – сережки.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На земле лежат листки – 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Маленькие лопушки.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Нам он – как хороший друг,</a:t>
            </a:r>
          </a:p>
          <a:p>
            <a:pPr eaLnBrk="1" hangingPunct="1">
              <a:spcBef>
                <a:spcPct val="50000"/>
              </a:spcBef>
            </a:pPr>
            <a:r>
              <a:rPr lang="ru-RU" b="0">
                <a:solidFill>
                  <a:srgbClr val="000000"/>
                </a:solidFill>
              </a:rPr>
              <a:t>Лечит ранки ног и рук.</a:t>
            </a:r>
          </a:p>
        </p:txBody>
      </p:sp>
    </p:spTree>
    <p:extLst>
      <p:ext uri="{BB962C8B-B14F-4D97-AF65-F5344CB8AC3E}">
        <p14:creationId xmlns:p14="http://schemas.microsoft.com/office/powerpoint/2010/main" val="301637972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450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3"/>
                </p:tgtEl>
              </p:cMediaNode>
            </p:audio>
          </p:childTnLst>
        </p:cTn>
      </p:par>
    </p:tnLst>
    <p:bldLst>
      <p:bldP spid="45060" grpId="0"/>
      <p:bldP spid="450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0000"/>
                </a:solidFill>
                <a:hlinkClick r:id="rId3" action="ppaction://hlinksldjump"/>
              </a:rPr>
              <a:t>Тысячелистник</a:t>
            </a:r>
            <a:r>
              <a:rPr lang="ru-RU" sz="5400" b="1" dirty="0" smtClean="0">
                <a:hlinkClick r:id="rId3" action="ppaction://hlinksldjump"/>
              </a:rPr>
              <a:t> </a:t>
            </a:r>
            <a:endParaRPr lang="ru-RU" sz="5400" b="1" dirty="0" smtClean="0"/>
          </a:p>
        </p:txBody>
      </p:sp>
      <p:pic>
        <p:nvPicPr>
          <p:cNvPr id="47109" name="Picture 5" descr="тысячелистник"/>
          <p:cNvPicPr>
            <a:picLocks noChangeAspect="1" noChangeArrowheads="1"/>
          </p:cNvPicPr>
          <p:nvPr/>
        </p:nvPicPr>
        <p:blipFill>
          <a:blip r:embed="rId4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23"/>
          <a:stretch>
            <a:fillRect/>
          </a:stretch>
        </p:blipFill>
        <p:spPr bwMode="auto">
          <a:xfrm>
            <a:off x="228600" y="1447800"/>
            <a:ext cx="472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7113" name="Picture 9" descr="тысячелистник 2"/>
          <p:cNvPicPr>
            <a:picLocks noChangeAspect="1" noChangeArrowheads="1"/>
          </p:cNvPicPr>
          <p:nvPr/>
        </p:nvPicPr>
        <p:blipFill>
          <a:blip r:embed="rId5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16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7114" name="Picture 10" descr="тысячелистник"/>
          <p:cNvPicPr>
            <a:picLocks noChangeAspect="1" noChangeArrowheads="1"/>
          </p:cNvPicPr>
          <p:nvPr/>
        </p:nvPicPr>
        <p:blipFill>
          <a:blip r:embed="rId6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7115" name="025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2667000" y="609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04703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4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5"/>
                </p:tgtEl>
              </p:cMediaNode>
            </p:audio>
          </p:childTnLst>
        </p:cTn>
      </p:par>
    </p:tnLst>
    <p:bldLst>
      <p:bldP spid="4710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265</Words>
  <Application>Microsoft Office PowerPoint</Application>
  <PresentationFormat>Экран (4:3)</PresentationFormat>
  <Paragraphs>53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Демонстрационный материал 1</vt:lpstr>
      <vt:lpstr>Травянистые растения</vt:lpstr>
      <vt:lpstr>Растения рудеральные</vt:lpstr>
      <vt:lpstr>Хвощ  полевой</vt:lpstr>
      <vt:lpstr>Горошек  мышиный</vt:lpstr>
      <vt:lpstr>Клевер </vt:lpstr>
      <vt:lpstr>Подорожник  большой</vt:lpstr>
      <vt:lpstr>Тысячелистник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Демонстрационный материал 1</dc:title>
  <dc:creator>1</dc:creator>
  <cp:lastModifiedBy>1</cp:lastModifiedBy>
  <cp:revision>2</cp:revision>
  <dcterms:created xsi:type="dcterms:W3CDTF">2015-02-11T16:51:23Z</dcterms:created>
  <dcterms:modified xsi:type="dcterms:W3CDTF">2015-02-11T17:11:55Z</dcterms:modified>
</cp:coreProperties>
</file>