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6" r:id="rId3"/>
    <p:sldId id="267" r:id="rId4"/>
    <p:sldId id="258" r:id="rId5"/>
    <p:sldId id="268" r:id="rId6"/>
    <p:sldId id="259" r:id="rId7"/>
    <p:sldId id="260" r:id="rId8"/>
    <p:sldId id="261" r:id="rId9"/>
    <p:sldId id="262" r:id="rId10"/>
    <p:sldId id="263" r:id="rId11"/>
    <p:sldId id="269"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C420EAE2-513A-4C6C-B585-BF5871F3573C}" type="datetimeFigureOut">
              <a:rPr lang="ru-RU" smtClean="0"/>
              <a:pPr/>
              <a:t>28.10.2014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0190310F-A554-4FBD-B608-95DA1EE38CD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20EAE2-513A-4C6C-B585-BF5871F3573C}" type="datetimeFigureOut">
              <a:rPr lang="ru-RU" smtClean="0"/>
              <a:pPr/>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90310F-A554-4FBD-B608-95DA1EE38CD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20EAE2-513A-4C6C-B585-BF5871F3573C}" type="datetimeFigureOut">
              <a:rPr lang="ru-RU" smtClean="0"/>
              <a:pPr/>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90310F-A554-4FBD-B608-95DA1EE38CD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C420EAE2-513A-4C6C-B585-BF5871F3573C}" type="datetimeFigureOut">
              <a:rPr lang="ru-RU" smtClean="0"/>
              <a:pPr/>
              <a:t>28.10.2014</a:t>
            </a:fld>
            <a:endParaRPr lang="ru-RU"/>
          </a:p>
        </p:txBody>
      </p:sp>
      <p:sp>
        <p:nvSpPr>
          <p:cNvPr id="9" name="Номер слайда 8"/>
          <p:cNvSpPr>
            <a:spLocks noGrp="1"/>
          </p:cNvSpPr>
          <p:nvPr>
            <p:ph type="sldNum" sz="quarter" idx="15"/>
          </p:nvPr>
        </p:nvSpPr>
        <p:spPr/>
        <p:txBody>
          <a:bodyPr rtlCol="0"/>
          <a:lstStyle/>
          <a:p>
            <a:fld id="{0190310F-A554-4FBD-B608-95DA1EE38CD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C420EAE2-513A-4C6C-B585-BF5871F3573C}" type="datetimeFigureOut">
              <a:rPr lang="ru-RU" smtClean="0"/>
              <a:pPr/>
              <a:t>28.10.2014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0190310F-A554-4FBD-B608-95DA1EE38CD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420EAE2-513A-4C6C-B585-BF5871F3573C}" type="datetimeFigureOut">
              <a:rPr lang="ru-RU" smtClean="0"/>
              <a:pPr/>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90310F-A554-4FBD-B608-95DA1EE38CD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420EAE2-513A-4C6C-B585-BF5871F3573C}" type="datetimeFigureOut">
              <a:rPr lang="ru-RU" smtClean="0"/>
              <a:pPr/>
              <a:t>28.10.2014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90310F-A554-4FBD-B608-95DA1EE38CD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C420EAE2-513A-4C6C-B585-BF5871F3573C}" type="datetimeFigureOut">
              <a:rPr lang="ru-RU" smtClean="0"/>
              <a:pPr/>
              <a:t>28.10.2014</a:t>
            </a:fld>
            <a:endParaRPr lang="ru-RU"/>
          </a:p>
        </p:txBody>
      </p:sp>
      <p:sp>
        <p:nvSpPr>
          <p:cNvPr id="7" name="Номер слайда 6"/>
          <p:cNvSpPr>
            <a:spLocks noGrp="1"/>
          </p:cNvSpPr>
          <p:nvPr>
            <p:ph type="sldNum" sz="quarter" idx="11"/>
          </p:nvPr>
        </p:nvSpPr>
        <p:spPr/>
        <p:txBody>
          <a:bodyPr rtlCol="0"/>
          <a:lstStyle/>
          <a:p>
            <a:fld id="{0190310F-A554-4FBD-B608-95DA1EE38CD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20EAE2-513A-4C6C-B585-BF5871F3573C}" type="datetimeFigureOut">
              <a:rPr lang="ru-RU" smtClean="0"/>
              <a:pPr/>
              <a:t>28.10.2014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90310F-A554-4FBD-B608-95DA1EE38CD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C420EAE2-513A-4C6C-B585-BF5871F3573C}" type="datetimeFigureOut">
              <a:rPr lang="ru-RU" smtClean="0"/>
              <a:pPr/>
              <a:t>28.10.2014</a:t>
            </a:fld>
            <a:endParaRPr lang="ru-RU"/>
          </a:p>
        </p:txBody>
      </p:sp>
      <p:sp>
        <p:nvSpPr>
          <p:cNvPr id="22" name="Номер слайда 21"/>
          <p:cNvSpPr>
            <a:spLocks noGrp="1"/>
          </p:cNvSpPr>
          <p:nvPr>
            <p:ph type="sldNum" sz="quarter" idx="15"/>
          </p:nvPr>
        </p:nvSpPr>
        <p:spPr/>
        <p:txBody>
          <a:bodyPr rtlCol="0"/>
          <a:lstStyle/>
          <a:p>
            <a:fld id="{0190310F-A554-4FBD-B608-95DA1EE38CD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C420EAE2-513A-4C6C-B585-BF5871F3573C}" type="datetimeFigureOut">
              <a:rPr lang="ru-RU" smtClean="0"/>
              <a:pPr/>
              <a:t>28.10.2014</a:t>
            </a:fld>
            <a:endParaRPr lang="ru-RU"/>
          </a:p>
        </p:txBody>
      </p:sp>
      <p:sp>
        <p:nvSpPr>
          <p:cNvPr id="18" name="Номер слайда 17"/>
          <p:cNvSpPr>
            <a:spLocks noGrp="1"/>
          </p:cNvSpPr>
          <p:nvPr>
            <p:ph type="sldNum" sz="quarter" idx="11"/>
          </p:nvPr>
        </p:nvSpPr>
        <p:spPr/>
        <p:txBody>
          <a:bodyPr rtlCol="0"/>
          <a:lstStyle/>
          <a:p>
            <a:fld id="{0190310F-A554-4FBD-B608-95DA1EE38CD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420EAE2-513A-4C6C-B585-BF5871F3573C}" type="datetimeFigureOut">
              <a:rPr lang="ru-RU" smtClean="0"/>
              <a:pPr/>
              <a:t>28.10.2014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190310F-A554-4FBD-B608-95DA1EE38CD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285852" y="571480"/>
            <a:ext cx="6400800" cy="5472460"/>
          </a:xfrm>
        </p:spPr>
        <p:txBody>
          <a:bodyPr>
            <a:normAutofit lnSpcReduction="10000"/>
          </a:bodyPr>
          <a:lstStyle/>
          <a:p>
            <a:pPr eaLnBrk="1" hangingPunct="1">
              <a:defRPr/>
            </a:pPr>
            <a:endParaRPr lang="ru-RU" dirty="0" smtClean="0"/>
          </a:p>
          <a:p>
            <a:pPr eaLnBrk="1" hangingPunct="1">
              <a:defRPr/>
            </a:pPr>
            <a:endParaRPr lang="ru-RU" dirty="0" smtClean="0"/>
          </a:p>
          <a:p>
            <a:pPr>
              <a:defRPr/>
            </a:pPr>
            <a:r>
              <a:rPr lang="ru-RU" sz="4800" dirty="0" smtClean="0">
                <a:solidFill>
                  <a:schemeClr val="accent2">
                    <a:lumMod val="75000"/>
                  </a:schemeClr>
                </a:solidFill>
              </a:rPr>
              <a:t>«Роль игры в           развитии ребенка».</a:t>
            </a:r>
          </a:p>
          <a:p>
            <a:pPr eaLnBrk="1" hangingPunct="1">
              <a:defRPr/>
            </a:pPr>
            <a:endParaRPr lang="ru-RU" dirty="0" smtClean="0"/>
          </a:p>
          <a:p>
            <a:pPr>
              <a:defRPr/>
            </a:pPr>
            <a:endParaRPr lang="ru-RU" sz="1400" dirty="0" smtClean="0">
              <a:solidFill>
                <a:schemeClr val="tx1"/>
              </a:solidFill>
            </a:endParaRPr>
          </a:p>
          <a:p>
            <a:pPr>
              <a:defRPr/>
            </a:pPr>
            <a:endParaRPr lang="ru-RU" sz="1400" dirty="0" smtClean="0"/>
          </a:p>
          <a:p>
            <a:pPr algn="r">
              <a:defRPr/>
            </a:pPr>
            <a:r>
              <a:rPr lang="ru-RU" sz="1600" dirty="0" smtClean="0">
                <a:solidFill>
                  <a:schemeClr val="tx1"/>
                </a:solidFill>
                <a:latin typeface="+mj-lt"/>
              </a:rPr>
              <a:t>Воспитатель </a:t>
            </a:r>
          </a:p>
          <a:p>
            <a:pPr algn="r">
              <a:defRPr/>
            </a:pPr>
            <a:r>
              <a:rPr lang="ru-RU" sz="1600" dirty="0" smtClean="0">
                <a:solidFill>
                  <a:schemeClr val="tx1"/>
                </a:solidFill>
                <a:latin typeface="+mj-lt"/>
              </a:rPr>
              <a:t>Медведева Светлана Викторовна</a:t>
            </a:r>
          </a:p>
          <a:p>
            <a:pPr algn="r" eaLnBrk="1" hangingPunct="1">
              <a:defRPr/>
            </a:pPr>
            <a:endParaRPr lang="ru-RU" sz="1600" dirty="0" smtClean="0">
              <a:solidFill>
                <a:schemeClr val="tx1"/>
              </a:solidFill>
              <a:latin typeface="+mj-lt"/>
            </a:endParaRPr>
          </a:p>
          <a:p>
            <a:pPr algn="r" eaLnBrk="1" hangingPunct="1">
              <a:defRPr/>
            </a:pPr>
            <a:endParaRPr lang="ru-RU" sz="1600" dirty="0" smtClean="0">
              <a:solidFill>
                <a:schemeClr val="tx1"/>
              </a:solidFill>
              <a:latin typeface="+mj-lt"/>
            </a:endParaRPr>
          </a:p>
          <a:p>
            <a:pPr algn="ctr" eaLnBrk="1" hangingPunct="1">
              <a:defRPr/>
            </a:pPr>
            <a:r>
              <a:rPr lang="ru-RU" sz="1600" dirty="0" smtClean="0">
                <a:solidFill>
                  <a:schemeClr val="tx1"/>
                </a:solidFill>
                <a:latin typeface="+mj-lt"/>
              </a:rPr>
              <a:t>2014 год</a:t>
            </a:r>
          </a:p>
        </p:txBody>
      </p:sp>
    </p:spTree>
  </p:cSld>
  <p:clrMapOvr>
    <a:masterClrMapping/>
  </p:clrMapOvr>
  <p:transition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928662" y="2000240"/>
            <a:ext cx="7543800" cy="1584176"/>
          </a:xfrm>
        </p:spPr>
        <p:txBody>
          <a:bodyPr>
            <a:normAutofit fontScale="90000"/>
          </a:bodyPr>
          <a:lstStyle/>
          <a:p>
            <a:r>
              <a:rPr lang="ru-RU" sz="1600" i="1" dirty="0" smtClean="0">
                <a:solidFill>
                  <a:schemeClr val="tx1"/>
                </a:solidFill>
              </a:rPr>
              <a:t/>
            </a:r>
            <a:br>
              <a:rPr lang="ru-RU" sz="1600" i="1" dirty="0" smtClean="0">
                <a:solidFill>
                  <a:schemeClr val="tx1"/>
                </a:solidFill>
              </a:rPr>
            </a:br>
            <a:r>
              <a:rPr lang="ru-RU" sz="1600" i="1" dirty="0" smtClean="0">
                <a:solidFill>
                  <a:schemeClr val="tx1"/>
                </a:solidFill>
              </a:rPr>
              <a:t/>
            </a:r>
            <a:br>
              <a:rPr lang="ru-RU" sz="1600" i="1" dirty="0" smtClean="0">
                <a:solidFill>
                  <a:schemeClr val="tx1"/>
                </a:solidFill>
              </a:rPr>
            </a:br>
            <a:r>
              <a:rPr lang="ru-RU" sz="1600" i="1" dirty="0" smtClean="0">
                <a:solidFill>
                  <a:schemeClr val="tx1"/>
                </a:solidFill>
              </a:rPr>
              <a:t/>
            </a:r>
            <a:br>
              <a:rPr lang="ru-RU" sz="1600" i="1" dirty="0" smtClean="0">
                <a:solidFill>
                  <a:schemeClr val="tx1"/>
                </a:solidFill>
              </a:rPr>
            </a:br>
            <a:r>
              <a:rPr lang="ru-RU" sz="1600" i="1" dirty="0" smtClean="0">
                <a:solidFill>
                  <a:schemeClr val="tx1"/>
                </a:solidFill>
              </a:rPr>
              <a:t/>
            </a:r>
            <a:br>
              <a:rPr lang="ru-RU" sz="1600" i="1" dirty="0" smtClean="0">
                <a:solidFill>
                  <a:schemeClr val="tx1"/>
                </a:solidFill>
              </a:rPr>
            </a:br>
            <a:r>
              <a:rPr lang="ru-RU" sz="1600" i="1" dirty="0" smtClean="0">
                <a:solidFill>
                  <a:schemeClr val="tx1"/>
                </a:solidFill>
              </a:rPr>
              <a:t/>
            </a:r>
            <a:br>
              <a:rPr lang="ru-RU" sz="1600" i="1" dirty="0" smtClean="0">
                <a:solidFill>
                  <a:schemeClr val="tx1"/>
                </a:solidFill>
              </a:rPr>
            </a:br>
            <a:r>
              <a:rPr lang="ru-RU" sz="3100" b="1" i="1" dirty="0" smtClean="0">
                <a:solidFill>
                  <a:schemeClr val="tx1"/>
                </a:solidFill>
              </a:rPr>
              <a:t>Игры- конкурсы</a:t>
            </a:r>
            <a:br>
              <a:rPr lang="ru-RU" sz="3100" b="1" i="1" dirty="0" smtClean="0">
                <a:solidFill>
                  <a:schemeClr val="tx1"/>
                </a:solidFill>
              </a:rPr>
            </a:br>
            <a:r>
              <a:rPr lang="ru-RU" sz="2000" b="1" i="1" dirty="0" smtClean="0">
                <a:solidFill>
                  <a:schemeClr val="tx1"/>
                </a:solidFill>
              </a:rPr>
              <a:t/>
            </a:r>
            <a:br>
              <a:rPr lang="ru-RU" sz="2000" b="1" i="1" dirty="0" smtClean="0">
                <a:solidFill>
                  <a:schemeClr val="tx1"/>
                </a:solidFill>
              </a:rPr>
            </a:br>
            <a:r>
              <a:rPr lang="ru-RU" sz="2700" i="1" dirty="0" smtClean="0">
                <a:solidFill>
                  <a:schemeClr val="tx1"/>
                </a:solidFill>
              </a:rPr>
              <a:t>Игры-конкурсы великолепно подходят для проведения детского досуга. Подобные игры дадут ребятам не только радость и смех, но и станут полезными для развития многих способностей , которые пригодятся во взрослой жизни</a:t>
            </a:r>
            <a:r>
              <a:rPr lang="ru-RU" sz="1800" i="1" dirty="0" smtClean="0">
                <a:solidFill>
                  <a:schemeClr val="tx1"/>
                </a:solidFill>
              </a:rPr>
              <a:t>.</a:t>
            </a:r>
            <a:endParaRPr lang="ru-RU" sz="1600" i="1" dirty="0">
              <a:solidFill>
                <a:schemeClr val="tx1"/>
              </a:solidFill>
            </a:endParaRPr>
          </a:p>
        </p:txBody>
      </p:sp>
      <p:pic>
        <p:nvPicPr>
          <p:cNvPr id="13" name="Содержимое 12" descr="IMG_5067.JPG"/>
          <p:cNvPicPr>
            <a:picLocks noGrp="1" noChangeAspect="1"/>
          </p:cNvPicPr>
          <p:nvPr>
            <p:ph sz="quarter" idx="2"/>
          </p:nvPr>
        </p:nvPicPr>
        <p:blipFill>
          <a:blip r:embed="rId2" cstate="print"/>
          <a:stretch>
            <a:fillRect/>
          </a:stretch>
        </p:blipFill>
        <p:spPr>
          <a:xfrm>
            <a:off x="1428728" y="4329908"/>
            <a:ext cx="2552400" cy="1914300"/>
          </a:xfrm>
          <a:ln w="38100">
            <a:solidFill>
              <a:srgbClr val="00B0F0"/>
            </a:solidFill>
          </a:ln>
        </p:spPr>
      </p:pic>
      <p:sp>
        <p:nvSpPr>
          <p:cNvPr id="23" name="Текст 22"/>
          <p:cNvSpPr>
            <a:spLocks noGrp="1"/>
          </p:cNvSpPr>
          <p:nvPr>
            <p:ph type="body" sz="quarter" idx="1"/>
          </p:nvPr>
        </p:nvSpPr>
        <p:spPr>
          <a:xfrm>
            <a:off x="571472" y="3714752"/>
            <a:ext cx="3657600" cy="658368"/>
          </a:xfrm>
        </p:spPr>
        <p:txBody>
          <a:bodyPr/>
          <a:lstStyle/>
          <a:p>
            <a:r>
              <a:rPr lang="ru-RU" dirty="0" smtClean="0"/>
              <a:t>Построй «Домик из карандашей»</a:t>
            </a:r>
            <a:endParaRPr lang="ru-RU" dirty="0"/>
          </a:p>
        </p:txBody>
      </p:sp>
      <p:sp>
        <p:nvSpPr>
          <p:cNvPr id="24" name="Текст 23"/>
          <p:cNvSpPr>
            <a:spLocks noGrp="1"/>
          </p:cNvSpPr>
          <p:nvPr>
            <p:ph type="body" sz="quarter" idx="3"/>
          </p:nvPr>
        </p:nvSpPr>
        <p:spPr>
          <a:xfrm>
            <a:off x="4929190" y="3857628"/>
            <a:ext cx="3657600" cy="658368"/>
          </a:xfrm>
        </p:spPr>
        <p:txBody>
          <a:bodyPr/>
          <a:lstStyle/>
          <a:p>
            <a:r>
              <a:rPr lang="ru-RU" dirty="0" smtClean="0"/>
              <a:t>Построй «Башенку»</a:t>
            </a:r>
            <a:endParaRPr lang="ru-RU" dirty="0"/>
          </a:p>
        </p:txBody>
      </p:sp>
      <p:pic>
        <p:nvPicPr>
          <p:cNvPr id="4098" name="Picture 2" descr="E:\ДЕТСКИЙ САД ФОТО+ПРЕЗЕНТАЦИИ\ЗАНЯТИЯ В САДУ\DSC01260.JPG"/>
          <p:cNvPicPr>
            <a:picLocks noGrp="1" noChangeAspect="1" noChangeArrowheads="1"/>
          </p:cNvPicPr>
          <p:nvPr>
            <p:ph sz="quarter" idx="4"/>
          </p:nvPr>
        </p:nvPicPr>
        <p:blipFill>
          <a:blip r:embed="rId3" cstate="print"/>
          <a:srcRect/>
          <a:stretch>
            <a:fillRect/>
          </a:stretch>
        </p:blipFill>
        <p:spPr bwMode="auto">
          <a:xfrm>
            <a:off x="5715008" y="4520282"/>
            <a:ext cx="2298568" cy="1723926"/>
          </a:xfrm>
          <a:prstGeom prst="rect">
            <a:avLst/>
          </a:prstGeom>
          <a:noFill/>
          <a:ln w="38100">
            <a:solidFill>
              <a:srgbClr val="00B0F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14348" y="428604"/>
            <a:ext cx="4598695" cy="646331"/>
          </a:xfrm>
          <a:prstGeom prst="rect">
            <a:avLst/>
          </a:prstGeom>
        </p:spPr>
        <p:txBody>
          <a:bodyPr wrap="none">
            <a:spAutoFit/>
          </a:bodyPr>
          <a:lstStyle/>
          <a:p>
            <a:r>
              <a:rPr lang="ru-RU" sz="3600"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Игры-драматизации</a:t>
            </a:r>
            <a:r>
              <a:rPr lang="ru-RU" sz="3600" b="1" dirty="0" smtClean="0">
                <a:solidFill>
                  <a:srgbClr val="006600"/>
                </a:solidFill>
                <a:latin typeface="Times New Roman" pitchFamily="18" charset="0"/>
                <a:ea typeface="Calibri" pitchFamily="34" charset="0"/>
                <a:cs typeface="Times New Roman" pitchFamily="18" charset="0"/>
              </a:rPr>
              <a:t> </a:t>
            </a:r>
            <a:endParaRPr lang="ru-RU" sz="3600" dirty="0"/>
          </a:p>
        </p:txBody>
      </p:sp>
      <p:sp>
        <p:nvSpPr>
          <p:cNvPr id="8" name="Прямоугольник 7"/>
          <p:cNvSpPr/>
          <p:nvPr/>
        </p:nvSpPr>
        <p:spPr>
          <a:xfrm>
            <a:off x="642910" y="1643050"/>
            <a:ext cx="6858048" cy="3970318"/>
          </a:xfrm>
          <a:prstGeom prst="rect">
            <a:avLst/>
          </a:prstGeom>
        </p:spPr>
        <p:txBody>
          <a:bodyPr wrap="square">
            <a:spAutoFit/>
          </a:bodyPr>
          <a:lstStyle/>
          <a:p>
            <a:r>
              <a:rPr lang="ru-RU" sz="3600" dirty="0" smtClean="0">
                <a:solidFill>
                  <a:srgbClr val="000000"/>
                </a:solidFill>
                <a:latin typeface="Arial" pitchFamily="34" charset="0"/>
                <a:ea typeface="Calibri" pitchFamily="34" charset="0"/>
                <a:cs typeface="Arial" pitchFamily="34" charset="0"/>
              </a:rPr>
              <a:t>помогают детям больше понимать идею произведения, чувствовать его  художественную ценность  положительно влияют на развитие выразительности  речи  и движений.</a:t>
            </a:r>
            <a:endParaRPr lang="ru-RU" sz="3600" dirty="0">
              <a:latin typeface="Arial" pitchFamily="34" charset="0"/>
              <a:cs typeface="Arial" pitchFamily="34" charset="0"/>
            </a:endParaRPr>
          </a:p>
        </p:txBody>
      </p:sp>
      <p:pic>
        <p:nvPicPr>
          <p:cNvPr id="9" name="Рисунок 8"/>
          <p:cNvPicPr/>
          <p:nvPr/>
        </p:nvPicPr>
        <p:blipFill>
          <a:blip r:embed="rId2" cstate="print"/>
          <a:srcRect l="16794" t="14406" r="17124" b="21435"/>
          <a:stretch>
            <a:fillRect/>
          </a:stretch>
        </p:blipFill>
        <p:spPr bwMode="auto">
          <a:xfrm>
            <a:off x="6643702" y="3429000"/>
            <a:ext cx="1643043" cy="318611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560" y="890133"/>
            <a:ext cx="78843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dirty="0" smtClean="0">
                <a:ln>
                  <a:noFill/>
                </a:ln>
                <a:solidFill>
                  <a:srgbClr val="000000"/>
                </a:solidFill>
                <a:effectLst/>
                <a:latin typeface="+mj-lt"/>
                <a:ea typeface="Times New Roman" pitchFamily="18" charset="0"/>
                <a:cs typeface="Arial" pitchFamily="34" charset="0"/>
              </a:rPr>
              <a:t>Игра развивает и радует ребёнка, делает его счастливым. В игре ребёнок совершает первые открытия, переживает минуты вдохновения. В игре развивается его воображение, фантазия, а, следовательно, создаётся почва для формирования инициативной, пытливой личности. Игра для ребёнка верное средство от безделья, приводящего к вялости, бесцельности поведения. Для хорошей, весёлой игры ребёнку нужна хорошая игрушка. Выбирайте её обдумано для своего ребёнка.</a:t>
            </a:r>
            <a:endParaRPr kumimoji="0" lang="ru-RU" sz="2800" b="0" i="1"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ru-RU" sz="2400" b="0" i="1"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5286380" y="4143380"/>
            <a:ext cx="3500430" cy="2428868"/>
          </a:xfrm>
          <a:prstGeom prst="rect">
            <a:avLst/>
          </a:prstGeom>
          <a:noFill/>
          <a:ln w="9525">
            <a:noFill/>
            <a:miter lim="800000"/>
            <a:headEnd/>
            <a:tailEnd/>
          </a:ln>
        </p:spPr>
      </p:pic>
      <p:sp>
        <p:nvSpPr>
          <p:cNvPr id="2" name="Прямоугольник 1"/>
          <p:cNvSpPr/>
          <p:nvPr/>
        </p:nvSpPr>
        <p:spPr>
          <a:xfrm>
            <a:off x="428596" y="785794"/>
            <a:ext cx="6143652" cy="3970318"/>
          </a:xfrm>
          <a:prstGeom prst="rect">
            <a:avLst/>
          </a:prstGeom>
        </p:spPr>
        <p:txBody>
          <a:bodyPr wrap="square">
            <a:spAutoFit/>
          </a:bodyPr>
          <a:lstStyle/>
          <a:p>
            <a:r>
              <a:rPr lang="ru-RU" sz="2800" dirty="0" smtClean="0"/>
              <a:t>Детство – это не только самая счастливая и беззаботная пора в жизни человека, это пора становления будущей личности. Поэтому так важны для ребенка-дошкольника умные, полезные игры, которые развивают, воспитывают и приучают к здоровому образу жизни.</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28604"/>
            <a:ext cx="8215370" cy="4832092"/>
          </a:xfrm>
          <a:prstGeom prst="rect">
            <a:avLst/>
          </a:prstGeom>
        </p:spPr>
        <p:txBody>
          <a:bodyPr wrap="square">
            <a:spAutoFit/>
          </a:bodyPr>
          <a:lstStyle/>
          <a:p>
            <a:r>
              <a:rPr lang="ru-RU" sz="2800" dirty="0" smtClean="0"/>
              <a:t>Игра – это ведущий вид деятельности ребенка – дошкольника. </a:t>
            </a:r>
          </a:p>
          <a:p>
            <a:endParaRPr lang="ru-RU" sz="2800" dirty="0" smtClean="0"/>
          </a:p>
          <a:p>
            <a:r>
              <a:rPr lang="ru-RU" sz="2800" dirty="0" smtClean="0"/>
              <a:t>В игре развиваются все психические процессы (память, мышление, творческие способности и т.д.). </a:t>
            </a:r>
          </a:p>
          <a:p>
            <a:r>
              <a:rPr lang="ru-RU" sz="2800" dirty="0" smtClean="0"/>
              <a:t>Огромное влияние игра оказывает на умственное развитие, речевое развитие, физическое развитие. Т.е. игра способствует гармоничному развитию личности ребенка-дошкольника.</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571612"/>
            <a:ext cx="7467600" cy="4608512"/>
          </a:xfrm>
        </p:spPr>
        <p:txBody>
          <a:bodyPr>
            <a:noAutofit/>
          </a:bodyPr>
          <a:lstStyle/>
          <a:p>
            <a:pPr>
              <a:buClr>
                <a:srgbClr val="FF0000"/>
              </a:buClr>
            </a:pPr>
            <a:r>
              <a:rPr lang="ru-RU" sz="2400" b="1" i="1" dirty="0" smtClean="0">
                <a:solidFill>
                  <a:schemeClr val="tx1"/>
                </a:solidFill>
              </a:rPr>
              <a:t>Игры детей характеризуются следующими особенностями:</a:t>
            </a:r>
            <a:r>
              <a:rPr lang="ru-RU" sz="2000" dirty="0" smtClean="0">
                <a:solidFill>
                  <a:schemeClr val="tx1"/>
                </a:solidFill>
              </a:rPr>
              <a:t>	</a:t>
            </a:r>
            <a:br>
              <a:rPr lang="ru-RU" sz="2000" dirty="0" smtClean="0">
                <a:solidFill>
                  <a:schemeClr val="tx1"/>
                </a:solidFill>
              </a:rPr>
            </a:br>
            <a:r>
              <a:rPr lang="ru-RU" sz="2000" i="1" dirty="0" smtClean="0">
                <a:solidFill>
                  <a:schemeClr val="tx1"/>
                </a:solidFill>
                <a:latin typeface="+mn-lt"/>
              </a:rPr>
              <a:t> 	</a:t>
            </a:r>
            <a:r>
              <a:rPr lang="ru-RU" sz="1800" i="1" dirty="0" smtClean="0">
                <a:solidFill>
                  <a:schemeClr val="tx1"/>
                </a:solidFill>
                <a:latin typeface="+mn-lt"/>
              </a:rPr>
              <a:t>1. Игра представляет собой форму активного отражения ребенком окружающей его жизни людей.</a:t>
            </a:r>
            <a:br>
              <a:rPr lang="ru-RU" sz="1800" i="1" dirty="0" smtClean="0">
                <a:solidFill>
                  <a:schemeClr val="tx1"/>
                </a:solidFill>
                <a:latin typeface="+mn-lt"/>
              </a:rPr>
            </a:br>
            <a:r>
              <a:rPr lang="ru-RU" sz="1800" i="1" dirty="0" smtClean="0">
                <a:solidFill>
                  <a:schemeClr val="tx1"/>
                </a:solidFill>
                <a:latin typeface="+mn-lt"/>
              </a:rPr>
              <a:t>	 2.Отличительной особенностью игры является и сам способ, которым ребенок пользуется в этой деятельности.</a:t>
            </a:r>
            <a:br>
              <a:rPr lang="ru-RU" sz="1800" i="1" dirty="0" smtClean="0">
                <a:solidFill>
                  <a:schemeClr val="tx1"/>
                </a:solidFill>
                <a:latin typeface="+mn-lt"/>
              </a:rPr>
            </a:br>
            <a:r>
              <a:rPr lang="ru-RU" sz="1800" i="1" dirty="0" smtClean="0">
                <a:solidFill>
                  <a:schemeClr val="tx1"/>
                </a:solidFill>
                <a:latin typeface="+mn-lt"/>
              </a:rPr>
              <a:t>	3. Игра , как и всякая другая человеческая деятельность, имеет общественный характер, поэтому она меняется с изменением исторических условий жизни людей.</a:t>
            </a:r>
            <a:br>
              <a:rPr lang="ru-RU" sz="1800" i="1" dirty="0" smtClean="0">
                <a:solidFill>
                  <a:schemeClr val="tx1"/>
                </a:solidFill>
                <a:latin typeface="+mn-lt"/>
              </a:rPr>
            </a:br>
            <a:r>
              <a:rPr lang="ru-RU" sz="1800" i="1" dirty="0" smtClean="0">
                <a:solidFill>
                  <a:schemeClr val="tx1"/>
                </a:solidFill>
                <a:latin typeface="+mn-lt"/>
              </a:rPr>
              <a:t>	4. Игра является формой творческого отражения ребенком действительности.</a:t>
            </a:r>
            <a:br>
              <a:rPr lang="ru-RU" sz="1800" i="1" dirty="0" smtClean="0">
                <a:solidFill>
                  <a:schemeClr val="tx1"/>
                </a:solidFill>
                <a:latin typeface="+mn-lt"/>
              </a:rPr>
            </a:br>
            <a:r>
              <a:rPr lang="ru-RU" sz="1800" i="1" dirty="0" smtClean="0">
                <a:solidFill>
                  <a:schemeClr val="tx1"/>
                </a:solidFill>
                <a:latin typeface="+mn-lt"/>
              </a:rPr>
              <a:t>	5. Игра есть оперирование знаниями, средство уточнения и обогащения, путь упражнений, а значит и развитие познавательных и нравственных способностей и сил ребенка.</a:t>
            </a:r>
            <a:br>
              <a:rPr lang="ru-RU" sz="1800" i="1" dirty="0" smtClean="0">
                <a:solidFill>
                  <a:schemeClr val="tx1"/>
                </a:solidFill>
                <a:latin typeface="+mn-lt"/>
              </a:rPr>
            </a:br>
            <a:r>
              <a:rPr lang="ru-RU" sz="1800" i="1" dirty="0" smtClean="0">
                <a:solidFill>
                  <a:schemeClr val="tx1"/>
                </a:solidFill>
                <a:latin typeface="+mn-lt"/>
              </a:rPr>
              <a:t>	6. В развернутой форме игра представляет собой коллективную деятельность.</a:t>
            </a:r>
            <a:br>
              <a:rPr lang="ru-RU" sz="1800" i="1" dirty="0" smtClean="0">
                <a:solidFill>
                  <a:schemeClr val="tx1"/>
                </a:solidFill>
                <a:latin typeface="+mn-lt"/>
              </a:rPr>
            </a:br>
            <a:r>
              <a:rPr lang="ru-RU" sz="1800" i="1" dirty="0" smtClean="0">
                <a:solidFill>
                  <a:schemeClr val="tx1"/>
                </a:solidFill>
                <a:latin typeface="+mn-lt"/>
              </a:rPr>
              <a:t>	7. Разносторонне развивая детей, сама игра тоже изменяется и развивается</a:t>
            </a:r>
            <a:r>
              <a:rPr lang="ru-RU" sz="2000" i="1" dirty="0" smtClean="0">
                <a:solidFill>
                  <a:schemeClr val="tx1"/>
                </a:solidFill>
                <a:latin typeface="+mn-lt"/>
              </a:rPr>
              <a:t>.</a:t>
            </a:r>
            <a:endParaRPr lang="ru-RU" sz="2400" i="1" dirty="0">
              <a:solidFill>
                <a:schemeClr val="tx1"/>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214422"/>
            <a:ext cx="6429404" cy="3416320"/>
          </a:xfrm>
          <a:prstGeom prst="rect">
            <a:avLst/>
          </a:prstGeom>
        </p:spPr>
        <p:txBody>
          <a:bodyPr wrap="square">
            <a:spAutoFit/>
          </a:bodyPr>
          <a:lstStyle/>
          <a:p>
            <a:r>
              <a:rPr lang="ru-RU" sz="3600" dirty="0" smtClean="0"/>
              <a:t>По мере развития игры ребенок овладевает компонентами, присущими любой деятельности: учится ставить цель, планировать, добиваться результата.</a:t>
            </a:r>
            <a:endParaRPr lang="ru-RU" sz="3600" dirty="0"/>
          </a:p>
        </p:txBody>
      </p:sp>
      <p:pic>
        <p:nvPicPr>
          <p:cNvPr id="3" name="Рисунок 2"/>
          <p:cNvPicPr/>
          <p:nvPr/>
        </p:nvPicPr>
        <p:blipFill>
          <a:blip r:embed="rId2"/>
          <a:srcRect l="-7788" t="4508" r="59830" b="40268"/>
          <a:stretch>
            <a:fillRect/>
          </a:stretch>
        </p:blipFill>
        <p:spPr bwMode="auto">
          <a:xfrm>
            <a:off x="6143636" y="428604"/>
            <a:ext cx="2590800" cy="2209800"/>
          </a:xfrm>
          <a:prstGeom prst="ellipse">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285860"/>
            <a:ext cx="7543800" cy="2088232"/>
          </a:xfrm>
        </p:spPr>
        <p:txBody>
          <a:bodyPr>
            <a:normAutofit fontScale="90000"/>
          </a:bodyPr>
          <a:lstStyle/>
          <a:p>
            <a:r>
              <a:rPr lang="ru-RU" sz="1600" i="1" dirty="0" smtClean="0">
                <a:solidFill>
                  <a:schemeClr val="tx1"/>
                </a:solidFill>
                <a:latin typeface="+mn-lt"/>
              </a:rPr>
              <a:t>	</a:t>
            </a:r>
            <a:br>
              <a:rPr lang="ru-RU" sz="1600" i="1" dirty="0" smtClean="0">
                <a:solidFill>
                  <a:schemeClr val="tx1"/>
                </a:solidFill>
                <a:latin typeface="+mn-lt"/>
              </a:rPr>
            </a:br>
            <a:r>
              <a:rPr lang="ru-RU" sz="1600" i="1" dirty="0" smtClean="0">
                <a:solidFill>
                  <a:schemeClr val="tx1"/>
                </a:solidFill>
                <a:latin typeface="+mn-lt"/>
              </a:rPr>
              <a:t/>
            </a:r>
            <a:br>
              <a:rPr lang="ru-RU" sz="1600" i="1" dirty="0" smtClean="0">
                <a:solidFill>
                  <a:schemeClr val="tx1"/>
                </a:solidFill>
                <a:latin typeface="+mn-lt"/>
              </a:rPr>
            </a:br>
            <a:r>
              <a:rPr lang="ru-RU" sz="2200" b="1" i="1" dirty="0" smtClean="0">
                <a:solidFill>
                  <a:schemeClr val="tx1"/>
                </a:solidFill>
                <a:latin typeface="+mn-lt"/>
              </a:rPr>
              <a:t/>
            </a:r>
            <a:br>
              <a:rPr lang="ru-RU" sz="2200" b="1" i="1" dirty="0" smtClean="0">
                <a:solidFill>
                  <a:schemeClr val="tx1"/>
                </a:solidFill>
                <a:latin typeface="+mn-lt"/>
              </a:rPr>
            </a:br>
            <a:r>
              <a:rPr lang="ru-RU" sz="2700" b="1" i="1" dirty="0" smtClean="0">
                <a:solidFill>
                  <a:schemeClr val="tx1"/>
                </a:solidFill>
                <a:latin typeface="+mn-lt"/>
              </a:rPr>
              <a:t>Ролевая игра </a:t>
            </a:r>
            <a:r>
              <a:rPr lang="ru-RU" sz="2000" i="1" dirty="0" smtClean="0">
                <a:solidFill>
                  <a:schemeClr val="tx1"/>
                </a:solidFill>
                <a:latin typeface="Arial" pitchFamily="34" charset="0"/>
                <a:cs typeface="Arial" pitchFamily="34" charset="0"/>
              </a:rPr>
              <a:t>имеет определенное значение для развития воображения. Влияние игры на развитие личности ребенка заключается в том, что через нее он знакомится с поведением и взаимоотношениями взрослых людей, которые становятся образцом для его собственного поведения, и в ней приобретаются основные навыки общения, качества, необходимые для установления контакта со сверстниками. Захватывая ребенка и заставляя его подчиняться правилам, содержащиеся во взятой на себя роли, игра способствует развитию чувств и волевой регуляции поведения.</a:t>
            </a:r>
            <a:r>
              <a:rPr lang="ru-RU" sz="1800" i="1" dirty="0" smtClean="0">
                <a:solidFill>
                  <a:schemeClr val="tx1"/>
                </a:solidFill>
                <a:latin typeface="+mn-lt"/>
              </a:rPr>
              <a:t/>
            </a:r>
            <a:br>
              <a:rPr lang="ru-RU" sz="1800" i="1" dirty="0" smtClean="0">
                <a:solidFill>
                  <a:schemeClr val="tx1"/>
                </a:solidFill>
                <a:latin typeface="+mn-lt"/>
              </a:rPr>
            </a:br>
            <a:r>
              <a:rPr lang="ru-RU" sz="1600" i="1" dirty="0" smtClean="0">
                <a:solidFill>
                  <a:schemeClr val="tx1"/>
                </a:solidFill>
                <a:latin typeface="+mn-lt"/>
              </a:rPr>
              <a:t/>
            </a:r>
            <a:br>
              <a:rPr lang="ru-RU" sz="1600" i="1" dirty="0" smtClean="0">
                <a:solidFill>
                  <a:schemeClr val="tx1"/>
                </a:solidFill>
                <a:latin typeface="+mn-lt"/>
              </a:rPr>
            </a:br>
            <a:endParaRPr lang="ru-RU" sz="1600" i="1" dirty="0">
              <a:solidFill>
                <a:schemeClr val="tx1"/>
              </a:solidFill>
              <a:latin typeface="+mn-lt"/>
            </a:endParaRPr>
          </a:p>
        </p:txBody>
      </p:sp>
      <p:pic>
        <p:nvPicPr>
          <p:cNvPr id="8" name="Содержимое 7" descr="SAM_6291.JPG"/>
          <p:cNvPicPr>
            <a:picLocks noGrp="1" noChangeAspect="1"/>
          </p:cNvPicPr>
          <p:nvPr>
            <p:ph sz="quarter" idx="2"/>
          </p:nvPr>
        </p:nvPicPr>
        <p:blipFill>
          <a:blip r:embed="rId2" cstate="print"/>
          <a:stretch>
            <a:fillRect/>
          </a:stretch>
        </p:blipFill>
        <p:spPr>
          <a:xfrm rot="16200000">
            <a:off x="805552" y="4449468"/>
            <a:ext cx="1960731" cy="1714512"/>
          </a:xfrm>
          <a:ln w="38100">
            <a:solidFill>
              <a:srgbClr val="00B0F0"/>
            </a:solidFill>
          </a:ln>
        </p:spPr>
      </p:pic>
      <p:pic>
        <p:nvPicPr>
          <p:cNvPr id="11" name="Picture 2" descr="C:\Users\Анна\Desktop\100PHOTO\SAM_6281.JPG"/>
          <p:cNvPicPr>
            <a:picLocks noGrp="1" noChangeAspect="1" noChangeArrowheads="1"/>
          </p:cNvPicPr>
          <p:nvPr>
            <p:ph sz="quarter" idx="4"/>
          </p:nvPr>
        </p:nvPicPr>
        <p:blipFill>
          <a:blip r:embed="rId3" cstate="print"/>
          <a:stretch>
            <a:fillRect/>
          </a:stretch>
        </p:blipFill>
        <p:spPr bwMode="auto">
          <a:xfrm rot="16200000">
            <a:off x="5362362" y="4496405"/>
            <a:ext cx="2203214" cy="1926545"/>
          </a:xfrm>
          <a:prstGeom prst="rect">
            <a:avLst/>
          </a:prstGeom>
          <a:noFill/>
          <a:ln w="38100">
            <a:solidFill>
              <a:srgbClr val="00B0F0"/>
            </a:solidFill>
          </a:ln>
        </p:spPr>
      </p:pic>
      <p:sp>
        <p:nvSpPr>
          <p:cNvPr id="5" name="Текст 4"/>
          <p:cNvSpPr>
            <a:spLocks noGrp="1"/>
          </p:cNvSpPr>
          <p:nvPr>
            <p:ph type="body" sz="quarter" idx="1"/>
          </p:nvPr>
        </p:nvSpPr>
        <p:spPr>
          <a:xfrm>
            <a:off x="500034" y="3714752"/>
            <a:ext cx="3643338" cy="372616"/>
          </a:xfrm>
        </p:spPr>
        <p:txBody>
          <a:bodyPr/>
          <a:lstStyle/>
          <a:p>
            <a:r>
              <a:rPr lang="ru-RU" dirty="0" smtClean="0"/>
              <a:t>Игра  «Доктор»</a:t>
            </a:r>
            <a:endParaRPr lang="ru-RU" dirty="0"/>
          </a:p>
        </p:txBody>
      </p:sp>
      <p:sp>
        <p:nvSpPr>
          <p:cNvPr id="6" name="Текст 5"/>
          <p:cNvSpPr>
            <a:spLocks noGrp="1"/>
          </p:cNvSpPr>
          <p:nvPr>
            <p:ph type="body" sz="quarter" idx="3"/>
          </p:nvPr>
        </p:nvSpPr>
        <p:spPr>
          <a:xfrm>
            <a:off x="4857752" y="3857628"/>
            <a:ext cx="3514724" cy="301178"/>
          </a:xfrm>
        </p:spPr>
        <p:txBody>
          <a:bodyPr/>
          <a:lstStyle/>
          <a:p>
            <a:r>
              <a:rPr lang="ru-RU" dirty="0" smtClean="0"/>
              <a:t>Игра  «Поварёнок»»</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736"/>
            <a:ext cx="7543800" cy="2363862"/>
          </a:xfrm>
        </p:spPr>
        <p:txBody>
          <a:bodyPr>
            <a:normAutofit fontScale="90000"/>
          </a:bodyPr>
          <a:lstStyle/>
          <a:p>
            <a:r>
              <a:rPr lang="ru-RU" sz="1600" dirty="0" smtClean="0"/>
              <a:t/>
            </a:r>
            <a:br>
              <a:rPr lang="ru-RU" sz="1600" dirty="0" smtClean="0"/>
            </a:br>
            <a:r>
              <a:rPr lang="ru-RU" sz="3100" b="1" i="1" dirty="0" smtClean="0">
                <a:solidFill>
                  <a:schemeClr val="tx1"/>
                </a:solidFill>
              </a:rPr>
              <a:t>Пальчиковые игры </a:t>
            </a:r>
            <a:r>
              <a:rPr lang="ru-RU" sz="1800" b="1" i="1" dirty="0" smtClean="0">
                <a:solidFill>
                  <a:schemeClr val="tx1"/>
                </a:solidFill>
              </a:rPr>
              <a:t/>
            </a:r>
            <a:br>
              <a:rPr lang="ru-RU" sz="1800" b="1" i="1" dirty="0" smtClean="0">
                <a:solidFill>
                  <a:schemeClr val="tx1"/>
                </a:solidFill>
              </a:rPr>
            </a:br>
            <a:r>
              <a:rPr lang="ru-RU" sz="1800" b="1" i="1" dirty="0" smtClean="0">
                <a:solidFill>
                  <a:schemeClr val="tx1"/>
                </a:solidFill>
              </a:rPr>
              <a:t/>
            </a:r>
            <a:br>
              <a:rPr lang="ru-RU" sz="1800" b="1" i="1" dirty="0" smtClean="0">
                <a:solidFill>
                  <a:schemeClr val="tx1"/>
                </a:solidFill>
              </a:rPr>
            </a:br>
            <a:r>
              <a:rPr lang="ru-RU" sz="2000" i="1" dirty="0" smtClean="0">
                <a:solidFill>
                  <a:schemeClr val="tx1"/>
                </a:solidFill>
              </a:rPr>
              <a:t>Пальчиковые игры являются одними из самых важных в развитии ребенка. Благодаря им дети быстрее знакомятся с окружающим миром, учатся писать и рисовать, осваивают азы математики, обучаясь счету, осознают понятия «выше», «ниже», «сверху», «снизу», «справа», «слева». Такой вид игр незаменим для развития мелкой моторики, воображения, тренировки памяти  и, конечно, речи. Благодаря пальчиковым играм пальцы и кисти рук приобретают хорошую подвижность, гибкость, исчезает скованность движений.</a:t>
            </a:r>
            <a:br>
              <a:rPr lang="ru-RU" sz="2000" i="1" dirty="0" smtClean="0">
                <a:solidFill>
                  <a:schemeClr val="tx1"/>
                </a:solidFill>
              </a:rPr>
            </a:br>
            <a:endParaRPr lang="ru-RU" sz="1600" i="1" dirty="0">
              <a:solidFill>
                <a:schemeClr val="tx1"/>
              </a:solidFill>
            </a:endParaRPr>
          </a:p>
        </p:txBody>
      </p:sp>
      <p:sp>
        <p:nvSpPr>
          <p:cNvPr id="7" name="Текст 6"/>
          <p:cNvSpPr>
            <a:spLocks noGrp="1"/>
          </p:cNvSpPr>
          <p:nvPr>
            <p:ph type="body" sz="quarter" idx="1"/>
          </p:nvPr>
        </p:nvSpPr>
        <p:spPr>
          <a:xfrm>
            <a:off x="1142976" y="3929066"/>
            <a:ext cx="3657600" cy="658368"/>
          </a:xfrm>
        </p:spPr>
        <p:txBody>
          <a:bodyPr/>
          <a:lstStyle/>
          <a:p>
            <a:r>
              <a:rPr lang="ru-RU" dirty="0" smtClean="0"/>
              <a:t>«Сороконожки»</a:t>
            </a:r>
            <a:endParaRPr lang="ru-RU" dirty="0"/>
          </a:p>
        </p:txBody>
      </p:sp>
      <p:pic>
        <p:nvPicPr>
          <p:cNvPr id="2052" name="Picture 4" descr="E:\ДЕТСКИЙ САД ФОТО+ПРЕЗЕНТАЦИИ\ЗАНЯТИЯ В САДУ\DSC01239.JPG"/>
          <p:cNvPicPr>
            <a:picLocks noGrp="1" noChangeAspect="1" noChangeArrowheads="1"/>
          </p:cNvPicPr>
          <p:nvPr>
            <p:ph sz="quarter" idx="2"/>
          </p:nvPr>
        </p:nvPicPr>
        <p:blipFill>
          <a:blip r:embed="rId2" cstate="print"/>
          <a:srcRect/>
          <a:stretch>
            <a:fillRect/>
          </a:stretch>
        </p:blipFill>
        <p:spPr bwMode="auto">
          <a:xfrm>
            <a:off x="1928794" y="4668952"/>
            <a:ext cx="2196350" cy="1647263"/>
          </a:xfrm>
          <a:prstGeom prst="rect">
            <a:avLst/>
          </a:prstGeom>
          <a:noFill/>
          <a:ln w="38100">
            <a:solidFill>
              <a:srgbClr val="00B0F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472" y="1857364"/>
            <a:ext cx="7148264" cy="2147888"/>
          </a:xfrm>
        </p:spPr>
        <p:txBody>
          <a:bodyPr>
            <a:noAutofit/>
          </a:bodyPr>
          <a:lstStyle/>
          <a:p>
            <a:r>
              <a:rPr lang="ru-RU" sz="2800" b="1" i="1" dirty="0" smtClean="0">
                <a:solidFill>
                  <a:schemeClr val="tx1"/>
                </a:solidFill>
              </a:rPr>
              <a:t>Подвижные игры</a:t>
            </a:r>
            <a:r>
              <a:rPr lang="ru-RU" sz="1600" b="1" i="1" dirty="0" smtClean="0">
                <a:solidFill>
                  <a:schemeClr val="tx1"/>
                </a:solidFill>
              </a:rPr>
              <a:t/>
            </a:r>
            <a:br>
              <a:rPr lang="ru-RU" sz="1600" b="1" i="1" dirty="0" smtClean="0">
                <a:solidFill>
                  <a:schemeClr val="tx1"/>
                </a:solidFill>
              </a:rPr>
            </a:br>
            <a:r>
              <a:rPr lang="ru-RU" sz="1600" b="1" i="1" dirty="0" smtClean="0">
                <a:solidFill>
                  <a:schemeClr val="tx1"/>
                </a:solidFill>
              </a:rPr>
              <a:t> </a:t>
            </a:r>
            <a:r>
              <a:rPr lang="ru-RU" sz="1600" dirty="0" smtClean="0">
                <a:solidFill>
                  <a:schemeClr val="tx1"/>
                </a:solidFill>
              </a:rPr>
              <a:t/>
            </a:r>
            <a:br>
              <a:rPr lang="ru-RU" sz="1600" dirty="0" smtClean="0">
                <a:solidFill>
                  <a:schemeClr val="tx1"/>
                </a:solidFill>
              </a:rPr>
            </a:br>
            <a:r>
              <a:rPr lang="ru-RU" sz="1800" i="1" dirty="0" smtClean="0">
                <a:solidFill>
                  <a:schemeClr val="tx1"/>
                </a:solidFill>
              </a:rPr>
              <a:t>У детей огромное количество энергии, им необходимо постоянно двигаться . Малыши развиваются, познавая мир, приобретая двигательные навыки и рефлексы. Для того чтобы выплеснуть накопившуюся энергию , детям дошкольного и младшего школьного возраста необходимы подвижные игры, которые, помимо прочего, стимулируют кровообращение, укрепляют сердечно- сосудистую  систему, повышают активность головного мозга, снимают нервное напряжение, повышают способность к концентрации и т.д.</a:t>
            </a:r>
            <a:endParaRPr lang="ru-RU" sz="1400" i="1" dirty="0">
              <a:solidFill>
                <a:schemeClr val="tx1"/>
              </a:solidFill>
            </a:endParaRPr>
          </a:p>
        </p:txBody>
      </p:sp>
      <p:pic>
        <p:nvPicPr>
          <p:cNvPr id="1028" name="Picture 4" descr="E:\ДЕТСКИЙ САД ФОТО+ПРЕЗЕНТАЦИИ\ЗАНЯТИЯ В САДУ\DSC01235.JPG"/>
          <p:cNvPicPr>
            <a:picLocks noChangeAspect="1" noChangeArrowheads="1"/>
          </p:cNvPicPr>
          <p:nvPr/>
        </p:nvPicPr>
        <p:blipFill>
          <a:blip r:embed="rId2" cstate="print"/>
          <a:srcRect/>
          <a:stretch>
            <a:fillRect/>
          </a:stretch>
        </p:blipFill>
        <p:spPr bwMode="auto">
          <a:xfrm>
            <a:off x="2771800" y="4293096"/>
            <a:ext cx="2880320" cy="2266404"/>
          </a:xfrm>
          <a:prstGeom prst="rect">
            <a:avLst/>
          </a:prstGeom>
          <a:noFill/>
          <a:ln w="38100">
            <a:solidFill>
              <a:srgbClr val="00B0F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3116"/>
            <a:ext cx="7467600" cy="1143000"/>
          </a:xfrm>
        </p:spPr>
        <p:txBody>
          <a:bodyPr>
            <a:normAutofit fontScale="90000"/>
          </a:bodyPr>
          <a:lstStyle/>
          <a:p>
            <a:r>
              <a:rPr lang="ru-RU" sz="3600" b="1" i="1" dirty="0" smtClean="0">
                <a:solidFill>
                  <a:schemeClr val="tx1"/>
                </a:solidFill>
              </a:rPr>
              <a:t>Дидактические игры</a:t>
            </a:r>
            <a:r>
              <a:rPr lang="ru-RU" sz="1800" b="1" i="1" dirty="0" smtClean="0">
                <a:solidFill>
                  <a:schemeClr val="tx1"/>
                </a:solidFill>
              </a:rPr>
              <a:t/>
            </a:r>
            <a:br>
              <a:rPr lang="ru-RU" sz="1800" b="1" i="1" dirty="0" smtClean="0">
                <a:solidFill>
                  <a:schemeClr val="tx1"/>
                </a:solidFill>
              </a:rPr>
            </a:br>
            <a:r>
              <a:rPr lang="ru-RU" sz="1600" dirty="0" smtClean="0"/>
              <a:t/>
            </a:r>
            <a:br>
              <a:rPr lang="ru-RU" sz="1600" dirty="0" smtClean="0"/>
            </a:br>
            <a:r>
              <a:rPr lang="ru-RU" sz="2700" i="1" dirty="0" smtClean="0">
                <a:solidFill>
                  <a:schemeClr val="tx1"/>
                </a:solidFill>
              </a:rPr>
              <a:t>Развивающие (дидактические) игры помогают детям  с помощью взрослого  или самостоятельно развивать свои интеллектуальные  и творческие способности , а также уже имеющиеся коммуникативные навыки</a:t>
            </a:r>
            <a:r>
              <a:rPr lang="ru-RU" sz="2700" dirty="0" smtClean="0"/>
              <a:t>.</a:t>
            </a:r>
            <a:endParaRPr lang="ru-RU" sz="2700" dirty="0"/>
          </a:p>
        </p:txBody>
      </p:sp>
      <p:pic>
        <p:nvPicPr>
          <p:cNvPr id="11" name="Содержимое 10" descr="SAM_6227.JPG"/>
          <p:cNvPicPr>
            <a:picLocks noGrp="1" noChangeAspect="1"/>
          </p:cNvPicPr>
          <p:nvPr>
            <p:ph sz="quarter" idx="1"/>
          </p:nvPr>
        </p:nvPicPr>
        <p:blipFill>
          <a:blip r:embed="rId2" cstate="print"/>
          <a:stretch>
            <a:fillRect/>
          </a:stretch>
        </p:blipFill>
        <p:spPr>
          <a:xfrm rot="16200000">
            <a:off x="2115571" y="4056593"/>
            <a:ext cx="1712442" cy="1371616"/>
          </a:xfrm>
          <a:ln w="38100">
            <a:solidFill>
              <a:srgbClr val="00B0F0"/>
            </a:solidFill>
          </a:ln>
        </p:spPr>
      </p:pic>
      <p:pic>
        <p:nvPicPr>
          <p:cNvPr id="6" name="Содержимое 5" descr="SAM_6226.JPG"/>
          <p:cNvPicPr>
            <a:picLocks noGrp="1" noChangeAspect="1"/>
          </p:cNvPicPr>
          <p:nvPr>
            <p:ph sz="quarter" idx="2"/>
          </p:nvPr>
        </p:nvPicPr>
        <p:blipFill>
          <a:blip r:embed="rId3" cstate="print"/>
          <a:stretch>
            <a:fillRect/>
          </a:stretch>
        </p:blipFill>
        <p:spPr>
          <a:xfrm>
            <a:off x="4500562" y="4114800"/>
            <a:ext cx="3657600" cy="2743200"/>
          </a:xfrm>
          <a:ln w="38100">
            <a:solidFill>
              <a:srgbClr val="00B0F0"/>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332</TotalTime>
  <Words>250</Words>
  <Application>Microsoft Office PowerPoint</Application>
  <PresentationFormat>Экран (4:3)</PresentationFormat>
  <Paragraphs>31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Эркер</vt:lpstr>
      <vt:lpstr>Слайд 1</vt:lpstr>
      <vt:lpstr>Слайд 2</vt:lpstr>
      <vt:lpstr>Слайд 3</vt:lpstr>
      <vt:lpstr>Игры детей характеризуются следующими особенностями:    1. Игра представляет собой форму активного отражения ребенком окружающей его жизни людей.   2.Отличительной особенностью игры является и сам способ, которым ребенок пользуется в этой деятельности.  3. Игра , как и всякая другая человеческая деятельность, имеет общественный характер, поэтому она меняется с изменением исторических условий жизни людей.  4. Игра является формой творческого отражения ребенком действительности.  5. Игра есть оперирование знаниями, средство уточнения и обогащения, путь упражнений, а значит и развитие познавательных и нравственных способностей и сил ребенка.  6. В развернутой форме игра представляет собой коллективную деятельность.  7. Разносторонне развивая детей, сама игра тоже изменяется и развивается.</vt:lpstr>
      <vt:lpstr>Слайд 5</vt:lpstr>
      <vt:lpstr>    Ролевая игра имеет определенное значение для развития воображения. Влияние игры на развитие личности ребенка заключается в том, что через нее он знакомится с поведением и взаимоотношениями взрослых людей, которые становятся образцом для его собственного поведения, и в ней приобретаются основные навыки общения, качества, необходимые для установления контакта со сверстниками. Захватывая ребенка и заставляя его подчиняться правилам, содержащиеся во взятой на себя роли, игра способствует развитию чувств и волевой регуляции поведения.  </vt:lpstr>
      <vt:lpstr> Пальчиковые игры   Пальчиковые игры являются одними из самых важных в развитии ребенка. Благодаря им дети быстрее знакомятся с окружающим миром, учатся писать и рисовать, осваивают азы математики, обучаясь счету, осознают понятия «выше», «ниже», «сверху», «снизу», «справа», «слева». Такой вид игр незаменим для развития мелкой моторики, воображения, тренировки памяти  и, конечно, речи. Благодаря пальчиковым играм пальцы и кисти рук приобретают хорошую подвижность, гибкость, исчезает скованность движений. </vt:lpstr>
      <vt:lpstr>Подвижные игры   У детей огромное количество энергии, им необходимо постоянно двигаться . Малыши развиваются, познавая мир, приобретая двигательные навыки и рефлексы. Для того чтобы выплеснуть накопившуюся энергию , детям дошкольного и младшего школьного возраста необходимы подвижные игры, которые, помимо прочего, стимулируют кровообращение, укрепляют сердечно- сосудистую  систему, повышают активность головного мозга, снимают нервное напряжение, повышают способность к концентрации и т.д.</vt:lpstr>
      <vt:lpstr>Дидактические игры  Развивающие (дидактические) игры помогают детям  с помощью взрослого  или самостоятельно развивать свои интеллектуальные  и творческие способности , а также уже имеющиеся коммуникативные навыки.</vt:lpstr>
      <vt:lpstr>     Игры- конкурсы  Игры-конкурсы великолепно подходят для проведения детского досуга. Подобные игры дадут ребятам не только радость и смех, но и станут полезными для развития многих способностей , которые пригодятся во взрослой жизни.</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Анна</dc:creator>
  <cp:lastModifiedBy>User</cp:lastModifiedBy>
  <cp:revision>55</cp:revision>
  <dcterms:created xsi:type="dcterms:W3CDTF">2013-03-22T08:46:44Z</dcterms:created>
  <dcterms:modified xsi:type="dcterms:W3CDTF">2014-10-28T13:16:44Z</dcterms:modified>
</cp:coreProperties>
</file>