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DF896E-C707-4FA5-9A47-F60E06BA7EE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8EA2B0-41F9-4751-A110-DD927CBF2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KUB01.wav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RDES00I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57L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24so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pr07801.mp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13K.wa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84985"/>
            <a:ext cx="8458200" cy="10081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Демонстрационный </a:t>
            </a:r>
            <a:r>
              <a:rPr lang="ru-RU" sz="2400" smtClean="0"/>
              <a:t>материал 2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Травянистые растения 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0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114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  <a:hlinkClick r:id="rId3" action="ppaction://hlinksldjump"/>
              </a:rPr>
              <a:t>Кубышка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9637" name="Picture 5" descr="nature51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1885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кубышка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962400" cy="27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39" name="Picture 7" descr="кубышка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89"/>
          <a:stretch>
            <a:fillRect/>
          </a:stretch>
        </p:blipFill>
        <p:spPr bwMode="auto">
          <a:xfrm>
            <a:off x="3962400" y="22098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40" name="KUB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1752600" y="5105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0022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audio>
          </p:childTnLst>
        </p:cTn>
      </p:par>
    </p:tnLst>
    <p:bldLst>
      <p:bldP spid="69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281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0000"/>
                </a:solidFill>
                <a:hlinkClick r:id="rId3" action="ppaction://hlinksldjump"/>
              </a:rPr>
              <a:t>Рдест</a:t>
            </a:r>
            <a:r>
              <a:rPr lang="ru-RU" b="1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71685" name="Picture 5" descr="рдест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1686" name="FRDES00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229600" y="335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680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1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6"/>
                </p:tgtEl>
              </p:cMediaNode>
            </p:audio>
          </p:childTnLst>
        </p:cTn>
      </p:par>
    </p:tnLst>
    <p:bldLst>
      <p:bldP spid="71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411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0000"/>
                </a:solidFill>
                <a:hlinkClick r:id="rId3" action="ppaction://hlinksldjump"/>
              </a:rPr>
              <a:t>Ромашка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49157" name="Picture 5" descr="ромашка пахучая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00"/>
          <a:stretch>
            <a:fillRect/>
          </a:stretch>
        </p:blipFill>
        <p:spPr bwMode="auto">
          <a:xfrm>
            <a:off x="3907118" y="1143000"/>
            <a:ext cx="363967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096000" y="48768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0">
                <a:solidFill>
                  <a:srgbClr val="000000"/>
                </a:solidFill>
              </a:rPr>
              <a:t>Желтая скатерка,</a:t>
            </a:r>
          </a:p>
          <a:p>
            <a:pPr eaLnBrk="1" hangingPunct="1"/>
            <a:r>
              <a:rPr lang="ru-RU" b="0">
                <a:solidFill>
                  <a:srgbClr val="000000"/>
                </a:solidFill>
              </a:rPr>
              <a:t>Белая оборка, </a:t>
            </a:r>
          </a:p>
          <a:p>
            <a:pPr eaLnBrk="1" hangingPunct="1"/>
            <a:r>
              <a:rPr lang="ru-RU" b="0">
                <a:solidFill>
                  <a:srgbClr val="000000"/>
                </a:solidFill>
              </a:rPr>
              <a:t>У оборки той зубцы – </a:t>
            </a:r>
          </a:p>
          <a:p>
            <a:pPr eaLnBrk="1" hangingPunct="1"/>
            <a:r>
              <a:rPr lang="ru-RU" b="0">
                <a:solidFill>
                  <a:srgbClr val="000000"/>
                </a:solidFill>
              </a:rPr>
              <a:t>Закругленные концы.</a:t>
            </a:r>
          </a:p>
        </p:txBody>
      </p:sp>
      <p:pic>
        <p:nvPicPr>
          <p:cNvPr id="49159" name="057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162800" y="4343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ромаш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43800" y="2667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Ромашка пахучая</a:t>
            </a:r>
          </a:p>
        </p:txBody>
      </p:sp>
      <p:pic>
        <p:nvPicPr>
          <p:cNvPr id="38920" name="Picture 8" descr="C:\Documents and Settings\Администратор\Мои документы\Югра\Картинки\Растения\ромашка лекарственная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124200"/>
            <a:ext cx="3331156" cy="32251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8921" name="Picture 9" descr="C:\Documents and Settings\Администратор\Мои документы\Югра\Картинки\Растения\ромашка лекарственна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685800"/>
            <a:ext cx="2295525" cy="228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7150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Ромашка ободранная</a:t>
            </a:r>
          </a:p>
        </p:txBody>
      </p:sp>
    </p:spTree>
    <p:extLst>
      <p:ext uri="{BB962C8B-B14F-4D97-AF65-F5344CB8AC3E}">
        <p14:creationId xmlns:p14="http://schemas.microsoft.com/office/powerpoint/2010/main" val="9068090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audio>
          </p:childTnLst>
        </p:cTn>
      </p:par>
    </p:tnLst>
    <p:bldLst>
      <p:bldP spid="49156" grpId="0"/>
      <p:bldP spid="49158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Полынь </a:t>
            </a:r>
            <a:b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обыкновенная</a:t>
            </a:r>
            <a:endParaRPr lang="ru-RU" sz="4800" b="1" smtClean="0">
              <a:solidFill>
                <a:srgbClr val="FF0000"/>
              </a:solidFill>
            </a:endParaRPr>
          </a:p>
        </p:txBody>
      </p:sp>
      <p:pic>
        <p:nvPicPr>
          <p:cNvPr id="51205" name="Picture 5" descr="полынь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54"/>
          <a:stretch>
            <a:fillRect/>
          </a:stretch>
        </p:blipFill>
        <p:spPr bwMode="auto">
          <a:xfrm>
            <a:off x="228600" y="160020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06" name="Picture 6" descr="полынь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1829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07" name="024s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6705600" y="5715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3518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audio>
          </p:childTnLst>
        </p:cTn>
      </p:par>
    </p:tnLst>
    <p:bldLst>
      <p:bldP spid="51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0000"/>
                </a:solidFill>
                <a:hlinkClick r:id="rId3" action="ppaction://hlinksldjump"/>
              </a:rPr>
              <a:t>Ястребинка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279557" name="pr0780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526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398223348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6" fill="hold"/>
                                        <p:tgtEl>
                                          <p:spTgt spid="279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9557"/>
                </p:tgtEl>
              </p:cMediaNode>
            </p:video>
          </p:childTnLst>
        </p:cTn>
      </p:par>
    </p:tnLst>
    <p:bldLst>
      <p:bldP spid="279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572000" cy="9906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660033"/>
                </a:solidFill>
                <a:hlinkClick r:id="rId2" action="ppaction://hlinksldjump"/>
              </a:rPr>
              <a:t>Гвоздичные</a:t>
            </a:r>
            <a:endParaRPr lang="ru-RU" sz="5400" b="1" smtClean="0">
              <a:solidFill>
                <a:srgbClr val="660033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29000" y="4826000"/>
            <a:ext cx="5486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Эти травы имеют узловатые стебли и   простые листья. Цветки с 5-членным (реже 4-членным) околоцветником, одним пестиком и 5-10 тычинками. Самым ярким представителем является гвоздика пышная.  Гвоздика разноцветная, гвоздика пышная, звездчатки используются в медицине.</a:t>
            </a:r>
          </a:p>
        </p:txBody>
      </p:sp>
      <p:pic>
        <p:nvPicPr>
          <p:cNvPr id="9222" name="Picture 6" descr="звездчатка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0" y="533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Звездчатка </a:t>
            </a:r>
            <a:endParaRPr lang="ru-RU"/>
          </a:p>
        </p:txBody>
      </p:sp>
      <p:pic>
        <p:nvPicPr>
          <p:cNvPr id="9224" name="Picture 8" descr="смолевка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1"/>
          <a:stretch>
            <a:fillRect/>
          </a:stretch>
        </p:blipFill>
        <p:spPr bwMode="auto">
          <a:xfrm>
            <a:off x="5638800" y="1981200"/>
            <a:ext cx="3200400" cy="28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19800" y="1600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Смолевка ползучая</a:t>
            </a:r>
          </a:p>
        </p:txBody>
      </p:sp>
      <p:pic>
        <p:nvPicPr>
          <p:cNvPr id="9226" name="Picture 10" descr="гвоздика пышная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9600" y="3733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Гвоздика пышная</a:t>
            </a:r>
            <a:endParaRPr lang="ru-RU"/>
          </a:p>
        </p:txBody>
      </p:sp>
      <p:pic>
        <p:nvPicPr>
          <p:cNvPr id="9228" name="Picture 12" descr="гвоздика травянка"/>
          <p:cNvPicPr>
            <a:picLocks noChangeAspect="1" noChangeArrowheads="1"/>
          </p:cNvPicPr>
          <p:nvPr/>
        </p:nvPicPr>
        <p:blipFill>
          <a:blip r:embed="rId6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1" y="1752600"/>
            <a:ext cx="17469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52800" y="10668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Гвоздика-травянка</a:t>
            </a:r>
          </a:p>
        </p:txBody>
      </p:sp>
    </p:spTree>
    <p:extLst>
      <p:ext uri="{BB962C8B-B14F-4D97-AF65-F5344CB8AC3E}">
        <p14:creationId xmlns:p14="http://schemas.microsoft.com/office/powerpoint/2010/main" val="318925747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3" grpId="0"/>
      <p:bldP spid="92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648200" cy="9906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660033"/>
                </a:solidFill>
                <a:hlinkClick r:id="rId3" action="ppaction://hlinksldjump"/>
              </a:rPr>
              <a:t>Звездчатка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58373" name="Picture 5" descr="звездчатка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8374" name="FZVE18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ZVE00I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772400" y="3276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2109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</p:childTnLst>
        </p:cTn>
      </p:par>
    </p:tnLst>
    <p:bldLst>
      <p:bldP spid="583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5334000"/>
            <a:ext cx="64008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660033"/>
                </a:solidFill>
                <a:hlinkClick r:id="rId3" action="ppaction://hlinksldjump"/>
              </a:rPr>
              <a:t>Гвоздика пышная</a:t>
            </a:r>
            <a:endParaRPr lang="ru-RU" sz="5400" b="1" smtClean="0">
              <a:solidFill>
                <a:srgbClr val="660033"/>
              </a:solidFill>
            </a:endParaRPr>
          </a:p>
        </p:txBody>
      </p:sp>
      <p:pic>
        <p:nvPicPr>
          <p:cNvPr id="61445" name="Picture 5" descr="гвоздика пышная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983" y="838200"/>
            <a:ext cx="681201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1446" name="045L19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45L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533400" y="5181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2426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  <p:bldLst>
      <p:bldP spid="614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Водная </a:t>
            </a:r>
            <a:b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растительность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0"/>
            <a:ext cx="34290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В округе представлена группами из водных растений, которые называются гидрофитами. Погруженные растения подразделяются на укореняющиеся в донном грунте (полушник озерный, телорез, шильник водяной); неприкрепленные (роголистник погруженный, пузырчатка обыкновенная). Среди них большинство укореняется в грунте (кувшинки, кубышки, рдесты), кроме плавающих на поверхности листьев они имеют и подводные. Корни гидрофитов или слабоветвистые, или имеют толстые корневища, выполняющие не только функцию закрепления, но и хранилища запасных веществ.</a:t>
            </a:r>
          </a:p>
        </p:txBody>
      </p:sp>
      <p:pic>
        <p:nvPicPr>
          <p:cNvPr id="11270" name="Picture 6" descr="телорез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телорез</a:t>
            </a:r>
            <a:r>
              <a:rPr lang="ru-RU"/>
              <a:t> </a:t>
            </a:r>
          </a:p>
        </p:txBody>
      </p:sp>
      <p:pic>
        <p:nvPicPr>
          <p:cNvPr id="11272" name="Picture 8" descr="кувшинка белая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hlinkClick r:id="" action="ppaction://noaction"/>
              </a:rPr>
              <a:t>кувшинка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11274" name="Picture 10" descr="кубышка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191000" y="1447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hlinkClick r:id="" action="ppaction://noaction"/>
              </a:rPr>
              <a:t>кубышка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11276" name="Picture 12" descr="рдест"/>
          <p:cNvPicPr>
            <a:picLocks noChangeAspect="1" noChangeArrowheads="1"/>
          </p:cNvPicPr>
          <p:nvPr/>
        </p:nvPicPr>
        <p:blipFill>
          <a:blip r:embed="rId6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hlinkClick r:id="" action="ppaction://noaction"/>
              </a:rPr>
              <a:t>рдест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11278" name="Picture 14" descr="стрелолист"/>
          <p:cNvPicPr>
            <a:picLocks noChangeAspect="1" noChangeArrowheads="1"/>
          </p:cNvPicPr>
          <p:nvPr/>
        </p:nvPicPr>
        <p:blipFill>
          <a:blip r:embed="rId7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33600" y="3352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hlinkClick r:id="" action="ppaction://noaction"/>
              </a:rPr>
              <a:t>стрелолист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11280" name="Picture 16" descr="сусак зонтичный"/>
          <p:cNvPicPr>
            <a:picLocks noChangeAspect="1" noChangeArrowheads="1"/>
          </p:cNvPicPr>
          <p:nvPr/>
        </p:nvPicPr>
        <p:blipFill>
          <a:blip r:embed="rId8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962400" y="3200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сусак зонтичный</a:t>
            </a:r>
          </a:p>
        </p:txBody>
      </p:sp>
      <p:pic>
        <p:nvPicPr>
          <p:cNvPr id="11282" name="Picture 18" descr="частуха подорожниковая"/>
          <p:cNvPicPr>
            <a:picLocks noChangeAspect="1" noChangeArrowheads="1"/>
          </p:cNvPicPr>
          <p:nvPr/>
        </p:nvPicPr>
        <p:blipFill>
          <a:blip r:embed="rId9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52600" y="13716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частуха подорожниковая</a:t>
            </a:r>
          </a:p>
        </p:txBody>
      </p:sp>
      <p:pic>
        <p:nvPicPr>
          <p:cNvPr id="11284" name="Picture 20" descr="ежеголовик"/>
          <p:cNvPicPr>
            <a:picLocks noChangeAspect="1" noChangeArrowheads="1"/>
          </p:cNvPicPr>
          <p:nvPr/>
        </p:nvPicPr>
        <p:blipFill>
          <a:blip r:embed="rId1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133600" y="4953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ежеголовик</a:t>
            </a:r>
          </a:p>
        </p:txBody>
      </p:sp>
      <p:pic>
        <p:nvPicPr>
          <p:cNvPr id="11286" name="Picture 22" descr="рогоз широколистный"/>
          <p:cNvPicPr>
            <a:picLocks noChangeAspect="1" noChangeArrowheads="1"/>
          </p:cNvPicPr>
          <p:nvPr/>
        </p:nvPicPr>
        <p:blipFill>
          <a:blip r:embed="rId11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557838"/>
            <a:ext cx="1219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343400" y="5181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hlinkClick r:id="" action="ppaction://noaction"/>
              </a:rPr>
              <a:t>рогоз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11288" name="Picture 24" descr="голубой лотос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324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5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1" grpId="0"/>
      <p:bldP spid="11273" grpId="0"/>
      <p:bldP spid="11275" grpId="0"/>
      <p:bldP spid="11277" grpId="0"/>
      <p:bldP spid="11279" grpId="0"/>
      <p:bldP spid="11281" grpId="0"/>
      <p:bldP spid="11283" grpId="0"/>
      <p:bldP spid="11285" grpId="0"/>
      <p:bldP spid="112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4343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  <a:hlinkClick r:id="rId3" action="ppaction://hlinksldjump"/>
              </a:rPr>
              <a:t>Кувшинка</a:t>
            </a:r>
            <a:r>
              <a:rPr lang="ru-RU" sz="6000" b="1" dirty="0" smtClean="0"/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19800" y="0"/>
            <a:ext cx="3124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Под водой – змея таится,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Над водой – краса-девица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В блузке белоснежной,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Близ травы прибрежной.</a:t>
            </a:r>
          </a:p>
        </p:txBody>
      </p:sp>
      <p:pic>
        <p:nvPicPr>
          <p:cNvPr id="66566" name="Picture 6" descr="кувшинка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336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6567" name="Picture 7" descr="кувшинка белая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6568" name="Picture 8" descr="кувшинка белоснежная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77"/>
          <a:stretch>
            <a:fillRect/>
          </a:stretch>
        </p:blipFill>
        <p:spPr bwMode="auto">
          <a:xfrm>
            <a:off x="3733800" y="3886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934200" y="60198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кувшинка белоснежная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581400" y="19812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кувшинка белая</a:t>
            </a:r>
          </a:p>
        </p:txBody>
      </p:sp>
      <p:pic>
        <p:nvPicPr>
          <p:cNvPr id="66571" name="Picture 11" descr="кувшинка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013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696200" y="4800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4882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66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2"/>
                </p:tgtEl>
              </p:cMediaNode>
            </p:audio>
          </p:childTnLst>
        </p:cTn>
      </p:par>
    </p:tnLst>
    <p:bldLst>
      <p:bldP spid="66564" grpId="0"/>
      <p:bldP spid="66565" grpId="0"/>
      <p:bldP spid="66569" grpId="0"/>
      <p:bldP spid="6657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200</Words>
  <Application>Microsoft Office PowerPoint</Application>
  <PresentationFormat>Экран (4:3)</PresentationFormat>
  <Paragraphs>40</Paragraphs>
  <Slides>11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Демонстрационный материал 2</vt:lpstr>
      <vt:lpstr>Ромашка </vt:lpstr>
      <vt:lpstr>Полынь  обыкновенная</vt:lpstr>
      <vt:lpstr>Ястребинка </vt:lpstr>
      <vt:lpstr>Гвоздичные</vt:lpstr>
      <vt:lpstr>Звездчатка </vt:lpstr>
      <vt:lpstr>Гвоздика пышная</vt:lpstr>
      <vt:lpstr>Водная  растительность</vt:lpstr>
      <vt:lpstr>Кувшинка </vt:lpstr>
      <vt:lpstr>Кубышка </vt:lpstr>
      <vt:lpstr>Рдест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2015-02-11T16:57:58Z</dcterms:created>
  <dcterms:modified xsi:type="dcterms:W3CDTF">2015-02-11T17:16:16Z</dcterms:modified>
</cp:coreProperties>
</file>