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CD7B8-A595-4BE4-AC23-CBD3967D669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280C9B1-A9FC-40FD-890A-9A3D4B85FB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CD7B8-A595-4BE4-AC23-CBD3967D669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C9B1-A9FC-40FD-890A-9A3D4B85FB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CD7B8-A595-4BE4-AC23-CBD3967D669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C9B1-A9FC-40FD-890A-9A3D4B85FB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CD7B8-A595-4BE4-AC23-CBD3967D669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280C9B1-A9FC-40FD-890A-9A3D4B85FB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CD7B8-A595-4BE4-AC23-CBD3967D669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C9B1-A9FC-40FD-890A-9A3D4B85FB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CD7B8-A595-4BE4-AC23-CBD3967D669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C9B1-A9FC-40FD-890A-9A3D4B85FB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CD7B8-A595-4BE4-AC23-CBD3967D669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280C9B1-A9FC-40FD-890A-9A3D4B85FB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CD7B8-A595-4BE4-AC23-CBD3967D669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C9B1-A9FC-40FD-890A-9A3D4B85FB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CD7B8-A595-4BE4-AC23-CBD3967D669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C9B1-A9FC-40FD-890A-9A3D4B85FB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CD7B8-A595-4BE4-AC23-CBD3967D669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C9B1-A9FC-40FD-890A-9A3D4B85FB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CD7B8-A595-4BE4-AC23-CBD3967D669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C9B1-A9FC-40FD-890A-9A3D4B85FB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6ECD7B8-A595-4BE4-AC23-CBD3967D669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280C9B1-A9FC-40FD-890A-9A3D4B85FB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46;&#1080;&#1074;&#1086;&#1081;%20&#1084;&#1080;&#1088;%202\&#1053;&#1072;&#1075;&#1083;&#1103;&#1076;&#1085;&#1086;&#1077;%20&#1087;&#1086;&#1089;&#1086;&#1073;&#1080;&#1077;%202\&#1056;&#1072;&#1089;&#1090;&#1077;&#1085;&#1080;&#1103;\&#1058;&#1088;&#1072;&#1074;&#1099;\110V.wav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28.pn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46;&#1080;&#1074;&#1086;&#1081;%20&#1084;&#1080;&#1088;%202\&#1053;&#1072;&#1075;&#1083;&#1103;&#1076;&#1085;&#1086;&#1077;%20&#1087;&#1086;&#1089;&#1086;&#1073;&#1080;&#1077;%202\&#1056;&#1072;&#1089;&#1090;&#1077;&#1085;&#1080;&#1103;\&#1058;&#1088;&#1072;&#1074;&#1099;\052L.wav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46;&#1080;&#1074;&#1086;&#1081;%20&#1084;&#1080;&#1088;%202\&#1053;&#1072;&#1075;&#1083;&#1103;&#1076;&#1085;&#1086;&#1077;%20&#1087;&#1086;&#1089;&#1086;&#1073;&#1080;&#1077;%202\&#1056;&#1072;&#1089;&#1090;&#1077;&#1085;&#1080;&#1103;\&#1058;&#1088;&#1072;&#1074;&#1099;\FLILS00I.wav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46;&#1080;&#1074;&#1086;&#1081;%20&#1084;&#1080;&#1088;%202\&#1053;&#1072;&#1075;&#1083;&#1103;&#1076;&#1085;&#1086;&#1077;%20&#1087;&#1086;&#1089;&#1086;&#1073;&#1080;&#1077;%202\&#1056;&#1072;&#1089;&#1090;&#1077;&#1085;&#1080;&#1103;\&#1058;&#1088;&#1072;&#1074;&#1099;\F023.wav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46;&#1080;&#1074;&#1086;&#1081;%20&#1084;&#1080;&#1088;%202\&#1053;&#1072;&#1075;&#1083;&#1103;&#1076;&#1085;&#1086;&#1077;%20&#1087;&#1086;&#1089;&#1086;&#1073;&#1080;&#1077;%202\&#1056;&#1072;&#1089;&#1090;&#1077;&#1085;&#1080;&#1103;\&#1058;&#1088;&#1072;&#1074;&#1099;\FVLES00I.wav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46;&#1080;&#1074;&#1086;&#1081;%20&#1084;&#1080;&#1088;%202\&#1053;&#1072;&#1075;&#1083;&#1103;&#1076;&#1085;&#1086;&#1077;%20&#1087;&#1086;&#1089;&#1086;&#1073;&#1080;&#1077;%202\&#1056;&#1072;&#1089;&#1090;&#1077;&#1085;&#1080;&#1103;\&#1058;&#1088;&#1072;&#1074;&#1099;\FGARK00.wav" TargetMode="External"/><Relationship Id="rId6" Type="http://schemas.openxmlformats.org/officeDocument/2006/relationships/image" Target="../media/image23.gif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.png"/><Relationship Id="rId2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46;&#1080;&#1074;&#1086;&#1081;%20&#1084;&#1080;&#1088;%202\&#1053;&#1072;&#1075;&#1083;&#1103;&#1076;&#1085;&#1086;&#1077;%20&#1087;&#1086;&#1089;&#1086;&#1073;&#1080;&#1077;%202\&#1056;&#1072;&#1089;&#1090;&#1077;&#1085;&#1080;&#1103;\&#1058;&#1088;&#1072;&#1074;&#1099;\F039.wav" TargetMode="External"/><Relationship Id="rId1" Type="http://schemas.openxmlformats.org/officeDocument/2006/relationships/audio" Target="file:///C:\Users\user\Documents\&#1056;&#1072;&#1089;&#1089;&#1082;&#1072;&#1079;&#1099;\F003.wav" TargetMode="Externa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46;&#1080;&#1074;&#1086;&#1081;%20&#1084;&#1080;&#1088;%202\&#1053;&#1072;&#1075;&#1083;&#1103;&#1076;&#1085;&#1086;&#1077;%20&#1087;&#1086;&#1089;&#1086;&#1073;&#1080;&#1077;%202\&#1056;&#1072;&#1089;&#1090;&#1077;&#1085;&#1080;&#1103;\&#1058;&#1088;&#1072;&#1074;&#1099;\028L.wav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3284985"/>
            <a:ext cx="8458200" cy="1008111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Демонстрационный материал 4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628800"/>
            <a:ext cx="8458200" cy="136815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Травянистые растения </a:t>
            </a:r>
            <a:endParaRPr lang="ru-RU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96136" y="5517232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Перевозчикова Альбина </a:t>
            </a:r>
            <a:r>
              <a:rPr lang="ru-RU" dirty="0" err="1" smtClean="0"/>
              <a:t>Акрамовна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909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0" name="Rectangle 4"/>
          <p:cNvSpPr>
            <a:spLocks noGrp="1" noChangeArrowheads="1"/>
          </p:cNvSpPr>
          <p:nvPr>
            <p:ph type="title"/>
          </p:nvPr>
        </p:nvSpPr>
        <p:spPr>
          <a:xfrm>
            <a:off x="3200400" y="228600"/>
            <a:ext cx="3581400" cy="1143000"/>
          </a:xfrm>
        </p:spPr>
        <p:txBody>
          <a:bodyPr/>
          <a:lstStyle/>
          <a:p>
            <a:pPr eaLnBrk="1" hangingPunct="1"/>
            <a:r>
              <a:rPr lang="ru-RU" sz="5000" b="1" smtClean="0">
                <a:hlinkClick r:id="rId3" action="ppaction://hlinksldjump"/>
              </a:rPr>
              <a:t>Вероника </a:t>
            </a:r>
            <a:endParaRPr lang="ru-RU" sz="5000" b="1" smtClean="0"/>
          </a:p>
        </p:txBody>
      </p:sp>
      <p:pic>
        <p:nvPicPr>
          <p:cNvPr id="167941" name="Picture 5" descr="вероника дубравная и длиннолистная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2752725" cy="459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67942" name="Picture 6" descr="вероника лекарственная"/>
          <p:cNvPicPr>
            <a:picLocks noChangeAspect="1" noChangeArrowheads="1"/>
          </p:cNvPicPr>
          <p:nvPr/>
        </p:nvPicPr>
        <p:blipFill>
          <a:blip r:embed="rId5" cstate="screen">
            <a:lum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214"/>
          <a:stretch>
            <a:fillRect/>
          </a:stretch>
        </p:blipFill>
        <p:spPr bwMode="auto">
          <a:xfrm>
            <a:off x="3733800" y="1752600"/>
            <a:ext cx="5218339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67943" name="110V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00" b="75000"/>
          <a:stretch>
            <a:fillRect/>
          </a:stretch>
        </p:blipFill>
        <p:spPr bwMode="auto">
          <a:xfrm>
            <a:off x="7620000" y="6858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0985652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1679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79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16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167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7943"/>
                </p:tgtEl>
              </p:cMediaNode>
            </p:audio>
          </p:childTnLst>
        </p:cTn>
      </p:par>
    </p:tnLst>
    <p:bldLst>
      <p:bldP spid="1679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8" name="Rectangle 4"/>
          <p:cNvSpPr>
            <a:spLocks noGrp="1" noChangeArrowheads="1"/>
          </p:cNvSpPr>
          <p:nvPr>
            <p:ph type="title"/>
          </p:nvPr>
        </p:nvSpPr>
        <p:spPr>
          <a:xfrm>
            <a:off x="2971800" y="152400"/>
            <a:ext cx="3810000" cy="1143000"/>
          </a:xfrm>
        </p:spPr>
        <p:txBody>
          <a:bodyPr/>
          <a:lstStyle/>
          <a:p>
            <a:pPr eaLnBrk="1" hangingPunct="1"/>
            <a:r>
              <a:rPr lang="ru-RU" sz="5600" b="1" smtClean="0">
                <a:hlinkClick r:id="rId3" action="ppaction://hlinksldjump"/>
              </a:rPr>
              <a:t>Погремок</a:t>
            </a:r>
            <a:r>
              <a:rPr lang="ru-RU" sz="5600" b="1" smtClean="0"/>
              <a:t> </a:t>
            </a:r>
          </a:p>
        </p:txBody>
      </p:sp>
      <p:pic>
        <p:nvPicPr>
          <p:cNvPr id="169989" name="Picture 5" descr="погремок"/>
          <p:cNvPicPr>
            <a:picLocks noChangeAspect="1" noChangeArrowheads="1"/>
          </p:cNvPicPr>
          <p:nvPr/>
        </p:nvPicPr>
        <p:blipFill>
          <a:blip r:embed="rId4" cstate="screen">
            <a:lum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615"/>
          <a:stretch>
            <a:fillRect/>
          </a:stretch>
        </p:blipFill>
        <p:spPr bwMode="auto">
          <a:xfrm>
            <a:off x="1981200" y="1752600"/>
            <a:ext cx="5334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69990" name="052L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00" b="75000"/>
          <a:stretch>
            <a:fillRect/>
          </a:stretch>
        </p:blipFill>
        <p:spPr bwMode="auto">
          <a:xfrm>
            <a:off x="8077200" y="36576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356922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1699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99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9990"/>
                </p:tgtEl>
              </p:cMediaNode>
            </p:audio>
          </p:childTnLst>
        </p:cTn>
      </p:par>
    </p:tnLst>
    <p:bldLst>
      <p:bldP spid="16998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4" name="Rectangle 4"/>
          <p:cNvSpPr>
            <a:spLocks noGrp="1" noChangeArrowheads="1"/>
          </p:cNvSpPr>
          <p:nvPr>
            <p:ph type="title"/>
          </p:nvPr>
        </p:nvSpPr>
        <p:spPr>
          <a:xfrm>
            <a:off x="1219200" y="609600"/>
            <a:ext cx="2971800" cy="1143000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rgbClr val="FF0505"/>
                </a:solidFill>
                <a:hlinkClick r:id="rId3" action="ppaction://hlinksldjump"/>
              </a:rPr>
              <a:t>Лилия</a:t>
            </a:r>
            <a:r>
              <a:rPr lang="ru-RU" sz="6000" b="1" smtClean="0"/>
              <a:t> </a:t>
            </a:r>
          </a:p>
        </p:txBody>
      </p:sp>
      <p:pic>
        <p:nvPicPr>
          <p:cNvPr id="148485" name="Picture 5" descr="лилия войлочная"/>
          <p:cNvPicPr>
            <a:picLocks noChangeAspect="1" noChangeArrowheads="1"/>
          </p:cNvPicPr>
          <p:nvPr/>
        </p:nvPicPr>
        <p:blipFill>
          <a:blip r:embed="rId4" cstate="screen">
            <a:lum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1905000"/>
            <a:ext cx="31575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48486" name="Picture 6" descr="лилия войлочная 2"/>
          <p:cNvPicPr>
            <a:picLocks noChangeAspect="1" noChangeArrowheads="1"/>
          </p:cNvPicPr>
          <p:nvPr/>
        </p:nvPicPr>
        <p:blipFill>
          <a:blip r:embed="rId5" cstate="screen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609600"/>
            <a:ext cx="22129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48487" name="Picture 7" descr="лилия даурская"/>
          <p:cNvPicPr>
            <a:picLocks noChangeAspect="1" noChangeArrowheads="1"/>
          </p:cNvPicPr>
          <p:nvPr/>
        </p:nvPicPr>
        <p:blipFill>
          <a:blip r:embed="rId6" cstate="screen">
            <a:lum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590800"/>
            <a:ext cx="4724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48488" name="FLILS00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00" b="75000"/>
          <a:stretch>
            <a:fillRect/>
          </a:stretch>
        </p:blipFill>
        <p:spPr bwMode="auto">
          <a:xfrm>
            <a:off x="5105400" y="53340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2117229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1484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8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48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48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4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8488"/>
                </p:tgtEl>
              </p:cMediaNode>
            </p:audio>
          </p:childTnLst>
        </p:cTn>
      </p:par>
    </p:tnLst>
    <p:bldLst>
      <p:bldP spid="14848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2" name="Rectangle 4"/>
          <p:cNvSpPr>
            <a:spLocks noGrp="1" noChangeArrowheads="1"/>
          </p:cNvSpPr>
          <p:nvPr>
            <p:ph type="title"/>
          </p:nvPr>
        </p:nvSpPr>
        <p:spPr>
          <a:xfrm>
            <a:off x="1295400" y="533400"/>
            <a:ext cx="71628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5400" b="1" smtClean="0">
                <a:solidFill>
                  <a:srgbClr val="FF0505"/>
                </a:solidFill>
                <a:hlinkClick r:id="rId3" action="ppaction://hlinksldjump"/>
              </a:rPr>
              <a:t>Майник двулистный</a:t>
            </a:r>
            <a:endParaRPr lang="ru-RU" sz="5400" b="1" smtClean="0">
              <a:solidFill>
                <a:srgbClr val="FF0505"/>
              </a:solidFill>
            </a:endParaRPr>
          </a:p>
        </p:txBody>
      </p:sp>
      <p:pic>
        <p:nvPicPr>
          <p:cNvPr id="150533" name="Picture 5" descr="майник двулистый"/>
          <p:cNvPicPr>
            <a:picLocks noChangeAspect="1" noChangeArrowheads="1"/>
          </p:cNvPicPr>
          <p:nvPr/>
        </p:nvPicPr>
        <p:blipFill>
          <a:blip r:embed="rId4" cstate="screen">
            <a:lum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2997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50534" name="Picture 6" descr="Maynik"/>
          <p:cNvPicPr>
            <a:picLocks noChangeAspect="1" noChangeArrowheads="1"/>
          </p:cNvPicPr>
          <p:nvPr/>
        </p:nvPicPr>
        <p:blipFill>
          <a:blip r:embed="rId5" cstate="screen">
            <a:lum contras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1828800"/>
            <a:ext cx="4191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50535" name="F023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00" b="75000"/>
          <a:stretch>
            <a:fillRect/>
          </a:stretch>
        </p:blipFill>
        <p:spPr bwMode="auto">
          <a:xfrm>
            <a:off x="4572000" y="59436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6" name="Picture 8" descr="PlMaynik"/>
          <p:cNvPicPr>
            <a:picLocks noChangeAspect="1" noChangeArrowheads="1"/>
          </p:cNvPicPr>
          <p:nvPr/>
        </p:nvPicPr>
        <p:blipFill>
          <a:blip r:embed="rId7" cstate="screen">
            <a:lum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114800"/>
            <a:ext cx="3657600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</p:spTree>
    <p:extLst>
      <p:ext uri="{BB962C8B-B14F-4D97-AF65-F5344CB8AC3E}">
        <p14:creationId xmlns:p14="http://schemas.microsoft.com/office/powerpoint/2010/main" val="2586112593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1505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0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1000"/>
                                        <p:tgtEl>
                                          <p:spTgt spid="15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150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150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0535"/>
                </p:tgtEl>
              </p:cMediaNode>
            </p:audio>
          </p:childTnLst>
        </p:cTn>
      </p:par>
    </p:tnLst>
    <p:bldLst>
      <p:bldP spid="1505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267200" cy="914400"/>
          </a:xfrm>
        </p:spPr>
        <p:txBody>
          <a:bodyPr/>
          <a:lstStyle/>
          <a:p>
            <a:pPr eaLnBrk="1" hangingPunct="1"/>
            <a:r>
              <a:rPr lang="ru-RU" sz="5400" smtClean="0">
                <a:hlinkClick r:id="rId2" action="ppaction://hlinksldjump"/>
              </a:rPr>
              <a:t>Лютиковые</a:t>
            </a:r>
            <a:endParaRPr lang="ru-RU" sz="5400" smtClean="0"/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4495800" y="0"/>
            <a:ext cx="42672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0">
                <a:solidFill>
                  <a:srgbClr val="000000"/>
                </a:solidFill>
              </a:rPr>
              <a:t>В основном это травы и только один представитель – княжик сибирский – является кустарниковой лианой, нехарактерной для таежной зоны. По разнообразию цветков лютиковые не имеют себе равных, могут быть желтыми, оранжевыми, белыми, иногда фиолетовыми и синими. Листья разнообразны по форме. Некоторые лютиковые относятся к лекарственным растениям.</a:t>
            </a:r>
          </a:p>
        </p:txBody>
      </p:sp>
      <p:pic>
        <p:nvPicPr>
          <p:cNvPr id="23559" name="Picture 7" descr="княжник сибирский"/>
          <p:cNvPicPr>
            <a:picLocks noChangeAspect="1" noChangeArrowheads="1"/>
          </p:cNvPicPr>
          <p:nvPr/>
        </p:nvPicPr>
        <p:blipFill>
          <a:blip r:embed="rId3" cstate="screen">
            <a:lum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15462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152400" y="3276600"/>
            <a:ext cx="152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/>
              <a:t>княжик</a:t>
            </a:r>
            <a:r>
              <a:rPr lang="ru-RU" b="0"/>
              <a:t> </a:t>
            </a:r>
            <a:r>
              <a:rPr lang="ru-RU"/>
              <a:t>сибирский</a:t>
            </a:r>
          </a:p>
        </p:txBody>
      </p:sp>
      <p:pic>
        <p:nvPicPr>
          <p:cNvPr id="23561" name="Picture 9" descr="лютик стелющийся"/>
          <p:cNvPicPr>
            <a:picLocks noChangeAspect="1" noChangeArrowheads="1"/>
          </p:cNvPicPr>
          <p:nvPr/>
        </p:nvPicPr>
        <p:blipFill>
          <a:blip r:embed="rId4" cstate="screen">
            <a:lum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1143000"/>
            <a:ext cx="2362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2362200" y="3124200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/>
              <a:t>лютик</a:t>
            </a:r>
          </a:p>
        </p:txBody>
      </p:sp>
      <p:pic>
        <p:nvPicPr>
          <p:cNvPr id="23563" name="Picture 11" descr="прострел"/>
          <p:cNvPicPr>
            <a:picLocks noChangeAspect="1" noChangeArrowheads="1"/>
          </p:cNvPicPr>
          <p:nvPr/>
        </p:nvPicPr>
        <p:blipFill>
          <a:blip r:embed="rId5" cstate="screen">
            <a:lum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3200400"/>
            <a:ext cx="1600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5029200" y="4495800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/>
              <a:t>прострел</a:t>
            </a:r>
          </a:p>
        </p:txBody>
      </p:sp>
      <p:pic>
        <p:nvPicPr>
          <p:cNvPr id="23565" name="Picture 13" descr="ветреница ветвистая"/>
          <p:cNvPicPr>
            <a:picLocks noChangeAspect="1" noChangeArrowheads="1"/>
          </p:cNvPicPr>
          <p:nvPr/>
        </p:nvPicPr>
        <p:blipFill>
          <a:blip r:embed="rId6" cstate="screen">
            <a:lum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3810000"/>
            <a:ext cx="145256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3429000" y="57912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>
                <a:hlinkClick r:id="" action="ppaction://noaction"/>
              </a:rPr>
              <a:t>ветреница</a:t>
            </a:r>
            <a:endParaRPr lang="ru-RU"/>
          </a:p>
        </p:txBody>
      </p:sp>
      <p:pic>
        <p:nvPicPr>
          <p:cNvPr id="23567" name="Picture 15" descr="борец высокий"/>
          <p:cNvPicPr>
            <a:picLocks noChangeAspect="1" noChangeArrowheads="1"/>
          </p:cNvPicPr>
          <p:nvPr/>
        </p:nvPicPr>
        <p:blipFill>
          <a:blip r:embed="rId7" cstate="screen">
            <a:lum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3657600"/>
            <a:ext cx="1270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1905000" y="5791200"/>
            <a:ext cx="129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/>
              <a:t>борец высокий</a:t>
            </a:r>
          </a:p>
        </p:txBody>
      </p:sp>
      <p:pic>
        <p:nvPicPr>
          <p:cNvPr id="23569" name="Picture 17" descr="воронец красноплодный"/>
          <p:cNvPicPr>
            <a:picLocks noChangeAspect="1" noChangeArrowheads="1"/>
          </p:cNvPicPr>
          <p:nvPr/>
        </p:nvPicPr>
        <p:blipFill>
          <a:blip r:embed="rId8" cstate="screen">
            <a:lum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4191000"/>
            <a:ext cx="128746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228600" y="59436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/>
              <a:t>воронец</a:t>
            </a:r>
          </a:p>
        </p:txBody>
      </p:sp>
      <p:pic>
        <p:nvPicPr>
          <p:cNvPr id="23571" name="Picture 19" descr="купальница 2"/>
          <p:cNvPicPr>
            <a:picLocks noChangeAspect="1" noChangeArrowheads="1"/>
          </p:cNvPicPr>
          <p:nvPr/>
        </p:nvPicPr>
        <p:blipFill>
          <a:blip r:embed="rId9" cstate="screen">
            <a:lum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3276600"/>
            <a:ext cx="190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23572" name="Text Box 20"/>
          <p:cNvSpPr txBox="1">
            <a:spLocks noChangeArrowheads="1"/>
          </p:cNvSpPr>
          <p:nvPr/>
        </p:nvSpPr>
        <p:spPr bwMode="auto">
          <a:xfrm>
            <a:off x="7086600" y="4419600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>
                <a:hlinkClick r:id="" action="ppaction://noaction"/>
              </a:rPr>
              <a:t>купальница</a:t>
            </a:r>
            <a:endParaRPr lang="ru-RU"/>
          </a:p>
        </p:txBody>
      </p:sp>
      <p:pic>
        <p:nvPicPr>
          <p:cNvPr id="23573" name="Picture 21" descr="калужница болотная"/>
          <p:cNvPicPr>
            <a:picLocks noChangeAspect="1" noChangeArrowheads="1"/>
          </p:cNvPicPr>
          <p:nvPr/>
        </p:nvPicPr>
        <p:blipFill>
          <a:blip r:embed="rId10" cstate="screen">
            <a:lum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4876800"/>
            <a:ext cx="1600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23574" name="Text Box 22"/>
          <p:cNvSpPr txBox="1">
            <a:spLocks noChangeArrowheads="1"/>
          </p:cNvSpPr>
          <p:nvPr/>
        </p:nvSpPr>
        <p:spPr bwMode="auto">
          <a:xfrm>
            <a:off x="5105400" y="6324600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>
                <a:hlinkClick r:id="" action="ppaction://noaction"/>
              </a:rPr>
              <a:t>калужница</a:t>
            </a:r>
            <a:endParaRPr lang="ru-RU"/>
          </a:p>
        </p:txBody>
      </p:sp>
      <p:pic>
        <p:nvPicPr>
          <p:cNvPr id="23575" name="Picture 23" descr="василистник"/>
          <p:cNvPicPr>
            <a:picLocks noChangeAspect="1" noChangeArrowheads="1"/>
          </p:cNvPicPr>
          <p:nvPr/>
        </p:nvPicPr>
        <p:blipFill>
          <a:blip r:embed="rId11" cstate="screen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4800600"/>
            <a:ext cx="1600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23576" name="Text Box 24"/>
          <p:cNvSpPr txBox="1">
            <a:spLocks noChangeArrowheads="1"/>
          </p:cNvSpPr>
          <p:nvPr/>
        </p:nvSpPr>
        <p:spPr bwMode="auto">
          <a:xfrm>
            <a:off x="7086600" y="6324600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>
                <a:hlinkClick r:id="" action="ppaction://noaction"/>
              </a:rPr>
              <a:t>василисник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335126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2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1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3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10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4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10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5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1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6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1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8800"/>
                            </p:stCondLst>
                            <p:childTnLst>
                              <p:par>
                                <p:cTn id="7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3" dur="10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3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9800"/>
                            </p:stCondLst>
                            <p:childTnLst>
                              <p:par>
                                <p:cTn id="8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2" dur="10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3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8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1" dur="10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23558" grpId="0"/>
      <p:bldP spid="23560" grpId="0"/>
      <p:bldP spid="23562" grpId="0"/>
      <p:bldP spid="23566" grpId="0"/>
      <p:bldP spid="23568" grpId="0"/>
      <p:bldP spid="23570" grpId="0"/>
      <p:bldP spid="2357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2" name="Rectangle 4"/>
          <p:cNvSpPr>
            <a:spLocks noGrp="1" noChangeArrowheads="1"/>
          </p:cNvSpPr>
          <p:nvPr>
            <p:ph type="title"/>
          </p:nvPr>
        </p:nvSpPr>
        <p:spPr>
          <a:xfrm>
            <a:off x="2667000" y="152400"/>
            <a:ext cx="4114800" cy="960438"/>
          </a:xfrm>
        </p:spPr>
        <p:txBody>
          <a:bodyPr/>
          <a:lstStyle/>
          <a:p>
            <a:pPr eaLnBrk="1" hangingPunct="1"/>
            <a:r>
              <a:rPr lang="ru-RU" sz="5100" smtClean="0">
                <a:hlinkClick r:id="rId3" action="ppaction://hlinksldjump"/>
              </a:rPr>
              <a:t>Ветреница</a:t>
            </a:r>
            <a:endParaRPr lang="ru-RU" sz="5100" smtClean="0"/>
          </a:p>
        </p:txBody>
      </p:sp>
      <p:pic>
        <p:nvPicPr>
          <p:cNvPr id="155653" name="Picture 5" descr="ветреница ветвистая"/>
          <p:cNvPicPr>
            <a:picLocks noChangeAspect="1" noChangeArrowheads="1"/>
          </p:cNvPicPr>
          <p:nvPr/>
        </p:nvPicPr>
        <p:blipFill>
          <a:blip r:embed="rId4" cstate="screen">
            <a:lum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38735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55654" name="Picture 6" descr="ветреница лютиковая"/>
          <p:cNvPicPr>
            <a:picLocks noChangeAspect="1" noChangeArrowheads="1"/>
          </p:cNvPicPr>
          <p:nvPr/>
        </p:nvPicPr>
        <p:blipFill>
          <a:blip r:embed="rId5" cstate="screen">
            <a:lum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057400"/>
            <a:ext cx="4343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55655" name="FVLES00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00" b="75000"/>
          <a:stretch>
            <a:fillRect/>
          </a:stretch>
        </p:blipFill>
        <p:spPr bwMode="auto">
          <a:xfrm>
            <a:off x="5943600" y="56388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059956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1556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5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1000"/>
                                        <p:tgtEl>
                                          <p:spTgt spid="15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0" dur="1000"/>
                                        <p:tgtEl>
                                          <p:spTgt spid="155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5655"/>
                </p:tgtEl>
              </p:cMediaNode>
            </p:audio>
          </p:childTnLst>
        </p:cTn>
      </p:par>
    </p:tnLst>
    <p:bldLst>
      <p:bldP spid="1556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4648200" cy="914400"/>
          </a:xfrm>
        </p:spPr>
        <p:txBody>
          <a:bodyPr/>
          <a:lstStyle/>
          <a:p>
            <a:pPr eaLnBrk="1" hangingPunct="1"/>
            <a:r>
              <a:rPr lang="ru-RU" sz="5100" smtClean="0">
                <a:hlinkClick r:id="rId3" action="ppaction://hlinksldjump"/>
              </a:rPr>
              <a:t>Купальница</a:t>
            </a:r>
            <a:r>
              <a:rPr lang="ru-RU" sz="3500" smtClean="0"/>
              <a:t> </a:t>
            </a:r>
          </a:p>
        </p:txBody>
      </p:sp>
      <p:sp>
        <p:nvSpPr>
          <p:cNvPr id="157701" name="Text Box 5"/>
          <p:cNvSpPr txBox="1">
            <a:spLocks noChangeArrowheads="1"/>
          </p:cNvSpPr>
          <p:nvPr/>
        </p:nvSpPr>
        <p:spPr bwMode="auto">
          <a:xfrm>
            <a:off x="4191000" y="0"/>
            <a:ext cx="3276600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0">
                <a:solidFill>
                  <a:srgbClr val="000000"/>
                </a:solidFill>
              </a:rPr>
              <a:t>По краям болота</a:t>
            </a:r>
          </a:p>
          <a:p>
            <a:pPr eaLnBrk="1" hangingPunct="1">
              <a:spcBef>
                <a:spcPct val="50000"/>
              </a:spcBef>
            </a:pPr>
            <a:r>
              <a:rPr lang="ru-RU" b="0">
                <a:solidFill>
                  <a:srgbClr val="000000"/>
                </a:solidFill>
              </a:rPr>
              <a:t>Золотится что-то:</a:t>
            </a:r>
          </a:p>
          <a:p>
            <a:pPr eaLnBrk="1" hangingPunct="1">
              <a:spcBef>
                <a:spcPct val="50000"/>
              </a:spcBef>
            </a:pPr>
            <a:r>
              <a:rPr lang="ru-RU" b="0">
                <a:solidFill>
                  <a:srgbClr val="000000"/>
                </a:solidFill>
              </a:rPr>
              <a:t>Пышным шаром чашечка – </a:t>
            </a:r>
          </a:p>
          <a:p>
            <a:pPr eaLnBrk="1" hangingPunct="1">
              <a:spcBef>
                <a:spcPct val="50000"/>
              </a:spcBef>
            </a:pPr>
            <a:r>
              <a:rPr lang="ru-RU" b="0">
                <a:solidFill>
                  <a:srgbClr val="000000"/>
                </a:solidFill>
              </a:rPr>
              <a:t>Желтая рубашечка.</a:t>
            </a:r>
          </a:p>
        </p:txBody>
      </p:sp>
      <p:pic>
        <p:nvPicPr>
          <p:cNvPr id="157702" name="Picture 6" descr="купальница"/>
          <p:cNvPicPr>
            <a:picLocks noChangeAspect="1" noChangeArrowheads="1"/>
          </p:cNvPicPr>
          <p:nvPr/>
        </p:nvPicPr>
        <p:blipFill>
          <a:blip r:embed="rId4" cstate="screen">
            <a:lum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34099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57703" name="Picture 7" descr="купальница 2"/>
          <p:cNvPicPr>
            <a:picLocks noChangeAspect="1" noChangeArrowheads="1"/>
          </p:cNvPicPr>
          <p:nvPr/>
        </p:nvPicPr>
        <p:blipFill>
          <a:blip r:embed="rId5" cstate="screen">
            <a:lum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3048000"/>
            <a:ext cx="5105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57704" name="Picture 8" descr="цветы 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400" y="1295400"/>
            <a:ext cx="14970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05" name="FGARK00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00" b="75000"/>
          <a:stretch>
            <a:fillRect/>
          </a:stretch>
        </p:blipFill>
        <p:spPr bwMode="auto">
          <a:xfrm>
            <a:off x="4953000" y="19812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437626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7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7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19" dur="1" fill="hold"/>
                                        <p:tgtEl>
                                          <p:spTgt spid="1577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7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2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1000"/>
                                        <p:tgtEl>
                                          <p:spTgt spid="157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2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1000"/>
                                        <p:tgtEl>
                                          <p:spTgt spid="157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7705"/>
                </p:tgtEl>
              </p:cMediaNode>
            </p:audio>
          </p:childTnLst>
        </p:cTn>
      </p:par>
    </p:tnLst>
    <p:bldLst>
      <p:bldP spid="157700" grpId="0"/>
      <p:bldP spid="15770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8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467600" cy="7318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5100" smtClean="0">
                <a:hlinkClick r:id="rId4" action="ppaction://hlinksldjump"/>
              </a:rPr>
              <a:t>Калужница болотная</a:t>
            </a:r>
            <a:endParaRPr lang="ru-RU" sz="5100" smtClean="0"/>
          </a:p>
        </p:txBody>
      </p:sp>
      <p:pic>
        <p:nvPicPr>
          <p:cNvPr id="159749" name="Picture 5" descr="калужница болотная"/>
          <p:cNvPicPr>
            <a:picLocks noChangeAspect="1" noChangeArrowheads="1"/>
          </p:cNvPicPr>
          <p:nvPr/>
        </p:nvPicPr>
        <p:blipFill>
          <a:blip r:embed="rId5" cstate="screen">
            <a:lum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154"/>
          <a:stretch>
            <a:fillRect/>
          </a:stretch>
        </p:blipFill>
        <p:spPr bwMode="auto">
          <a:xfrm>
            <a:off x="381000" y="1295400"/>
            <a:ext cx="5334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59750" name="Picture 6" descr="калужница болотная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2133600"/>
            <a:ext cx="2519363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59751" name="F003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00" b="75000"/>
          <a:stretch>
            <a:fillRect/>
          </a:stretch>
        </p:blipFill>
        <p:spPr bwMode="auto">
          <a:xfrm>
            <a:off x="6858000" y="13716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754" name="F039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00" b="75000"/>
          <a:stretch>
            <a:fillRect/>
          </a:stretch>
        </p:blipFill>
        <p:spPr bwMode="auto">
          <a:xfrm>
            <a:off x="6324600" y="53340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0383910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1597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9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9751"/>
                </p:tgtEl>
              </p:cMediaNode>
            </p:audio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9754"/>
                </p:tgtEl>
              </p:cMediaNode>
            </p:audio>
          </p:childTnLst>
        </p:cTn>
      </p:par>
    </p:tnLst>
    <p:bldLst>
      <p:bldP spid="1597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6" name="Rectangle 4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5257800" cy="1143000"/>
          </a:xfrm>
        </p:spPr>
        <p:txBody>
          <a:bodyPr/>
          <a:lstStyle/>
          <a:p>
            <a:pPr eaLnBrk="1" hangingPunct="1"/>
            <a:r>
              <a:rPr lang="ru-RU" sz="6300" smtClean="0">
                <a:hlinkClick r:id="rId3" action="ppaction://hlinksldjump"/>
              </a:rPr>
              <a:t>Василисник</a:t>
            </a:r>
            <a:r>
              <a:rPr lang="ru-RU" smtClean="0"/>
              <a:t> </a:t>
            </a:r>
          </a:p>
        </p:txBody>
      </p:sp>
      <p:pic>
        <p:nvPicPr>
          <p:cNvPr id="161797" name="Picture 5" descr="василистник"/>
          <p:cNvPicPr>
            <a:picLocks noChangeAspect="1" noChangeArrowheads="1"/>
          </p:cNvPicPr>
          <p:nvPr/>
        </p:nvPicPr>
        <p:blipFill>
          <a:blip r:embed="rId4" cstate="screen">
            <a:lum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1371600"/>
            <a:ext cx="5562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61798" name="028L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00" b="75000"/>
          <a:stretch>
            <a:fillRect/>
          </a:stretch>
        </p:blipFill>
        <p:spPr bwMode="auto">
          <a:xfrm>
            <a:off x="7772400" y="39624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522721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1617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1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1798"/>
                </p:tgtEl>
              </p:cMediaNode>
            </p:audio>
          </p:childTnLst>
        </p:cTn>
      </p:par>
    </p:tnLst>
    <p:bldLst>
      <p:bldP spid="16179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5105400" cy="1143000"/>
          </a:xfrm>
        </p:spPr>
        <p:txBody>
          <a:bodyPr/>
          <a:lstStyle/>
          <a:p>
            <a:pPr eaLnBrk="1" hangingPunct="1"/>
            <a:r>
              <a:rPr lang="ru-RU" sz="5000" b="1" smtClean="0">
                <a:hlinkClick r:id="rId2" action="ppaction://hlinksldjump"/>
              </a:rPr>
              <a:t>Норичниковые</a:t>
            </a:r>
            <a:endParaRPr lang="ru-RU" sz="5000" b="1" smtClean="0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52400" y="4953000"/>
            <a:ext cx="88392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0"/>
              <a:t> Представители норичниковых имеют неправильные или почти неправильные цветки. Листья простые. Большинство норичниковых – это луговые травы. Исключение составляет марьянник луговой, предпочитающий леса. Некоторые виды семейства обладают лекарственными свойствами и в перспективе могут быть использованы в медицине (льнянка обыкновенная и вероника длиннолистная).</a:t>
            </a:r>
          </a:p>
        </p:txBody>
      </p:sp>
      <p:pic>
        <p:nvPicPr>
          <p:cNvPr id="25606" name="Picture 6" descr="марьянник"/>
          <p:cNvPicPr>
            <a:picLocks noChangeAspect="1" noChangeArrowheads="1"/>
          </p:cNvPicPr>
          <p:nvPr/>
        </p:nvPicPr>
        <p:blipFill>
          <a:blip r:embed="rId3" cstate="screen">
            <a:lum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3048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685800" y="1066800"/>
            <a:ext cx="297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/>
              <a:t>марьянник луговой</a:t>
            </a:r>
          </a:p>
        </p:txBody>
      </p:sp>
      <p:pic>
        <p:nvPicPr>
          <p:cNvPr id="25608" name="Picture 8" descr="вероника лекарственная"/>
          <p:cNvPicPr>
            <a:picLocks noChangeAspect="1" noChangeArrowheads="1"/>
          </p:cNvPicPr>
          <p:nvPr/>
        </p:nvPicPr>
        <p:blipFill>
          <a:blip r:embed="rId4" cstate="screen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692"/>
          <a:stretch>
            <a:fillRect/>
          </a:stretch>
        </p:blipFill>
        <p:spPr bwMode="auto">
          <a:xfrm>
            <a:off x="5715000" y="152400"/>
            <a:ext cx="3200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7239000" y="3048000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>
                <a:hlinkClick r:id="" action="ppaction://noaction"/>
              </a:rPr>
              <a:t>вероника</a:t>
            </a:r>
            <a:endParaRPr lang="ru-RU"/>
          </a:p>
        </p:txBody>
      </p:sp>
      <p:pic>
        <p:nvPicPr>
          <p:cNvPr id="25610" name="Picture 10" descr="погремок"/>
          <p:cNvPicPr>
            <a:picLocks noChangeAspect="1" noChangeArrowheads="1"/>
          </p:cNvPicPr>
          <p:nvPr/>
        </p:nvPicPr>
        <p:blipFill>
          <a:blip r:embed="rId5" cstate="screen">
            <a:lum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099"/>
          <a:stretch>
            <a:fillRect/>
          </a:stretch>
        </p:blipFill>
        <p:spPr bwMode="auto">
          <a:xfrm>
            <a:off x="3505200" y="2362200"/>
            <a:ext cx="2971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3886200" y="1905000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>
                <a:hlinkClick r:id="" action="ppaction://noaction"/>
              </a:rPr>
              <a:t>погремок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664478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2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1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3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1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25605" grpId="0"/>
      <p:bldP spid="25611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</TotalTime>
  <Words>152</Words>
  <Application>Microsoft Office PowerPoint</Application>
  <PresentationFormat>Экран (4:3)</PresentationFormat>
  <Paragraphs>31</Paragraphs>
  <Slides>11</Slides>
  <Notes>0</Notes>
  <HiddenSlides>0</HiddenSlides>
  <MMClips>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Демонстрационный материал 4</vt:lpstr>
      <vt:lpstr>Лилия </vt:lpstr>
      <vt:lpstr>Майник двулистный</vt:lpstr>
      <vt:lpstr>Лютиковые</vt:lpstr>
      <vt:lpstr>Ветреница</vt:lpstr>
      <vt:lpstr>Купальница </vt:lpstr>
      <vt:lpstr>Калужница болотная</vt:lpstr>
      <vt:lpstr>Василисник </vt:lpstr>
      <vt:lpstr>Норичниковые</vt:lpstr>
      <vt:lpstr>Вероника </vt:lpstr>
      <vt:lpstr>Погремок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Демонстрационный материал 4</dc:title>
  <dc:creator>1</dc:creator>
  <cp:lastModifiedBy>1</cp:lastModifiedBy>
  <cp:revision>1</cp:revision>
  <dcterms:created xsi:type="dcterms:W3CDTF">2015-02-11T17:21:55Z</dcterms:created>
  <dcterms:modified xsi:type="dcterms:W3CDTF">2015-02-11T17:24:10Z</dcterms:modified>
</cp:coreProperties>
</file>