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8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2881"/>
    <a:srgbClr val="FFFFCC"/>
    <a:srgbClr val="32BB1B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B7107-3CD0-48D7-94E4-1138D60B97ED}" type="datetimeFigureOut">
              <a:rPr lang="ru-RU" smtClean="0"/>
              <a:t>29.08.2013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A0D44-A70F-4777-90A9-CC561A38F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522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A0D44-A70F-4777-90A9-CC561A38FE15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A0D44-A70F-4777-90A9-CC561A38FE15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ЦВЕТОК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A0D44-A70F-4777-90A9-CC561A38FE15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Роспись петушка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A0D44-A70F-4777-90A9-CC561A38FE15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A0D44-A70F-4777-90A9-CC561A38FE15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1D4B-128B-43F3-86DA-58B0BED8344F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526B-344A-4692-8B0A-B8DA91223B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1D4B-128B-43F3-86DA-58B0BED8344F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526B-344A-4692-8B0A-B8DA91223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1D4B-128B-43F3-86DA-58B0BED8344F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526B-344A-4692-8B0A-B8DA91223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1D4B-128B-43F3-86DA-58B0BED8344F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526B-344A-4692-8B0A-B8DA91223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1D4B-128B-43F3-86DA-58B0BED8344F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F30526B-344A-4692-8B0A-B8DA91223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1D4B-128B-43F3-86DA-58B0BED8344F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526B-344A-4692-8B0A-B8DA91223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1D4B-128B-43F3-86DA-58B0BED8344F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526B-344A-4692-8B0A-B8DA91223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1D4B-128B-43F3-86DA-58B0BED8344F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526B-344A-4692-8B0A-B8DA91223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1D4B-128B-43F3-86DA-58B0BED8344F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526B-344A-4692-8B0A-B8DA91223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1D4B-128B-43F3-86DA-58B0BED8344F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526B-344A-4692-8B0A-B8DA91223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1D4B-128B-43F3-86DA-58B0BED8344F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526B-344A-4692-8B0A-B8DA91223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EC2881"/>
            </a:gs>
            <a:gs pos="90000">
              <a:srgbClr val="FFFF00"/>
            </a:gs>
            <a:gs pos="77000">
              <a:srgbClr val="EC2881"/>
            </a:gs>
            <a:gs pos="59000">
              <a:srgbClr val="FFFF00"/>
            </a:gs>
            <a:gs pos="34000">
              <a:srgbClr val="00B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FD1D4B-128B-43F3-86DA-58B0BED8344F}" type="datetimeFigureOut">
              <a:rPr lang="ru-RU" smtClean="0"/>
              <a:pPr/>
              <a:t>29.08.2013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30526B-344A-4692-8B0A-B8DA91223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http://img0.liveinternet.ru/images/attach/c/2/68/501/68501701_img_2613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img0.liveinternet.ru/images/attach/c/2/68/501/68501889_2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art-assorty.ru/uploads/posts/2012-12/1355202443_24.jpg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hyperlink" Target="http://art-assorty.ru/uploads/posts/2012-12/1355202500_imag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http://art-assorty.ru/uploads/posts/2012-12/thumbs/1355202500_image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28604"/>
            <a:ext cx="8286808" cy="164307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Проект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3175">
                  <a:noFill/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в средней групп</a:t>
            </a:r>
            <a:r>
              <a:rPr lang="ru-RU" sz="24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е</a:t>
            </a:r>
            <a:endParaRPr lang="ru-RU" sz="2400" b="1" dirty="0">
              <a:ln w="6350">
                <a:noFill/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Двойная волна 8"/>
          <p:cNvSpPr/>
          <p:nvPr/>
        </p:nvSpPr>
        <p:spPr>
          <a:xfrm>
            <a:off x="0" y="3500438"/>
            <a:ext cx="9144000" cy="2643206"/>
          </a:xfrm>
          <a:prstGeom prst="doubleWave">
            <a:avLst>
              <a:gd name="adj1" fmla="val 6250"/>
              <a:gd name="adj2" fmla="val 367"/>
            </a:avLst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00438"/>
            <a:ext cx="8079060" cy="2643206"/>
          </a:xfrm>
          <a:prstGeom prst="wave">
            <a:avLst>
              <a:gd name="adj1" fmla="val 12500"/>
              <a:gd name="adj2" fmla="val 463"/>
            </a:avLst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МАЛЕНЬКАЯ РАДУГА</a:t>
            </a:r>
            <a:br>
              <a:rPr lang="ru-RU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cap="none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ДЕДА ФИЛИМОНА</a:t>
            </a:r>
            <a:endParaRPr lang="ru-RU" cap="none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5" descr="C:\Documents and Settings\Катечка\Рабочий стол\1338547481_bezimeni-1.jpg"/>
          <p:cNvPicPr>
            <a:picLocks noChangeAspect="1" noChangeArrowheads="1"/>
          </p:cNvPicPr>
          <p:nvPr/>
        </p:nvPicPr>
        <p:blipFill>
          <a:blip r:embed="rId2"/>
          <a:srcRect l="31352" t="65900" r="37704" b="1439"/>
          <a:stretch>
            <a:fillRect/>
          </a:stretch>
        </p:blipFill>
        <p:spPr bwMode="auto">
          <a:xfrm>
            <a:off x="285720" y="857232"/>
            <a:ext cx="2220548" cy="3057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filimonovo-museum.ru/site/content/images/tech_ros/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857232"/>
            <a:ext cx="221457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857620" y="5500703"/>
            <a:ext cx="4914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lvl="0"/>
            <a:endParaRPr lang="ru-RU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pPr lvl="0"/>
            <a:r>
              <a:rPr lang="ru-RU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Авторы - разработчики проекта:</a:t>
            </a:r>
          </a:p>
          <a:p>
            <a:pPr lvl="0"/>
            <a:r>
              <a:rPr lang="ru-RU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       </a:t>
            </a:r>
            <a:r>
              <a:rPr lang="ru-RU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Киваева</a:t>
            </a:r>
            <a:r>
              <a:rPr lang="ru-RU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Л.В., Лебедева Т.В.</a:t>
            </a:r>
            <a:endParaRPr lang="ru-RU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EC2881"/>
            </a:gs>
            <a:gs pos="90000">
              <a:srgbClr val="FFFF00"/>
            </a:gs>
            <a:gs pos="77000">
              <a:srgbClr val="EC2881"/>
            </a:gs>
            <a:gs pos="59000">
              <a:srgbClr val="FFFF00"/>
            </a:gs>
            <a:gs pos="34000">
              <a:srgbClr val="00B05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428596" y="571480"/>
            <a:ext cx="5000660" cy="4643470"/>
          </a:xfrm>
          <a:prstGeom prst="horizont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600" b="1" dirty="0" smtClean="0">
                <a:solidFill>
                  <a:schemeClr val="bg1"/>
                </a:solidFill>
                <a:latin typeface="Century" pitchFamily="18" charset="0"/>
              </a:rPr>
              <a:t>Дети имеют представления о видах народно – прикладного искусства.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600" b="1" dirty="0" smtClean="0">
                <a:solidFill>
                  <a:schemeClr val="bg1"/>
                </a:solidFill>
                <a:latin typeface="Century" pitchFamily="18" charset="0"/>
              </a:rPr>
              <a:t>Дети знакомы с </a:t>
            </a:r>
            <a:r>
              <a:rPr lang="ru-RU" sz="1600" b="1" dirty="0" err="1" smtClean="0">
                <a:solidFill>
                  <a:schemeClr val="bg1"/>
                </a:solidFill>
                <a:latin typeface="Century" pitchFamily="18" charset="0"/>
              </a:rPr>
              <a:t>филимоновской</a:t>
            </a:r>
            <a:r>
              <a:rPr lang="ru-RU" sz="1600" b="1" dirty="0" smtClean="0">
                <a:solidFill>
                  <a:schemeClr val="bg1"/>
                </a:solidFill>
                <a:latin typeface="Century" pitchFamily="18" charset="0"/>
              </a:rPr>
              <a:t> игрушкой, её происхождением, цветовой гаммой, видами орнамента.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600" b="1" dirty="0" smtClean="0">
                <a:solidFill>
                  <a:schemeClr val="bg1"/>
                </a:solidFill>
                <a:latin typeface="Century" pitchFamily="18" charset="0"/>
              </a:rPr>
              <a:t>Формирование социальной  компетенции: умения общаться с детьми, взрослыми.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1600" b="1" dirty="0" smtClean="0">
                <a:solidFill>
                  <a:schemeClr val="bg1"/>
                </a:solidFill>
                <a:latin typeface="Century" pitchFamily="18" charset="0"/>
              </a:rPr>
              <a:t>Развитие умения использовать в общении различные коммуникативные средства.</a:t>
            </a:r>
            <a:endParaRPr lang="ru-RU" sz="1600" b="1" dirty="0">
              <a:solidFill>
                <a:schemeClr val="bg1"/>
              </a:solidFill>
              <a:latin typeface="Century" pitchFamily="18" charset="0"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57166"/>
            <a:ext cx="678661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+mj-lt"/>
              </a:rPr>
              <a:t>ОЖИДАЕМЫЕ</a:t>
            </a:r>
            <a:r>
              <a:rPr lang="ru-RU" sz="3600" b="1" dirty="0" smtClean="0">
                <a:solidFill>
                  <a:srgbClr val="EC2881"/>
                </a:solidFill>
                <a:latin typeface="+mj-lt"/>
              </a:rPr>
              <a:t> РЕЗУЛЬТАТЫ:</a:t>
            </a:r>
            <a:endParaRPr lang="ru-RU" sz="3600" b="1" dirty="0">
              <a:solidFill>
                <a:srgbClr val="EC2881"/>
              </a:solidFill>
              <a:latin typeface="+mj-lt"/>
            </a:endParaRPr>
          </a:p>
        </p:txBody>
      </p:sp>
      <p:pic>
        <p:nvPicPr>
          <p:cNvPr id="26628" name="Picture 4" descr="DSC07980"/>
          <p:cNvPicPr>
            <a:picLocks noChangeAspect="1" noChangeArrowheads="1"/>
          </p:cNvPicPr>
          <p:nvPr/>
        </p:nvPicPr>
        <p:blipFill>
          <a:blip r:embed="rId3" cstate="print"/>
          <a:srcRect t="12254" b="26762"/>
          <a:stretch>
            <a:fillRect/>
          </a:stretch>
        </p:blipFill>
        <p:spPr bwMode="auto">
          <a:xfrm>
            <a:off x="4060821" y="4214818"/>
            <a:ext cx="5083179" cy="248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Катечка\Мои документы\проект-маленькая радуга (Фил.и.)\фото к проекту\DSC079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285860"/>
            <a:ext cx="27860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EC2881"/>
            </a:gs>
            <a:gs pos="90000">
              <a:srgbClr val="FFFF00"/>
            </a:gs>
            <a:gs pos="77000">
              <a:srgbClr val="EC2881"/>
            </a:gs>
            <a:gs pos="59000">
              <a:srgbClr val="FFFF00"/>
            </a:gs>
            <a:gs pos="34000">
              <a:srgbClr val="00B05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  <a:ln>
            <a:noFill/>
          </a:ln>
          <a:scene3d>
            <a:camera prst="orthographicFront"/>
            <a:lightRig rig="soft" dir="tl">
              <a:rot lat="0" lon="0" rev="0"/>
            </a:lightRig>
          </a:scene3d>
          <a:sp3d>
            <a:bevelT w="165100" prst="coolSlant"/>
          </a:sp3d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>
                  <a:noFill/>
                </a:ln>
                <a:solidFill>
                  <a:srgbClr val="EC28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Паспорт</a:t>
            </a:r>
            <a:r>
              <a:rPr lang="ru-RU" spc="50" dirty="0" smtClean="0">
                <a:ln w="11430">
                  <a:noFill/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проекта</a:t>
            </a:r>
            <a:endParaRPr lang="ru-RU" spc="50" dirty="0">
              <a:ln w="11430">
                <a:noFill/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928669"/>
          <a:ext cx="8715437" cy="5133283"/>
        </p:xfrm>
        <a:graphic>
          <a:graphicData uri="http://schemas.openxmlformats.org/drawingml/2006/table">
            <a:tbl>
              <a:tblPr/>
              <a:tblGrid>
                <a:gridCol w="1551053"/>
                <a:gridCol w="7164384"/>
              </a:tblGrid>
              <a:tr h="8206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Проблема</a:t>
                      </a:r>
                      <a:endParaRPr lang="ru-RU" sz="1800" dirty="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2" marR="41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solidFill>
                            <a:schemeClr val="bg1"/>
                          </a:solidFill>
                          <a:latin typeface="Century" pitchFamily="18" charset="0"/>
                          <a:ea typeface="Lucida Sans Unicode"/>
                          <a:cs typeface="Times New Roman"/>
                        </a:rPr>
                        <a:t>Дети не знакомы с видами декоративно – прикладного искусства.</a:t>
                      </a:r>
                      <a:endParaRPr lang="ru-RU" sz="1800" b="1" kern="100" dirty="0">
                        <a:solidFill>
                          <a:schemeClr val="bg1"/>
                        </a:solidFill>
                        <a:latin typeface="Century" pitchFamily="18" charset="0"/>
                        <a:ea typeface="Lucida Sans Unicode"/>
                        <a:cs typeface="Arial"/>
                      </a:endParaRPr>
                    </a:p>
                    <a:p>
                      <a:pPr marL="36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solidFill>
                            <a:schemeClr val="bg1"/>
                          </a:solidFill>
                          <a:latin typeface="Century" pitchFamily="18" charset="0"/>
                          <a:ea typeface="Lucida Sans Unicode"/>
                          <a:cs typeface="Times New Roman"/>
                        </a:rPr>
                        <a:t>Что для этого нужно делать? </a:t>
                      </a:r>
                      <a:endParaRPr lang="ru-RU" sz="1800" b="1" kern="100" dirty="0">
                        <a:solidFill>
                          <a:schemeClr val="bg1"/>
                        </a:solidFill>
                        <a:latin typeface="Century" pitchFamily="18" charset="0"/>
                        <a:ea typeface="Lucida Sans Unicode"/>
                        <a:cs typeface="Arial"/>
                      </a:endParaRPr>
                    </a:p>
                  </a:txBody>
                  <a:tcPr marL="41592" marR="41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2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Цель</a:t>
                      </a:r>
                      <a:endParaRPr lang="ru-RU" sz="1800" dirty="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2" marR="41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Приобщать детей к истокам русской народной культуры.</a:t>
                      </a:r>
                    </a:p>
                    <a:p>
                      <a:pPr marL="36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Познакомить с видом народно - прикладного искусства </a:t>
                      </a:r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филимоновской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 игрушкой.</a:t>
                      </a:r>
                    </a:p>
                  </a:txBody>
                  <a:tcPr marL="41592" marR="41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Причины</a:t>
                      </a:r>
                      <a:endParaRPr lang="ru-RU" sz="1800" dirty="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2" marR="41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 Недостаточно уделяется времени в свободной совместной деятельности для ознакомления с истоками русской народной культурой и видами прикладного искусства, в НОД для декоративного рисования. </a:t>
                      </a:r>
                    </a:p>
                    <a:p>
                      <a:pPr marL="3600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Родители не уделяют внимания этой проблеме.</a:t>
                      </a:r>
                    </a:p>
                  </a:txBody>
                  <a:tcPr marL="41592" marR="41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1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800" dirty="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2" marR="41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Художественное творчество</a:t>
                      </a:r>
                    </a:p>
                  </a:txBody>
                  <a:tcPr marL="41592" marR="41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3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Название</a:t>
                      </a:r>
                      <a:endParaRPr lang="ru-RU" sz="1800" dirty="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2" marR="41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«Маленькая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радуга деда </a:t>
                      </a:r>
                      <a:r>
                        <a:rPr lang="ru-RU" sz="1800" b="1" dirty="0" err="1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Филимона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marL="360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592" marR="41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4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Тип проекта</a:t>
                      </a:r>
                      <a:endParaRPr lang="ru-RU" sz="1800" dirty="0">
                        <a:solidFill>
                          <a:schemeClr val="bg1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2" marR="41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Информационно –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практико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 – ориентированный; долгосрочный (2 месяца), групповой,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межпредметный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41592" marR="41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9" name="Рисунок 6" descr="C:\Documents and Settings\Катечка\Рабочий стол\1338547481_bezimeni-1.jpg"/>
          <p:cNvPicPr>
            <a:picLocks noChangeAspect="1" noChangeArrowheads="1"/>
          </p:cNvPicPr>
          <p:nvPr/>
        </p:nvPicPr>
        <p:blipFill>
          <a:blip r:embed="rId2"/>
          <a:srcRect t="50072" r="69412" b="34483"/>
          <a:stretch>
            <a:fillRect/>
          </a:stretch>
        </p:blipFill>
        <p:spPr bwMode="auto">
          <a:xfrm>
            <a:off x="214282" y="2571744"/>
            <a:ext cx="1444360" cy="1038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 (525x700, 174Kb)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500958" y="3571876"/>
            <a:ext cx="107157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4357686" y="857232"/>
            <a:ext cx="2143140" cy="1285884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Знакомство с элементами росписи</a:t>
            </a:r>
          </a:p>
          <a:p>
            <a:pPr algn="ctr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14480" y="1000108"/>
            <a:ext cx="2428892" cy="1285884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Рассматривание </a:t>
            </a:r>
            <a:r>
              <a:rPr lang="ru-RU" sz="1600" b="1" dirty="0" err="1" smtClean="0">
                <a:solidFill>
                  <a:schemeClr val="bg1"/>
                </a:solidFill>
              </a:rPr>
              <a:t>Филимоновских</a:t>
            </a:r>
            <a:r>
              <a:rPr lang="ru-RU" sz="1600" b="1" dirty="0" smtClean="0">
                <a:solidFill>
                  <a:schemeClr val="bg1"/>
                </a:solidFill>
              </a:rPr>
              <a:t> игрушек и иллюстраций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42852"/>
            <a:ext cx="828680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000" b="1" spc="50" dirty="0" smtClean="0">
                <a:ln w="12700">
                  <a:noFill/>
                </a:ln>
                <a:solidFill>
                  <a:srgbClr val="00763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Системная</a:t>
            </a:r>
            <a:r>
              <a:rPr lang="ru-RU" sz="4000" b="1" spc="50" dirty="0" smtClean="0">
                <a:ln w="12700">
                  <a:noFill/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ru-RU" sz="4000" b="1" spc="50" dirty="0" smtClean="0">
                <a:ln w="12700">
                  <a:noFill/>
                </a:ln>
                <a:solidFill>
                  <a:srgbClr val="EC28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ru-RU" sz="4000" b="1" spc="50" dirty="0" smtClean="0">
                <a:ln w="12700">
                  <a:noFill/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паутинка </a:t>
            </a:r>
            <a:r>
              <a:rPr lang="ru-RU" sz="4000" b="1" spc="50" dirty="0" smtClean="0">
                <a:ln w="12700">
                  <a:noFill/>
                </a:ln>
                <a:solidFill>
                  <a:srgbClr val="EC28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проекта</a:t>
            </a:r>
            <a:endParaRPr lang="ru-RU" sz="4000" b="1" dirty="0">
              <a:ln w="12700">
                <a:noFill/>
              </a:ln>
              <a:solidFill>
                <a:srgbClr val="EC2881"/>
              </a:solidFill>
              <a:latin typeface="+mj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929322" y="2000240"/>
            <a:ext cx="2428892" cy="1285884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Чтение стихотворений о мастерах Филимоново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357950" y="3429000"/>
            <a:ext cx="2286016" cy="1285884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Дидактические игры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42844" y="2285992"/>
            <a:ext cx="2428892" cy="1285884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Беседы о </a:t>
            </a:r>
            <a:r>
              <a:rPr lang="ru-RU" sz="1600" b="1" dirty="0" err="1" smtClean="0">
                <a:solidFill>
                  <a:schemeClr val="bg1"/>
                </a:solidFill>
              </a:rPr>
              <a:t>Филимоновском</a:t>
            </a:r>
            <a:r>
              <a:rPr lang="ru-RU" sz="1600" b="1" dirty="0" smtClean="0">
                <a:solidFill>
                  <a:schemeClr val="bg1"/>
                </a:solidFill>
              </a:rPr>
              <a:t> промысле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57158" y="4071942"/>
            <a:ext cx="2643206" cy="135732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Рисование, аппликация по мотивам </a:t>
            </a:r>
            <a:r>
              <a:rPr lang="ru-RU" sz="1600" b="1" dirty="0" err="1" smtClean="0">
                <a:solidFill>
                  <a:schemeClr val="bg1"/>
                </a:solidFill>
              </a:rPr>
              <a:t>филимоновской</a:t>
            </a:r>
            <a:r>
              <a:rPr lang="ru-RU" sz="1600" b="1" dirty="0" smtClean="0">
                <a:solidFill>
                  <a:schemeClr val="bg1"/>
                </a:solidFill>
              </a:rPr>
              <a:t> игрушки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5" name="Пятно 2 14"/>
          <p:cNvSpPr/>
          <p:nvPr/>
        </p:nvSpPr>
        <p:spPr>
          <a:xfrm rot="20347663" flipH="1">
            <a:off x="1890679" y="1780129"/>
            <a:ext cx="4688133" cy="3857652"/>
          </a:xfrm>
          <a:prstGeom prst="irregularSeal2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МАЛЕНЬКАЯ РАДУГА</a:t>
            </a:r>
            <a:b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ДЕДА ФИЛИМОНА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571736" y="5143512"/>
            <a:ext cx="2286016" cy="1285884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Народные игры, хороводы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081590" y="5010160"/>
            <a:ext cx="2500330" cy="1285884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Лепка игрушек по мотивам </a:t>
            </a:r>
            <a:r>
              <a:rPr lang="ru-RU" sz="1600" b="1" dirty="0" err="1" smtClean="0">
                <a:solidFill>
                  <a:schemeClr val="bg1"/>
                </a:solidFill>
              </a:rPr>
              <a:t>филимоновской</a:t>
            </a:r>
            <a:r>
              <a:rPr lang="ru-RU" sz="1600" b="1" dirty="0" smtClean="0">
                <a:solidFill>
                  <a:schemeClr val="bg1"/>
                </a:solidFill>
              </a:rPr>
              <a:t> свистульки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EC2881"/>
            </a:gs>
            <a:gs pos="90000">
              <a:srgbClr val="FFFF00"/>
            </a:gs>
            <a:gs pos="77000">
              <a:srgbClr val="EC2881"/>
            </a:gs>
            <a:gs pos="59000">
              <a:srgbClr val="FFFF00"/>
            </a:gs>
            <a:gs pos="34000">
              <a:srgbClr val="00B05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 (700x525, 90Kb)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 rot="19988073">
            <a:off x="6080342" y="4482915"/>
            <a:ext cx="2928958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Рисунок 4" descr="C:\Documents and Settings\Катечка\Рабочий стол\1338547481_bezimeni-1.jpg"/>
          <p:cNvPicPr>
            <a:picLocks noChangeAspect="1" noChangeArrowheads="1"/>
          </p:cNvPicPr>
          <p:nvPr/>
        </p:nvPicPr>
        <p:blipFill>
          <a:blip r:embed="rId4"/>
          <a:srcRect l="62161" t="48306" b="34494"/>
          <a:stretch>
            <a:fillRect/>
          </a:stretch>
        </p:blipFill>
        <p:spPr bwMode="auto">
          <a:xfrm rot="20089412">
            <a:off x="46651" y="277153"/>
            <a:ext cx="3152775" cy="226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286000" y="3105835"/>
            <a:ext cx="2500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397000"/>
          <a:ext cx="8501123" cy="455676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714512"/>
                <a:gridCol w="6786611"/>
              </a:tblGrid>
              <a:tr h="43180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n>
                            <a:solidFill>
                              <a:schemeClr val="bg1"/>
                            </a:solidFill>
                          </a:ln>
                          <a:latin typeface="Century" pitchFamily="18" charset="0"/>
                        </a:rPr>
                        <a:t>Задачи</a:t>
                      </a:r>
                      <a:endParaRPr lang="ru-RU" sz="32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FFFFCC"/>
                        </a:solidFill>
                        <a:latin typeface="Century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2" marR="4159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Продолжать знакомить детей с </a:t>
                      </a: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филимоновской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 игрушкой, её цветовой гаммой, особенностями узоров, различными видами орнаментов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.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entury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Формировать понятие об особенностях узора: повторы, чередование, соблюдение ритма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.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entury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Формировать умение составлять узор в полосе, в различных формах, на готовых силуэтах игрушек.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1125" algn="l"/>
                        </a:tabLs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Совершенствовать умение рисовать прямые и наклонные линии, короткие и  длинные неотрывным движением рук, красками двух и трех цветов.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 Развивать цветовое восприятие, творческую активность.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entury" pitchFamily="18" charset="0"/>
                        <a:ea typeface="Times New Roman"/>
                        <a:cs typeface="Times New Roman"/>
                      </a:endParaRPr>
                    </a:p>
                  </a:txBody>
                  <a:tcPr marL="41592" marR="41592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EC2881"/>
            </a:gs>
            <a:gs pos="90000">
              <a:srgbClr val="FFFF00"/>
            </a:gs>
            <a:gs pos="77000">
              <a:srgbClr val="EC2881"/>
            </a:gs>
            <a:gs pos="59000">
              <a:srgbClr val="FFFF00"/>
            </a:gs>
            <a:gs pos="34000">
              <a:srgbClr val="00B05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001156" cy="1071546"/>
          </a:xfrm>
          <a:prstGeom prst="rect">
            <a:avLst/>
          </a:prstGeom>
        </p:spPr>
        <p:txBody>
          <a:bodyPr>
            <a:normAutofit fontScale="25000" lnSpcReduction="2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2700">
                  <a:solidFill>
                    <a:srgbClr val="FFFFCC"/>
                  </a:solidFill>
                </a:ln>
                <a:solidFill>
                  <a:srgbClr val="00763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50" normalizeH="0" baseline="0" noProof="0" dirty="0" smtClean="0">
                <a:ln w="12700">
                  <a:solidFill>
                    <a:srgbClr val="FFFFCC"/>
                  </a:solidFill>
                </a:ln>
                <a:solidFill>
                  <a:srgbClr val="00763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0" b="1" i="0" u="none" strike="noStrike" kern="1200" cap="none" spc="50" normalizeH="0" baseline="0" noProof="0" dirty="0" smtClean="0">
                <a:ln w="12700">
                  <a:noFill/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План </a:t>
            </a:r>
            <a:r>
              <a:rPr kumimoji="0" lang="ru-RU" sz="16000" b="1" i="0" u="none" strike="noStrike" kern="1200" cap="none" spc="50" normalizeH="0" baseline="0" noProof="0" dirty="0" smtClean="0">
                <a:ln w="12700">
                  <a:noFill/>
                </a:ln>
                <a:solidFill>
                  <a:srgbClr val="EC28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6000" b="1" i="0" u="none" strike="noStrike" kern="1200" cap="none" spc="50" normalizeH="0" baseline="0" noProof="0" dirty="0" smtClean="0">
                <a:ln w="12700">
                  <a:noFill/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подготовки и </a:t>
            </a:r>
            <a:br>
              <a:rPr kumimoji="0" lang="ru-RU" sz="16000" b="1" i="0" u="none" strike="noStrike" kern="1200" cap="none" spc="50" normalizeH="0" baseline="0" noProof="0" dirty="0" smtClean="0">
                <a:ln w="12700">
                  <a:noFill/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0" b="1" i="0" u="none" strike="noStrike" kern="1200" cap="none" spc="50" normalizeH="0" baseline="0" noProof="0" dirty="0" smtClean="0">
                <a:ln w="12700">
                  <a:noFill/>
                </a:ln>
                <a:solidFill>
                  <a:srgbClr val="EC28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реализации </a:t>
            </a:r>
            <a:r>
              <a:rPr kumimoji="0" lang="ru-RU" sz="16000" b="1" i="0" u="none" strike="noStrike" kern="1200" cap="none" spc="50" normalizeH="0" baseline="0" noProof="0" dirty="0" smtClean="0">
                <a:ln w="12700">
                  <a:noFill/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проекта</a:t>
            </a:r>
            <a:r>
              <a:rPr kumimoji="0" lang="ru-RU" sz="16000" b="1" i="0" u="none" strike="noStrike" kern="1200" cap="none" spc="0" normalizeH="0" baseline="0" noProof="0" dirty="0" smtClean="0">
                <a:ln w="1270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0" b="1" i="0" u="none" strike="noStrike" kern="1200" cap="none" spc="0" normalizeH="0" baseline="0" noProof="0" dirty="0" smtClean="0">
                <a:ln w="1270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0" b="1" i="0" u="none" strike="noStrike" kern="1200" cap="none" spc="0" normalizeH="0" baseline="0" noProof="0" dirty="0">
              <a:ln w="1270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142985"/>
          <a:ext cx="8858312" cy="5499256"/>
        </p:xfrm>
        <a:graphic>
          <a:graphicData uri="http://schemas.openxmlformats.org/drawingml/2006/table">
            <a:tbl>
              <a:tblPr/>
              <a:tblGrid>
                <a:gridCol w="1714512"/>
                <a:gridCol w="7143800"/>
              </a:tblGrid>
              <a:tr h="20096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FF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n w="3175">
                            <a:noFill/>
                          </a:ln>
                          <a:solidFill>
                            <a:srgbClr val="FFFF00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Деятельность </a:t>
                      </a:r>
                      <a:endParaRPr lang="ru-RU" sz="1800" b="1" dirty="0" smtClean="0">
                        <a:ln w="3175">
                          <a:noFill/>
                        </a:ln>
                        <a:solidFill>
                          <a:srgbClr val="FFFF00"/>
                        </a:solidFill>
                        <a:latin typeface="Century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n w="3175">
                            <a:noFill/>
                          </a:ln>
                          <a:solidFill>
                            <a:srgbClr val="FFFF00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педагогов</a:t>
                      </a:r>
                      <a:endParaRPr lang="ru-RU" sz="1800" dirty="0">
                        <a:ln w="3175">
                          <a:noFill/>
                        </a:ln>
                        <a:solidFill>
                          <a:srgbClr val="FFFF00"/>
                        </a:solidFill>
                        <a:latin typeface="Century" pitchFamily="18" charset="0"/>
                        <a:ea typeface="Times New Roman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288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288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Разработать цикл мероприятий по теме проекта.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Подобрать художественную и познавательную литературу.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Подготовить наглядный материал: глиняные игрушки по мотивам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филимоновских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, иллюстрации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филимоновских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 игрушек, образцы элементов росписи.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Подготовить дидактические  игры по ознакомлению с народно-прикладным искусством.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EC288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288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6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FFCC"/>
                        </a:solidFill>
                        <a:latin typeface="Century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n w="3175"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  <a:t>Деятельность</a:t>
                      </a:r>
                      <a:endParaRPr lang="ru-RU" sz="1800" dirty="0">
                        <a:ln w="3175"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50800" dist="50800" dir="5400000" algn="ctr" rotWithShape="0">
                            <a:schemeClr val="bg1"/>
                          </a:outerShdw>
                        </a:effectLst>
                        <a:latin typeface="Century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n w="3175"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  <a:latin typeface="Century" pitchFamily="18" charset="0"/>
                          <a:ea typeface="Times New Roman"/>
                          <a:cs typeface="Times New Roman"/>
                        </a:rPr>
                        <a:t>детей</a:t>
                      </a:r>
                      <a:endParaRPr lang="ru-RU" sz="1800" dirty="0">
                        <a:ln w="3175"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50800" dist="50800" dir="5400000" algn="ctr" rotWithShape="0">
                            <a:schemeClr val="bg1"/>
                          </a:outerShdw>
                        </a:effectLst>
                        <a:latin typeface="Century" pitchFamily="18" charset="0"/>
                        <a:ea typeface="Times New Roman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288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288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288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Участие в беседах, мероприятиях по художественной деятельности.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Игры: дидактические и  настольные, народные игры и забавы.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Чтение художественной литературы: стихи,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потешки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, загадки.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Разучивание пословиц о труде.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Рисование рисунков, выполнение работ по аппликации и лепке по теме проекта.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Участие в развлекательных мероприятиях фольклорного содержания.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EC288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288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288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9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n w="3175">
                            <a:noFill/>
                            <a:prstDash val="solid"/>
                          </a:ln>
                          <a:solidFill>
                            <a:srgbClr val="007635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Деятельность </a:t>
                      </a:r>
                      <a:r>
                        <a:rPr lang="ru-RU" sz="1800" b="1" dirty="0">
                          <a:ln w="3175">
                            <a:noFill/>
                            <a:prstDash val="solid"/>
                          </a:ln>
                          <a:solidFill>
                            <a:srgbClr val="007635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родителей</a:t>
                      </a:r>
                      <a:endParaRPr lang="ru-RU" sz="1800" dirty="0">
                        <a:ln w="3175">
                          <a:noFill/>
                          <a:prstDash val="solid"/>
                        </a:ln>
                        <a:solidFill>
                          <a:srgbClr val="007635"/>
                        </a:solidFill>
                        <a:latin typeface="Century" pitchFamily="18" charset="0"/>
                        <a:ea typeface="Times New Roman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288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288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Чтение детям русских народных сказок,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потешек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, песенок, беседа по содержанию.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Составление с детьми рассказов о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филимоновских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   игрушках.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Совместные рисунки детей и родителей.</a:t>
                      </a:r>
                    </a:p>
                  </a:txBody>
                  <a:tcPr marL="47329" marR="47329" marT="0" marB="0">
                    <a:lnL w="12700" cap="flat" cmpd="sng" algn="ctr">
                      <a:solidFill>
                        <a:srgbClr val="EC288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288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048750" y="158115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EC2881"/>
                      </a:solidFill>
                      <a:prstDash val="sysDot"/>
                    </a:lnL>
                    <a:lnR w="12700" cmpd="sng">
                      <a:solidFill>
                        <a:srgbClr val="EC2881"/>
                      </a:solidFill>
                      <a:prstDash val="sysDot"/>
                    </a:lnR>
                    <a:lnT w="12700" cmpd="sng">
                      <a:solidFill>
                        <a:srgbClr val="EC2881"/>
                      </a:solidFill>
                      <a:prstDash val="sysDot"/>
                    </a:lnT>
                    <a:lnB w="12700" cmpd="sng">
                      <a:solidFill>
                        <a:srgbClr val="EC2881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397 &amp;Ucy;&amp;vcy;&amp;iecy;&amp;lcy;&amp;icy;&amp;chcy;&amp;icy;&amp;tcy;&amp;soft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14356"/>
            <a:ext cx="722628" cy="107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ilimon0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785818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Филимоновская игрушка фото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6776" y="5643578"/>
            <a:ext cx="857224" cy="1055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EC2881"/>
            </a:gs>
            <a:gs pos="90000">
              <a:srgbClr val="FFFF00"/>
            </a:gs>
            <a:gs pos="77000">
              <a:srgbClr val="EC2881"/>
            </a:gs>
            <a:gs pos="59000">
              <a:srgbClr val="FFFF00"/>
            </a:gs>
            <a:gs pos="34000">
              <a:srgbClr val="00B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214291"/>
          <a:ext cx="8858312" cy="635798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000264"/>
                <a:gridCol w="6858048"/>
              </a:tblGrid>
              <a:tr h="15556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Результат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entury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587" marR="555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Конспекты мероприятий.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Выставка рисунков: «Маленькая радуга деда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Филимона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».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Фотовыставка: «Филимоновская игрушка».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Оформление и пополнение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изоуголка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 пособиями по народно – прикладному искусству.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entury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587" marR="55587" marT="0" marB="0"/>
                </a:tc>
              </a:tr>
              <a:tr h="15556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Ресурсы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Кто?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Что?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entury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587" marR="55587" marT="0" marB="0"/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Дети, воспитатели, родители.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Книги, иллюстрации,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филимоновские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 игрушки; 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дидактические и настольные игры; </a:t>
                      </a: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бумага, карандаши, краски; глина, пластилин;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   художественные произведения.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entury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587" marR="55587" marT="0" marB="0"/>
                </a:tc>
              </a:tr>
              <a:tr h="10822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Форма презентации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entury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587" marR="55587" marT="0" marB="0"/>
                </a:tc>
                <a:tc>
                  <a:txBody>
                    <a:bodyPr/>
                    <a:lstStyle/>
                    <a:p>
                      <a:pPr marL="11112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Интегрированное мероприятие: </a:t>
                      </a:r>
                    </a:p>
                    <a:p>
                      <a:pPr marL="11112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«Мастерская деда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Филимона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»</a:t>
                      </a:r>
                    </a:p>
                    <a:p>
                      <a:pPr marL="11112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(художественное творчество, познание, социализация, музыка, коммуникация, здоровье)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entury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587" marR="55587" marT="0" marB="0"/>
                </a:tc>
              </a:tr>
              <a:tr h="2164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Ожидаемые результаты: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entury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587" marR="5558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 Дети имеют представления о видах народно – прикладного искусства.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Дети знакомы с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филимоновской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 игрушкой, её происхождением, цветовой гаммой, видами орнамента.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Формирование социальной  компетенции: умения общаться с детьми, взрослыми.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</a:rPr>
                        <a:t>Развитие умения использовать в общении различные коммуникативные средства.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entury" pitchFamily="18" charset="0"/>
                        <a:ea typeface="Times New Roman"/>
                        <a:cs typeface="Times New Roman"/>
                      </a:endParaRPr>
                    </a:p>
                  </a:txBody>
                  <a:tcPr marL="55587" marR="55587" marT="0" marB="0"/>
                </a:tc>
              </a:tr>
            </a:tbl>
          </a:graphicData>
        </a:graphic>
      </p:graphicFrame>
      <p:pic>
        <p:nvPicPr>
          <p:cNvPr id="3" name="Рисунок 2" descr="Филимоновская игрушка фото">
            <a:hlinkClick r:id="rId2"/>
          </p:cNvPr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000892" y="1285860"/>
            <a:ext cx="1130299" cy="1652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www.filimonovo-museum.ru/assets/galleries/40/dsc_4379w.JPG"/>
          <p:cNvPicPr/>
          <p:nvPr/>
        </p:nvPicPr>
        <p:blipFill>
          <a:blip r:embed="rId5" cstate="print"/>
          <a:srcRect l="19284" t="24615" r="14917" b="11539"/>
          <a:stretch>
            <a:fillRect/>
          </a:stretch>
        </p:blipFill>
        <p:spPr bwMode="auto">
          <a:xfrm>
            <a:off x="7786710" y="2214554"/>
            <a:ext cx="1036002" cy="1671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filimonovo-museum.ru/assets/galleries/43/10.jpg"/>
          <p:cNvPicPr/>
          <p:nvPr/>
        </p:nvPicPr>
        <p:blipFill>
          <a:blip r:embed="rId6" cstate="print"/>
          <a:srcRect l="3772" t="24121" r="7216" b="11306"/>
          <a:stretch>
            <a:fillRect/>
          </a:stretch>
        </p:blipFill>
        <p:spPr bwMode="auto">
          <a:xfrm>
            <a:off x="428596" y="4929198"/>
            <a:ext cx="1219199" cy="1557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www.filimonovo-museum.ru/assets/galleries/54/dsc_2404-2.JPG"/>
          <p:cNvPicPr/>
          <p:nvPr/>
        </p:nvPicPr>
        <p:blipFill>
          <a:blip r:embed="rId7" cstate="print"/>
          <a:srcRect l="4804" t="15428" r="7438" b="10624"/>
          <a:stretch>
            <a:fillRect/>
          </a:stretch>
        </p:blipFill>
        <p:spPr bwMode="auto">
          <a:xfrm>
            <a:off x="428596" y="500042"/>
            <a:ext cx="1104899" cy="1431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000" b="1" spc="50" dirty="0" smtClean="0">
                <a:ln w="12700">
                  <a:noFill/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 </a:t>
            </a:r>
            <a:r>
              <a:rPr lang="ru-RU" sz="4000" b="1" spc="50" dirty="0" smtClean="0">
                <a:ln w="12700">
                  <a:noFill/>
                </a:ln>
                <a:solidFill>
                  <a:srgbClr val="EC28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2700">
                  <a:noFill/>
                </a:ln>
                <a:solidFill>
                  <a:srgbClr val="32BB1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4000" b="1" spc="50" dirty="0" smtClean="0">
                <a:ln w="12700">
                  <a:noFill/>
                </a:ln>
                <a:solidFill>
                  <a:srgbClr val="EC288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родителями</a:t>
            </a:r>
            <a:endParaRPr lang="ru-RU" sz="4000" b="1" dirty="0">
              <a:ln w="12700">
                <a:noFill/>
              </a:ln>
              <a:solidFill>
                <a:srgbClr val="EC288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857232"/>
          <a:ext cx="8715437" cy="4796046"/>
        </p:xfrm>
        <a:graphic>
          <a:graphicData uri="http://schemas.openxmlformats.org/drawingml/2006/table">
            <a:tbl>
              <a:tblPr/>
              <a:tblGrid>
                <a:gridCol w="381352"/>
                <a:gridCol w="6476696"/>
                <a:gridCol w="1857389"/>
              </a:tblGrid>
              <a:tr h="24384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Мероприятия</a:t>
                      </a: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Срок</a:t>
                      </a: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2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Century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1.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Century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2.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Century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3.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Century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4.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Century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5.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Century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6.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Century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7.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entury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latin typeface="Century" pitchFamily="18" charset="0"/>
                        <a:ea typeface="Times New Roman"/>
                        <a:cs typeface="Times New Roman"/>
                      </a:endParaRPr>
                    </a:p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Беседы с родителями о важности проблемы ознакомления детей с народными промыслами.</a:t>
                      </a:r>
                    </a:p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Консультация  стендовая «Филимоновская игрушка – средство для детского творчества»</a:t>
                      </a:r>
                    </a:p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Участие в оформлении и пополнении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изоуголка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  (пособия, нетрадиционные материалы).</a:t>
                      </a:r>
                    </a:p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Мастер – класс «Мастерская деда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Филимона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» (роспись плоскостных изображений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филимоновских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 игрушек)</a:t>
                      </a:r>
                    </a:p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Участие в оформлении выставки рисунков: «Маленькая радуга деда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Филимона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». </a:t>
                      </a:r>
                    </a:p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Изготовление и украшение фартуков и нарукавников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филимоновскими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 узорами.</a:t>
                      </a:r>
                    </a:p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Памятка для родителей «Нетрадиционные техники рисования»</a:t>
                      </a:r>
                    </a:p>
                    <a:p>
                      <a:pPr marL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Презентация проекта: интегрированное мероприятие «Мастерская деда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Филимона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» </a:t>
                      </a: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latin typeface="Century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15.01.13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Century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21.01.13г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. –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25.01.13г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теч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. мес.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Century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31.01.13г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.,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1.02.13г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теч.мес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Century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4.02.13г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. –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15.02.13г.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25.02.13г.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Century" pitchFamily="18" charset="0"/>
                          <a:ea typeface="Times New Roman"/>
                          <a:cs typeface="Times New Roman"/>
                        </a:rPr>
                        <a:t>28.02.13г.</a:t>
                      </a:r>
                    </a:p>
                  </a:txBody>
                  <a:tcPr marL="62761" marR="627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4403632" y="5286388"/>
          <a:ext cx="2454384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Clip" r:id="rId3" imgW="2039760" imgH="988200" progId="">
                  <p:embed/>
                </p:oleObj>
              </mc:Choice>
              <mc:Fallback>
                <p:oleObj name="Clip" r:id="rId3" imgW="2039760" imgH="9882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632" y="5286388"/>
                        <a:ext cx="2454384" cy="1428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EC2881"/>
            </a:gs>
            <a:gs pos="90000">
              <a:srgbClr val="FFFF00"/>
            </a:gs>
            <a:gs pos="77000">
              <a:srgbClr val="EC2881"/>
            </a:gs>
            <a:gs pos="59000">
              <a:srgbClr val="FFFF00"/>
            </a:gs>
            <a:gs pos="34000">
              <a:srgbClr val="00B05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атечка\Мои документы\проект-маленькая радуга (Фил.и.)\фото к проекту\DSC07802.JPG"/>
          <p:cNvPicPr/>
          <p:nvPr/>
        </p:nvPicPr>
        <p:blipFill>
          <a:blip r:embed="rId3" cstate="print"/>
          <a:srcRect t="7335" r="17965" b="6601"/>
          <a:stretch>
            <a:fillRect/>
          </a:stretch>
        </p:blipFill>
        <p:spPr bwMode="auto">
          <a:xfrm>
            <a:off x="2000232" y="428604"/>
            <a:ext cx="244585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Катечка\Мои документы\проект-маленькая радуга (Фил.и.)\фото к проекту\DSC078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928934"/>
            <a:ext cx="2445855" cy="180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Катечка\Мои документы\проект-маленькая радуга (Фил.и.)\фото к проекту\DSC078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928934"/>
            <a:ext cx="2445854" cy="180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Катечка\Мои документы\проект-маленькая радуга (Фил.и.)\фото к проекту\DSC0780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4857760"/>
            <a:ext cx="2445854" cy="180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Катечка\Мои документы\проект-маленькая радуга (Фил.и.)\фото к проекту\DSC0781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428604"/>
            <a:ext cx="23574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Катечка\Мои документы\проект-маленькая радуга (Фил.и.)\фото к проекту\DSC0781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4857760"/>
            <a:ext cx="244585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Катечка\Мои документы\проект-маленькая радуга (Фил.и.)\фото к проекту\DSC0782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6933804" y="495692"/>
            <a:ext cx="2305879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Катечка\Мои документы\проект-маленькая радуга (Фил.и.)\фото к проекту\DSC0796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-142368" y="499501"/>
            <a:ext cx="2305878" cy="173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2" descr="C:\Documents and Settings\Катечка\Рабочий стол\1338547481_bezimeni-1.jpg"/>
          <p:cNvPicPr>
            <a:picLocks noChangeAspect="1" noChangeArrowheads="1"/>
          </p:cNvPicPr>
          <p:nvPr/>
        </p:nvPicPr>
        <p:blipFill>
          <a:blip r:embed="rId11"/>
          <a:srcRect t="16940" r="68997" b="67635"/>
          <a:stretch>
            <a:fillRect/>
          </a:stretch>
        </p:blipFill>
        <p:spPr bwMode="auto">
          <a:xfrm>
            <a:off x="3000364" y="2357430"/>
            <a:ext cx="3152775" cy="2233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57158" y="4714884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Рисование «Елочка»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4798462"/>
            <a:ext cx="1857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Рисование «Украшение шапки»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72198" y="2143116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Рисование«Цветок»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EC2881"/>
            </a:gs>
            <a:gs pos="90000">
              <a:srgbClr val="FFFF00"/>
            </a:gs>
            <a:gs pos="77000">
              <a:srgbClr val="EC2881"/>
            </a:gs>
            <a:gs pos="59000">
              <a:srgbClr val="FFFF00"/>
            </a:gs>
            <a:gs pos="34000">
              <a:srgbClr val="00B05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Катечка\Мои документы\проект-маленькая радуга (Фил.и.)\фото к проекту\DSC079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000504"/>
            <a:ext cx="3400011" cy="254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Катечка\Мои документы\проект-маленькая радуга (Фил.и.)\фото к проекту\DSC079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2436964" cy="180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Катечка\Мои документы\проект-маленькая радуга (Фил.и.)\фото к проекту\DSC079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067448" y="1718710"/>
            <a:ext cx="2305878" cy="172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3" y="2000240"/>
            <a:ext cx="20002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«Роспись декоративной тарелки»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C:\Documents and Settings\Катечка\Мои документы\проект-маленькая радуга (Фил.и.)\фото к проекту\DSC0787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214290"/>
            <a:ext cx="2425976" cy="180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429256" y="2071678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«Роспись и лепка петушка»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C:\Documents and Settings\Катечка\Мои документы\проект-маленькая радуга (Фил.и.)\фото к проекту\DSC0786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2500306"/>
            <a:ext cx="242889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Катечка\Мои документы\проект-маленькая радуга (Фил.и.)\фото к проекту\DSC0786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3714752"/>
            <a:ext cx="2558139" cy="19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729</Words>
  <Application>Microsoft Office PowerPoint</Application>
  <PresentationFormat>Экран (4:3)</PresentationFormat>
  <Paragraphs>151</Paragraphs>
  <Slides>10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Апекс</vt:lpstr>
      <vt:lpstr>Clip</vt:lpstr>
      <vt:lpstr>МАЛЕНЬКАЯ РАДУГА  ДЕДА ФИЛИМОНА</vt:lpstr>
      <vt:lpstr>Паспорт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Катечка</dc:creator>
  <cp:lastModifiedBy>Пользователь</cp:lastModifiedBy>
  <cp:revision>50</cp:revision>
  <dcterms:created xsi:type="dcterms:W3CDTF">2013-02-25T19:40:40Z</dcterms:created>
  <dcterms:modified xsi:type="dcterms:W3CDTF">2013-08-29T11:30:48Z</dcterms:modified>
</cp:coreProperties>
</file>